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72" r:id="rId4"/>
    <p:sldId id="266" r:id="rId5"/>
    <p:sldId id="273" r:id="rId6"/>
    <p:sldId id="274" r:id="rId7"/>
    <p:sldId id="261" r:id="rId8"/>
    <p:sldId id="271" r:id="rId9"/>
    <p:sldId id="263" r:id="rId10"/>
    <p:sldId id="264" r:id="rId11"/>
    <p:sldId id="265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62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44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726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906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088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268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450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C5C5C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 snapToObjects="1">
      <p:cViewPr>
        <p:scale>
          <a:sx n="183" d="100"/>
          <a:sy n="183" d="100"/>
        </p:scale>
        <p:origin x="-1491" y="15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1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94C4-ACDB-6D49-A87F-D45BD1DA3451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5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94C4-ACDB-6D49-A87F-D45BD1DA3451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7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94C4-ACDB-6D49-A87F-D45BD1DA3451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5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94C4-ACDB-6D49-A87F-D45BD1DA3451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1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1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94C4-ACDB-6D49-A87F-D45BD1DA3451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4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94C4-ACDB-6D49-A87F-D45BD1DA3451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2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1900" b="1"/>
            </a:lvl2pPr>
            <a:lvl3pPr marL="914362" indent="0">
              <a:buNone/>
              <a:defRPr sz="1700" b="1"/>
            </a:lvl3pPr>
            <a:lvl4pPr marL="1371544" indent="0">
              <a:buNone/>
              <a:defRPr sz="1600" b="1"/>
            </a:lvl4pPr>
            <a:lvl5pPr marL="1828726" indent="0">
              <a:buNone/>
              <a:defRPr sz="1600" b="1"/>
            </a:lvl5pPr>
            <a:lvl6pPr marL="2285906" indent="0">
              <a:buNone/>
              <a:defRPr sz="1600" b="1"/>
            </a:lvl6pPr>
            <a:lvl7pPr marL="2743088" indent="0">
              <a:buNone/>
              <a:defRPr sz="1600" b="1"/>
            </a:lvl7pPr>
            <a:lvl8pPr marL="3200268" indent="0">
              <a:buNone/>
              <a:defRPr sz="1600" b="1"/>
            </a:lvl8pPr>
            <a:lvl9pPr marL="36574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5"/>
            <a:ext cx="4041775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1900" b="1"/>
            </a:lvl2pPr>
            <a:lvl3pPr marL="914362" indent="0">
              <a:buNone/>
              <a:defRPr sz="1700" b="1"/>
            </a:lvl3pPr>
            <a:lvl4pPr marL="1371544" indent="0">
              <a:buNone/>
              <a:defRPr sz="1600" b="1"/>
            </a:lvl4pPr>
            <a:lvl5pPr marL="1828726" indent="0">
              <a:buNone/>
              <a:defRPr sz="1600" b="1"/>
            </a:lvl5pPr>
            <a:lvl6pPr marL="2285906" indent="0">
              <a:buNone/>
              <a:defRPr sz="1600" b="1"/>
            </a:lvl6pPr>
            <a:lvl7pPr marL="2743088" indent="0">
              <a:buNone/>
              <a:defRPr sz="1600" b="1"/>
            </a:lvl7pPr>
            <a:lvl8pPr marL="3200268" indent="0">
              <a:buNone/>
              <a:defRPr sz="1600" b="1"/>
            </a:lvl8pPr>
            <a:lvl9pPr marL="36574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94C4-ACDB-6D49-A87F-D45BD1DA3451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94C4-ACDB-6D49-A87F-D45BD1DA3451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8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94C4-ACDB-6D49-A87F-D45BD1DA3451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2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2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273052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2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2" indent="0">
              <a:buNone/>
              <a:defRPr sz="1000"/>
            </a:lvl3pPr>
            <a:lvl4pPr marL="1371544" indent="0">
              <a:buNone/>
              <a:defRPr sz="900"/>
            </a:lvl4pPr>
            <a:lvl5pPr marL="1828726" indent="0">
              <a:buNone/>
              <a:defRPr sz="900"/>
            </a:lvl5pPr>
            <a:lvl6pPr marL="2285906" indent="0">
              <a:buNone/>
              <a:defRPr sz="900"/>
            </a:lvl6pPr>
            <a:lvl7pPr marL="2743088" indent="0">
              <a:buNone/>
              <a:defRPr sz="900"/>
            </a:lvl7pPr>
            <a:lvl8pPr marL="3200268" indent="0">
              <a:buNone/>
              <a:defRPr sz="900"/>
            </a:lvl8pPr>
            <a:lvl9pPr marL="36574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94C4-ACDB-6D49-A87F-D45BD1DA3451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3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0"/>
            <a:ext cx="54864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82" indent="0">
              <a:buNone/>
              <a:defRPr sz="2800"/>
            </a:lvl2pPr>
            <a:lvl3pPr marL="914362" indent="0">
              <a:buNone/>
              <a:defRPr sz="2400"/>
            </a:lvl3pPr>
            <a:lvl4pPr marL="1371544" indent="0">
              <a:buNone/>
              <a:defRPr sz="1900"/>
            </a:lvl4pPr>
            <a:lvl5pPr marL="1828726" indent="0">
              <a:buNone/>
              <a:defRPr sz="1900"/>
            </a:lvl5pPr>
            <a:lvl6pPr marL="2285906" indent="0">
              <a:buNone/>
              <a:defRPr sz="1900"/>
            </a:lvl6pPr>
            <a:lvl7pPr marL="2743088" indent="0">
              <a:buNone/>
              <a:defRPr sz="1900"/>
            </a:lvl7pPr>
            <a:lvl8pPr marL="3200268" indent="0">
              <a:buNone/>
              <a:defRPr sz="1900"/>
            </a:lvl8pPr>
            <a:lvl9pPr marL="3657450" indent="0">
              <a:buNone/>
              <a:defRPr sz="19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2" indent="0">
              <a:buNone/>
              <a:defRPr sz="1000"/>
            </a:lvl3pPr>
            <a:lvl4pPr marL="1371544" indent="0">
              <a:buNone/>
              <a:defRPr sz="900"/>
            </a:lvl4pPr>
            <a:lvl5pPr marL="1828726" indent="0">
              <a:buNone/>
              <a:defRPr sz="900"/>
            </a:lvl5pPr>
            <a:lvl6pPr marL="2285906" indent="0">
              <a:buNone/>
              <a:defRPr sz="900"/>
            </a:lvl6pPr>
            <a:lvl7pPr marL="2743088" indent="0">
              <a:buNone/>
              <a:defRPr sz="900"/>
            </a:lvl7pPr>
            <a:lvl8pPr marL="3200268" indent="0">
              <a:buNone/>
              <a:defRPr sz="900"/>
            </a:lvl8pPr>
            <a:lvl9pPr marL="36574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94C4-ACDB-6D49-A87F-D45BD1DA3451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6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8229600" cy="1143000"/>
          </a:xfrm>
          <a:prstGeom prst="rect">
            <a:avLst/>
          </a:prstGeom>
        </p:spPr>
        <p:txBody>
          <a:bodyPr vert="horz" lIns="91436" tIns="45719" rIns="91436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600202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599" cy="365124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694C4-ACDB-6D49-A87F-D45BD1DA3451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4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599" cy="365124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4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457182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9" indent="-285739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3" indent="-228591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5" indent="-228591" algn="l" defTabSz="457182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5" indent="-228591" algn="l" defTabSz="457182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7" indent="-228591" algn="l" defTabSz="45718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9" indent="-228591" algn="l" defTabSz="45718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9" indent="-228591" algn="l" defTabSz="45718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1" indent="-228591" algn="l" defTabSz="45718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4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6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6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8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8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0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bartek.FLASHBAY\Desktop\NEW_WAV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3360"/>
            <a:ext cx="914400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425527"/>
            <a:ext cx="2695952" cy="848102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038687" y="1511977"/>
            <a:ext cx="6800296" cy="398188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endParaRPr lang="en-US" b="1" i="1" dirty="0" smtClean="0">
              <a:ln w="11430"/>
              <a:solidFill>
                <a:prstClr val="black">
                  <a:lumMod val="50000"/>
                  <a:lumOff val="50000"/>
                </a:prst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fontAlgn="base">
              <a:spcAft>
                <a:spcPct val="0"/>
              </a:spcAft>
            </a:pPr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fontAlgn="base">
              <a:spcAft>
                <a:spcPct val="0"/>
              </a:spcAft>
            </a:pPr>
            <a:r>
              <a:rPr lang="en-US" sz="7200" b="1" i="1" dirty="0" smtClean="0">
                <a:ln w="11430"/>
                <a:solidFill>
                  <a:srgbClr val="69696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Emails</a:t>
            </a:r>
          </a:p>
          <a:p>
            <a:pPr fontAlgn="base">
              <a:spcAft>
                <a:spcPct val="0"/>
              </a:spcAft>
            </a:pPr>
            <a:endParaRPr lang="en-US" b="1" i="1" u="sng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4" action="ppaction://hlinksldjump"/>
            </a:endParaRPr>
          </a:p>
          <a:p>
            <a:pPr fontAlgn="base">
              <a:spcAft>
                <a:spcPct val="0"/>
              </a:spcAft>
            </a:pPr>
            <a:endParaRPr lang="en-US" b="1" i="1" u="sng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4" action="ppaction://hlinksldjump"/>
            </a:endParaRPr>
          </a:p>
          <a:p>
            <a:pPr fontAlgn="base">
              <a:spcAft>
                <a:spcPct val="0"/>
              </a:spcAft>
            </a:pPr>
            <a:endParaRPr lang="en-US" b="1" i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4" action="ppaction://hlinksldjump"/>
            </a:endParaRPr>
          </a:p>
          <a:p>
            <a:pPr fontAlgn="base">
              <a:spcAft>
                <a:spcPct val="0"/>
              </a:spcAft>
            </a:pPr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" action="ppaction://noaction"/>
            </a:endParaRPr>
          </a:p>
          <a:p>
            <a:pPr fontAlgn="base">
              <a:spcAft>
                <a:spcPct val="0"/>
              </a:spcAft>
            </a:pPr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" action="ppaction://noaction"/>
            </a:endParaRPr>
          </a:p>
          <a:p>
            <a:pPr fontAlgn="base">
              <a:spcAft>
                <a:spcPct val="0"/>
              </a:spcAft>
            </a:pPr>
            <a:endParaRPr lang="en-US" b="1" i="1" u="sng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fontAlgn="base">
              <a:spcAft>
                <a:spcPct val="0"/>
              </a:spcAft>
            </a:pPr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fontAlgn="base">
              <a:spcAft>
                <a:spcPct val="0"/>
              </a:spcAft>
            </a:pPr>
            <a:endParaRPr lang="en-US" b="1" i="1" dirty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\\UK-FP-01\homet$\joanna.n\Desktop\emai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31" y="4847207"/>
            <a:ext cx="1308212" cy="186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52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bartek.FLASHBAY\Desktop\NEW_WAV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4080"/>
            <a:ext cx="914400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912" y="6172199"/>
            <a:ext cx="2025087" cy="6370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9039" y="351055"/>
            <a:ext cx="5605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Attach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the doc -  Are all USB Flash drives </a:t>
            </a:r>
            <a:r>
              <a:rPr kumimoji="0" 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equally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 </a:t>
            </a:r>
            <a:endParaRPr kumimoji="0" lang="en-GB" sz="1400" b="1" i="0" u="none" strike="noStrike" kern="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664" y="1068995"/>
            <a:ext cx="4547440" cy="448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7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bartek.FLASHBAY\Desktop\NEW_WAV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4080"/>
            <a:ext cx="914400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912" y="6172199"/>
            <a:ext cx="2025087" cy="6370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25429" y="713409"/>
            <a:ext cx="61014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696969"/>
                </a:solidFill>
              </a:rPr>
              <a:t>Refresh Leads/Customers</a:t>
            </a:r>
            <a:endParaRPr lang="en-US" sz="4400" b="1" i="1" cap="none" spc="0" dirty="0">
              <a:ln w="1905"/>
              <a:solidFill>
                <a:srgbClr val="6969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5269" y="2421415"/>
            <a:ext cx="753798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Contacting your prospective &amp; existing customers every three months or sooner builds trust &amp; professionalism and keeps “top of mind” awareness.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Remind the customer of their last order/last enquiry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Suggest our new models by sending samples of our new models + 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Powerbank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Give customer reasons to buy (events, gifts etc..)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Suggest new avenues when customer is interested (schedule a new phone call)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205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rtek.FLASHBAY\Desktop\NEW_WAV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77371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940380"/>
            <a:ext cx="2916935" cy="91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3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bartek.FLASHBAY\Desktop\NEW_WAV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14" y="6047259"/>
            <a:ext cx="2300362" cy="723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413" y="1521296"/>
            <a:ext cx="4509063" cy="447920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883124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b="1" u="sng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Form:</a:t>
            </a:r>
          </a:p>
          <a:p>
            <a:pPr algn="l"/>
            <a:r>
              <a:rPr lang="en-GB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l"/>
            <a:r>
              <a:rPr lang="en-GB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 email formatting :</a:t>
            </a:r>
          </a:p>
          <a:p>
            <a:pPr algn="l"/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 font colour &amp; font size </a:t>
            </a:r>
          </a:p>
          <a:p>
            <a:pPr algn="l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(must match signature)</a:t>
            </a:r>
          </a:p>
          <a:p>
            <a:pPr algn="l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layout</a:t>
            </a:r>
          </a:p>
          <a:p>
            <a:pPr algn="l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 structure of </a:t>
            </a:r>
            <a:r>
              <a:rPr lang="en-GB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autotext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typed text</a:t>
            </a:r>
          </a:p>
          <a:p>
            <a:pPr algn="l"/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Suitable amount of text :</a:t>
            </a:r>
          </a:p>
          <a:p>
            <a:pPr algn="l"/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Concise</a:t>
            </a:r>
          </a:p>
          <a:p>
            <a:pPr algn="l"/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response at first contact:</a:t>
            </a:r>
          </a:p>
          <a:p>
            <a:pPr algn="l"/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 within 15 minutes (Max 45min)</a:t>
            </a:r>
          </a:p>
          <a:p>
            <a:pPr algn="l"/>
            <a:endParaRPr lang="en-GB" sz="2400" b="1" i="1" dirty="0">
              <a:solidFill>
                <a:srgbClr val="69696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30797" y="802412"/>
            <a:ext cx="30716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Email</a:t>
            </a:r>
            <a:endParaRPr lang="en-US" sz="4400" b="1" i="1" cap="none" spc="0" dirty="0">
              <a:ln w="1905"/>
              <a:solidFill>
                <a:srgbClr val="6969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32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bartek.FLASHBAY\Desktop\NEW_WAV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52010" y="2366010"/>
            <a:ext cx="6858000" cy="212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6" y="136316"/>
            <a:ext cx="2300362" cy="723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69" y="1668962"/>
            <a:ext cx="1726341" cy="4082796"/>
          </a:xfrm>
          <a:prstGeom prst="rect">
            <a:avLst/>
          </a:prstGeom>
        </p:spPr>
      </p:pic>
      <p:pic>
        <p:nvPicPr>
          <p:cNvPr id="7" name="Picture 2" descr="C:\Users\anne-sophie1\Desktop\Audio_products_2017-with-Sona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33697"/>
            <a:ext cx="4077197" cy="254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77646" y="859972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Substance: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 subject 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Relevant subject with customer’s/company name.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People are receiving plenty of emails every day,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email has to be identified quickly &amp; efficiently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Suitable attachment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group image attached or specific images relating to customer inquiry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Always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attached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whole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category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products</a:t>
            </a: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3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15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bartek.FLASHBAY\Desktop\NEW_WAV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52010" y="2366010"/>
            <a:ext cx="6858000" cy="212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6" y="136316"/>
            <a:ext cx="2300362" cy="723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8527" y="1807961"/>
            <a:ext cx="69231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Insightful first 2 sentences</a:t>
            </a:r>
          </a:p>
          <a:p>
            <a:endParaRPr lang="en-GB" sz="16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Mention relevant companies in their industry we have already supplied (or if we supplied them in another territory)</a:t>
            </a:r>
          </a:p>
          <a:p>
            <a:endParaRPr lang="en-GB" sz="16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1600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1600" i="1" dirty="0">
                <a:solidFill>
                  <a:srgbClr val="B50A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Flashbay supplied your company in Germany and we will be more than happy to work with your company based in UK as well”</a:t>
            </a:r>
          </a:p>
        </p:txBody>
      </p:sp>
    </p:spTree>
    <p:extLst>
      <p:ext uri="{BB962C8B-B14F-4D97-AF65-F5344CB8AC3E}">
        <p14:creationId xmlns:p14="http://schemas.microsoft.com/office/powerpoint/2010/main" val="153361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494" y="4025587"/>
            <a:ext cx="2218279" cy="2533623"/>
          </a:xfrm>
          <a:prstGeom prst="rect">
            <a:avLst/>
          </a:prstGeom>
        </p:spPr>
      </p:pic>
      <p:pic>
        <p:nvPicPr>
          <p:cNvPr id="1031" name="Picture 7" descr="C:\Users\bartek.FLASHBAY\Desktop\NEW_WAV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3360"/>
            <a:ext cx="914400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912" y="6172199"/>
            <a:ext cx="2025087" cy="63705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11663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Sample pack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Mention the sample pack will arrive within 24 hours (check the correct address with customer)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 a quick virtual proof 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Pro-active seeking of customer’s logo (Google) / quick turnaround of relevant virtual proof if logo received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A520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“You will find attached the virtual proof with your logo. What do you think about it?”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4038044" cy="171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07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bartek.FLASHBAY\Desktop\NEW_WAV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54854" y="2443578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algn="l"/>
            <a:endParaRPr lang="en-GB" sz="1000" dirty="0" smtClean="0"/>
          </a:p>
          <a:p>
            <a:pPr marL="457200" lvl="1" algn="l"/>
            <a:endParaRPr lang="en-GB" sz="1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372" y="6405971"/>
            <a:ext cx="1436913" cy="45202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33003" y="1302223"/>
            <a:ext cx="7931224" cy="5555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Suitable quoting method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Use of quote and pricelist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Upselling when appropriate (accessories etc..)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Match your price with the kind of company you are dealing with + the quantity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of specific date and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 reference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1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GB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Order lead time: </a:t>
            </a:r>
            <a:r>
              <a:rPr kumimoji="0" lang="en-GB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you order today, you will receive the goods on Monday 4</a:t>
            </a:r>
            <a:r>
              <a:rPr kumimoji="0" lang="en-GB" sz="14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GB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August 	to LVMH </a:t>
            </a:r>
            <a:r>
              <a:rPr kumimoji="0" lang="fr-FR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58-60, avenue de la Grande Armée 75017 Paris «</a:t>
            </a:r>
            <a:endParaRPr kumimoji="0" lang="en-GB" sz="1400" b="0" i="1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GB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Date the decision will be taken: </a:t>
            </a:r>
            <a:r>
              <a:rPr kumimoji="0" lang="en-GB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can you make a decision? - Following our 	conversation, I’ve noted that you will make a decision at the end of next week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Date you will call the customer back: </a:t>
            </a:r>
            <a:r>
              <a:rPr kumimoji="0" lang="en-GB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 I will call you back next Tuesday to talk 	about that and answer to your possible other questions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Defining next step in sales cycles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 customer toward a purchase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12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C:\Users\bartek.FLASHBAY\Desktop\NEW_WAV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78241" y="2366010"/>
            <a:ext cx="6858000" cy="212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307999"/>
            <a:ext cx="1436913" cy="4520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59040" y="525152"/>
            <a:ext cx="24947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696969"/>
                </a:solidFill>
              </a:rPr>
              <a:t>Follow-up</a:t>
            </a:r>
            <a:endParaRPr lang="en-US" sz="4400" b="1" i="1" cap="none" spc="0" dirty="0">
              <a:ln w="1905"/>
              <a:solidFill>
                <a:srgbClr val="6969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0165" y="1577405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attach a virtual proof to your email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to customer’s requirement ( What information is helpful in the lead form?)</a:t>
            </a:r>
          </a:p>
          <a:p>
            <a:pPr algn="l"/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date </a:t>
            </a:r>
            <a:r>
              <a:rPr lang="fr-FR" sz="14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fr-FR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fr-FR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4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</a:t>
            </a:r>
            <a:r>
              <a:rPr lang="fr-FR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4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fr-FR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fr-FR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 model &amp; the 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quantity</a:t>
            </a:r>
            <a:r>
              <a:rPr lang="fr-FR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fr-FR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FR" sz="14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interested</a:t>
            </a:r>
            <a:r>
              <a:rPr lang="fr-FR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</a:p>
          <a:p>
            <a:pPr algn="l"/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think about the samples pack?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like any of our models?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you be interested in any other products?</a:t>
            </a:r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Intelligent use of price match where required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better offer 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take no for an answer!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memo email after every call</a:t>
            </a:r>
          </a:p>
          <a:p>
            <a:pPr algn="l"/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Mention why Flashbay is the best </a:t>
            </a:r>
            <a:r>
              <a:rPr lang="en-GB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flashdrives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supplier (sample, </a:t>
            </a:r>
            <a:r>
              <a:rPr lang="en-GB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leadtime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very good review from customers, 10 years warranty etc...)</a:t>
            </a:r>
          </a:p>
          <a:p>
            <a:pPr marL="514350" indent="-514350" algn="l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73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C:\Users\bartek.FLASHBAY\Desktop\NEW_WAV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78241" y="2366010"/>
            <a:ext cx="6858000" cy="212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307999"/>
            <a:ext cx="1436913" cy="452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407" y="548680"/>
            <a:ext cx="2946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</a:t>
            </a:r>
            <a:r>
              <a:rPr lang="fr-FR" sz="1400" b="1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fr-FR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fr-FR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possible </a:t>
            </a:r>
            <a:endParaRPr lang="en-GB" sz="1400" b="1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407" y="908720"/>
            <a:ext cx="7128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 free shipping cost / offer accessories (check before with your group leaders)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0218" y="2348880"/>
            <a:ext cx="6107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lang="fr-FR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400" b="1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  <a:r>
              <a:rPr lang="fr-FR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FR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400" b="1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Flashdrives</a:t>
            </a:r>
            <a:r>
              <a:rPr lang="fr-FR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FR" sz="1400" b="1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Powerbank</a:t>
            </a:r>
            <a:r>
              <a:rPr lang="fr-FR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/Audio </a:t>
            </a:r>
            <a:r>
              <a:rPr lang="fr-FR" sz="1400" b="1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r-FR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407" y="2708920"/>
            <a:ext cx="636738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</a:t>
            </a: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lang="fr-FR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gift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Flashdrives</a:t>
            </a: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for </a:t>
            </a: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conferences</a:t>
            </a: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presentations</a:t>
            </a: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etc..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collaborators</a:t>
            </a: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endParaRPr lang="fr-FR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696969"/>
                </a:solidFill>
              </a:rPr>
              <a:t>Goodies bag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1600" dirty="0" smtClean="0">
              <a:solidFill>
                <a:srgbClr val="696969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1600" dirty="0">
              <a:solidFill>
                <a:srgbClr val="696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05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307999"/>
            <a:ext cx="1436913" cy="452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591" y="692687"/>
            <a:ext cx="4180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TrustPilot</a:t>
            </a:r>
            <a:r>
              <a:rPr lang="fr-FR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  <a:r>
              <a:rPr lang="fr-FR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FR" sz="1400" b="1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fr-FR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fr-FR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Flashbay Link </a:t>
            </a:r>
            <a:endParaRPr lang="en-GB" sz="1400" b="1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893"/>
            <a:ext cx="5035433" cy="4586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33" y="2706457"/>
            <a:ext cx="3943651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7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Flashbay PPT Template" id="{8BBCDBDB-91F2-4F32-A686-920C4EBFCA37}" vid="{87045DE2-AAA6-493C-828F-D4A3E118FF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Flashbay PPT Template 2</Template>
  <TotalTime>48</TotalTime>
  <Words>288</Words>
  <Application>Microsoft Office PowerPoint</Application>
  <PresentationFormat>On-screen Show (4:3)</PresentationFormat>
  <Paragraphs>111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Kamila Piatkowska</dc:creator>
  <cp:lastModifiedBy>Eva A. Junger</cp:lastModifiedBy>
  <cp:revision>9</cp:revision>
  <dcterms:created xsi:type="dcterms:W3CDTF">2017-11-27T15:47:27Z</dcterms:created>
  <dcterms:modified xsi:type="dcterms:W3CDTF">2017-11-28T11:36:32Z</dcterms:modified>
</cp:coreProperties>
</file>