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1" r:id="rId4"/>
    <p:sldId id="268" r:id="rId5"/>
    <p:sldId id="266" r:id="rId6"/>
    <p:sldId id="264" r:id="rId7"/>
    <p:sldId id="263" r:id="rId8"/>
    <p:sldId id="270" r:id="rId9"/>
    <p:sldId id="271" r:id="rId10"/>
    <p:sldId id="275" r:id="rId11"/>
    <p:sldId id="274" r:id="rId12"/>
    <p:sldId id="273" r:id="rId13"/>
    <p:sldId id="262" r:id="rId14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230"/>
    <a:srgbClr val="565656"/>
    <a:srgbClr val="A32035"/>
    <a:srgbClr val="585858"/>
    <a:srgbClr val="828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2" d="100"/>
          <a:sy n="132" d="100"/>
        </p:scale>
        <p:origin x="-4782" y="-51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E2725-BB9A-4792-9A13-18A22A8AEA3F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7C911-D0CB-4738-A472-D14DE15B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4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31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5EE088E-401F-4D55-9C0A-2821C6198805}"/>
              </a:ext>
            </a:extLst>
          </p:cNvPr>
          <p:cNvGrpSpPr/>
          <p:nvPr userDrawn="1"/>
        </p:nvGrpSpPr>
        <p:grpSpPr>
          <a:xfrm>
            <a:off x="0" y="6282993"/>
            <a:ext cx="12192000" cy="575007"/>
            <a:chOff x="0" y="6282993"/>
            <a:chExt cx="12192000" cy="57500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357FFB-98A8-49D5-BC6E-87D327A2637C}"/>
                </a:ext>
              </a:extLst>
            </p:cNvPr>
            <p:cNvSpPr/>
            <p:nvPr/>
          </p:nvSpPr>
          <p:spPr>
            <a:xfrm>
              <a:off x="0" y="6282994"/>
              <a:ext cx="12192000" cy="575006"/>
            </a:xfrm>
            <a:prstGeom prst="rect">
              <a:avLst/>
            </a:prstGeom>
            <a:solidFill>
              <a:srgbClr val="B50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1AD65D0-E478-4BC6-9D4B-CBAFB91E3E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654" b="50000"/>
            <a:stretch/>
          </p:blipFill>
          <p:spPr>
            <a:xfrm>
              <a:off x="9260060" y="6282993"/>
              <a:ext cx="2590311" cy="575007"/>
            </a:xfrm>
            <a:prstGeom prst="rect">
              <a:avLst/>
            </a:prstGeom>
          </p:spPr>
        </p:pic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937DC8-4DF6-4C2A-B565-FC8DCCF60BC6}"/>
              </a:ext>
            </a:extLst>
          </p:cNvPr>
          <p:cNvCxnSpPr>
            <a:cxnSpLocks/>
          </p:cNvCxnSpPr>
          <p:nvPr userDrawn="1"/>
        </p:nvCxnSpPr>
        <p:spPr>
          <a:xfrm>
            <a:off x="0" y="1018073"/>
            <a:ext cx="3829050" cy="0"/>
          </a:xfrm>
          <a:prstGeom prst="line">
            <a:avLst/>
          </a:prstGeom>
          <a:ln w="9525">
            <a:gradFill flip="none" rotWithShape="1">
              <a:gsLst>
                <a:gs pos="24000">
                  <a:srgbClr val="B50230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8211D-0A06-489D-9A05-F70E916E6626}"/>
              </a:ext>
            </a:extLst>
          </p:cNvPr>
          <p:cNvSpPr/>
          <p:nvPr userDrawn="1"/>
        </p:nvSpPr>
        <p:spPr>
          <a:xfrm>
            <a:off x="391160" y="371073"/>
            <a:ext cx="6921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A32035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C.1| </a:t>
            </a:r>
            <a:r>
              <a:rPr lang="en-GB" b="1" dirty="0">
                <a:solidFill>
                  <a:srgbClr val="A32035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Zimbra</a:t>
            </a:r>
            <a:r>
              <a:rPr lang="en-GB" b="1" baseline="0" dirty="0">
                <a:solidFill>
                  <a:srgbClr val="A32035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T</a:t>
            </a:r>
            <a:r>
              <a:rPr lang="en-GB" b="1" dirty="0">
                <a:solidFill>
                  <a:srgbClr val="A32035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raining</a:t>
            </a:r>
            <a:endParaRPr lang="en-GB" b="1" dirty="0">
              <a:solidFill>
                <a:srgbClr val="B50230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14" name="Picture 1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CB1E2DBB-3B54-4AA4-ABC4-A9D43C805F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685" y="415660"/>
            <a:ext cx="2170635" cy="4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1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448202" y="2233792"/>
            <a:ext cx="90263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Zimbra</a:t>
            </a:r>
            <a:r>
              <a:rPr lang="en-GB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is the email software Flashbay uses to communicate internally and externally</a:t>
            </a:r>
          </a:p>
          <a:p>
            <a:endParaRPr lang="en-GB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Zimbra</a:t>
            </a:r>
            <a:r>
              <a:rPr lang="en-GB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is where you can find all necessary employee and Company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448202" y="1372773"/>
            <a:ext cx="5693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What is Zimbra?</a:t>
            </a:r>
          </a:p>
        </p:txBody>
      </p:sp>
    </p:spTree>
    <p:extLst>
      <p:ext uri="{BB962C8B-B14F-4D97-AF65-F5344CB8AC3E}">
        <p14:creationId xmlns:p14="http://schemas.microsoft.com/office/powerpoint/2010/main" val="3211053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341111" y="2022529"/>
            <a:ext cx="7741255" cy="4310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Flashbay Wiki: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- Easy access to all aspects of working at Flashbay including HR policies and procedures, product information</a:t>
            </a:r>
          </a:p>
          <a:p>
            <a:endParaRPr lang="en-GB" sz="12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2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Commission:</a:t>
            </a: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Overview of your performance for the specific month 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Overview of paid/unpaid orders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Overview of your customers’ </a:t>
            </a:r>
            <a:r>
              <a:rPr lang="en-GB" sz="1200" dirty="0" err="1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TrustPilot</a:t>
            </a: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reviews</a:t>
            </a:r>
          </a:p>
          <a:p>
            <a:endParaRPr lang="en-GB" sz="12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2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Activity Records: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Keep track of the amount of emails sent and phone calls made</a:t>
            </a:r>
          </a:p>
          <a:p>
            <a:endParaRPr lang="en-GB" sz="12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2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Phone Book: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Contact information for all Flashbay employees</a:t>
            </a:r>
          </a:p>
          <a:p>
            <a:endParaRPr lang="en-GB" sz="12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2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Sales Report:</a:t>
            </a: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Useful statistics and reports to keep track of your sales performance</a:t>
            </a:r>
          </a:p>
          <a:p>
            <a:endParaRPr lang="en-GB" sz="12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2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Pipeline Check: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Pipeline checks with feedback on your follow ups from your Group Leader</a:t>
            </a:r>
          </a:p>
          <a:p>
            <a:endParaRPr lang="en-GB" sz="12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2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Absences:</a:t>
            </a:r>
            <a:b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2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- Keep track of holidays, sick days and other absences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41111" y="1085963"/>
            <a:ext cx="7377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C.1.6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Employee Portal and Sub Tabs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294066" y="1655475"/>
            <a:ext cx="11641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Your Employee Portal allows access to important information related to your sales work and general Flashbay information.</a:t>
            </a: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1BA1543-E568-409B-97A1-7D012C950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138" y="2532764"/>
            <a:ext cx="3805147" cy="323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9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74150" y="2218639"/>
            <a:ext cx="29027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Easy overview of your work on newly received web leads.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Check conversion rates, proofs and sample packs sent.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Which leads have been converted into customers?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565" y="1638832"/>
            <a:ext cx="8999373" cy="40025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243253" y="1054057"/>
            <a:ext cx="7377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C.1.7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My Pipeline</a:t>
            </a:r>
          </a:p>
        </p:txBody>
      </p:sp>
    </p:spTree>
    <p:extLst>
      <p:ext uri="{BB962C8B-B14F-4D97-AF65-F5344CB8AC3E}">
        <p14:creationId xmlns:p14="http://schemas.microsoft.com/office/powerpoint/2010/main" val="115874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166878" y="2011527"/>
            <a:ext cx="26383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Easy Overview of: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Order statuses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General account management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Access portal to invite customers to leave reviews on </a:t>
            </a:r>
            <a:r>
              <a:rPr lang="en-GB" sz="1400" b="1" dirty="0" err="1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TrustPilot</a:t>
            </a:r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09708" y="995113"/>
            <a:ext cx="7377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C.1.8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My Sales Admin</a:t>
            </a:r>
          </a:p>
        </p:txBody>
      </p:sp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C7A1CD5D-4FCD-40A1-9613-8481176C8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396" y="1681319"/>
            <a:ext cx="9172687" cy="389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84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451719" y="1870971"/>
            <a:ext cx="1109452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n w="11430"/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Keep yourself updated</a:t>
            </a: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Browse through all tabs in your </a:t>
            </a:r>
            <a:r>
              <a:rPr lang="en-GB" sz="1400" i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‘My Sales Admin’</a:t>
            </a:r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every day to keep track of orders with pending data, overdue payments and tracking information on orders sent from our factory.</a:t>
            </a:r>
            <a:b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b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400" b="1" dirty="0">
                <a:ln w="11430"/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Leads/Customer details</a:t>
            </a: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Work through your Forgotten Contact details and enter these in NetSuite to keep your customer account information up-to-date.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     </a:t>
            </a:r>
          </a:p>
          <a:p>
            <a:b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</a:br>
            <a:r>
              <a:rPr lang="en-GB" sz="1400" b="1" dirty="0" err="1">
                <a:ln w="11430"/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TrustPilot</a:t>
            </a:r>
            <a:r>
              <a:rPr lang="en-GB" sz="1400" b="1" dirty="0">
                <a:ln w="11430"/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reviews</a:t>
            </a: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Send out invites for reviews to your satisfied customers.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     </a:t>
            </a:r>
          </a:p>
          <a:p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ln w="11430"/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Virtual Proof Rating</a:t>
            </a: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Check if you have rated all your Virtual Proofs.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40704" y="1125615"/>
            <a:ext cx="9288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C.1.8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My Sales Admin – Four Important tasks</a:t>
            </a:r>
          </a:p>
        </p:txBody>
      </p:sp>
    </p:spTree>
    <p:extLst>
      <p:ext uri="{BB962C8B-B14F-4D97-AF65-F5344CB8AC3E}">
        <p14:creationId xmlns:p14="http://schemas.microsoft.com/office/powerpoint/2010/main" val="342018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96" y="2236964"/>
            <a:ext cx="11108975" cy="1769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440957" y="1104621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C.1.1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Zimbra Tabs</a:t>
            </a:r>
          </a:p>
        </p:txBody>
      </p:sp>
    </p:spTree>
    <p:extLst>
      <p:ext uri="{BB962C8B-B14F-4D97-AF65-F5344CB8AC3E}">
        <p14:creationId xmlns:p14="http://schemas.microsoft.com/office/powerpoint/2010/main" val="71279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464948" y="1799471"/>
            <a:ext cx="1172705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What is essential for a Sales Account Manager (SAM) to know about the Zimbra Inbox?</a:t>
            </a:r>
          </a:p>
          <a:p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The </a:t>
            </a:r>
            <a:r>
              <a:rPr lang="en-GB" sz="1400" dirty="0" err="1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Zimbra</a:t>
            </a:r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inbox contains all communication with Leads, Customers, Group leader, team members, Operations, Virtual Proof, Aftersales, Accounts, etc.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What are the biggest </a:t>
            </a:r>
            <a:r>
              <a:rPr lang="en-GB" sz="1400" b="1" u="sng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DOs</a:t>
            </a:r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and </a:t>
            </a:r>
            <a:r>
              <a:rPr lang="en-GB" sz="1400" b="1" u="sng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DON’Ts</a:t>
            </a:r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?</a:t>
            </a:r>
          </a:p>
          <a:p>
            <a:endParaRPr lang="en-GB" sz="1400" dirty="0">
              <a:solidFill>
                <a:srgbClr val="828187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DO:</a:t>
            </a:r>
            <a:r>
              <a:rPr lang="en-GB" sz="1400" b="1" dirty="0">
                <a:solidFill>
                  <a:srgbClr val="FF000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</a:t>
            </a:r>
            <a:endParaRPr lang="en-GB" sz="1400" dirty="0">
              <a:solidFill>
                <a:srgbClr val="FF0000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Save every email you send/receive. 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Label the email folders with the correct company/customer name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Drag the emails to the correct folder. 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Keep an eye on your Junk folder. </a:t>
            </a:r>
          </a:p>
          <a:p>
            <a:endParaRPr lang="en-GB" sz="1400" dirty="0">
              <a:solidFill>
                <a:srgbClr val="828187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DON’T:</a:t>
            </a:r>
            <a:endParaRPr lang="en-GB" sz="1400" dirty="0">
              <a:solidFill>
                <a:srgbClr val="B50230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Do not let them pile up in your Sent folder - after every email you send, drag it directly to the correct folder.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Do not open attachments if you don’t know the sender (person or company).  If suspicious, forward to IT.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Why is this important?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To keep an organised overview of all your internal and customer information.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75661" y="1076229"/>
            <a:ext cx="6276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C.1.1.1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Email (your inbox)</a:t>
            </a:r>
          </a:p>
        </p:txBody>
      </p:sp>
    </p:spTree>
    <p:extLst>
      <p:ext uri="{BB962C8B-B14F-4D97-AF65-F5344CB8AC3E}">
        <p14:creationId xmlns:p14="http://schemas.microsoft.com/office/powerpoint/2010/main" val="321114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360163" y="1811920"/>
            <a:ext cx="886907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u="sng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It is important for your email-folder structure to be efficient - use one standard for labelling all emails</a:t>
            </a:r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.  </a:t>
            </a:r>
          </a:p>
          <a:p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How should you organise your customers?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Within the alphabetical list of folders, create sub-folders for each customer i.e. Starbucks under ‘S’.</a:t>
            </a:r>
          </a:p>
          <a:p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In which order should they be ranked?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Focus on the money -  rank the high value prospects as most important to follow up.</a:t>
            </a:r>
          </a:p>
          <a:p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 </a:t>
            </a:r>
          </a:p>
          <a:p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How long should you keep old emails? When should you delete emails from customers?</a:t>
            </a:r>
          </a:p>
          <a:p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Never delete emails containing communication between you and your customers.</a:t>
            </a:r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endParaRPr lang="en-GB" sz="1400" u="sng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>
              <a:buFont typeface="Arial"/>
              <a:buAutoNum type="arabicPeriod"/>
            </a:pP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453" y="1084871"/>
            <a:ext cx="1747295" cy="488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60164" y="1166239"/>
            <a:ext cx="5872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C.1.1.2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Email-Folder Structure</a:t>
            </a:r>
          </a:p>
        </p:txBody>
      </p:sp>
    </p:spTree>
    <p:extLst>
      <p:ext uri="{BB962C8B-B14F-4D97-AF65-F5344CB8AC3E}">
        <p14:creationId xmlns:p14="http://schemas.microsoft.com/office/powerpoint/2010/main" val="228835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536815" y="1956225"/>
            <a:ext cx="110481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What do you do with emails from Operations, Accounts or Aftersales about your customer?</a:t>
            </a: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Internal emails regarding a customer should go into the same customer folder so all information is easily accessible.</a:t>
            </a: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For example:</a:t>
            </a: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From Virtual Proof with subject: “ C704395 Philips UK Ltd.” –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Philips sub-folder</a:t>
            </a: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From Accounts with subject:  “ Your Invoice IN398421 from customer C123456 BMW “ –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BMW sub-folder</a:t>
            </a: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From your Group leader with subject: “ Feedback today! “ –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Management folder</a:t>
            </a: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From Operations with subject: “(RUSH REQUEST) C105689 University of London”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– Operations folder</a:t>
            </a: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From Team Leader with subject: “ Overdue Invoices “ –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Management folder</a:t>
            </a: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From lead with subject: “ Information from Flashbay for Oxfam “ –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create new Oxfam sub-folder under ‘O’</a:t>
            </a:r>
          </a:p>
          <a:p>
            <a:pPr algn="just"/>
            <a:endParaRPr lang="en-GB" sz="1400" b="1" dirty="0">
              <a:solidFill>
                <a:srgbClr val="828187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endParaRPr lang="en-GB" sz="1400" b="1" dirty="0">
              <a:solidFill>
                <a:srgbClr val="828187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How should you organise your email containing general information from Flashbay?</a:t>
            </a:r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Suggestion: Create  an “</a:t>
            </a:r>
            <a:r>
              <a:rPr lang="en-GB" sz="1400" i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Internal</a:t>
            </a:r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” folder and create a couple of sub-folders so it’s easy to find correspondence when needed.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91158" y="1134725"/>
            <a:ext cx="10883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C.1.1.3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Email: Organising Internal/External Emails</a:t>
            </a:r>
          </a:p>
        </p:txBody>
      </p:sp>
    </p:spTree>
    <p:extLst>
      <p:ext uri="{BB962C8B-B14F-4D97-AF65-F5344CB8AC3E}">
        <p14:creationId xmlns:p14="http://schemas.microsoft.com/office/powerpoint/2010/main" val="23699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705" y="2200762"/>
            <a:ext cx="9907289" cy="256496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91158" y="1186929"/>
            <a:ext cx="943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C.1.2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Contacts/Address book</a:t>
            </a:r>
          </a:p>
        </p:txBody>
      </p:sp>
    </p:spTree>
    <p:extLst>
      <p:ext uri="{BB962C8B-B14F-4D97-AF65-F5344CB8AC3E}">
        <p14:creationId xmlns:p14="http://schemas.microsoft.com/office/powerpoint/2010/main" val="833395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11425" y="1086071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C.1.3 </a:t>
            </a:r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Calendar</a:t>
            </a:r>
            <a:endParaRPr lang="en-GB" sz="3200" b="1" dirty="0">
              <a:solidFill>
                <a:srgbClr val="B50230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2941793" y="4835679"/>
            <a:ext cx="8782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All calendar items are visible in both the tab in the header and the calendar in the bottom left corner.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024" y="1743560"/>
            <a:ext cx="7861138" cy="26349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50" y="4505438"/>
            <a:ext cx="1865075" cy="148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81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480449" y="4232761"/>
            <a:ext cx="5075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Use your Briefcase to store documents that you </a:t>
            </a:r>
          </a:p>
          <a:p>
            <a:pPr algn="ctr"/>
            <a:r>
              <a:rPr lang="en-GB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would regularly attach to other emails.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524" y="1692202"/>
            <a:ext cx="7870827" cy="1943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372" y="3836852"/>
            <a:ext cx="3910979" cy="1982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26423" y="1057457"/>
            <a:ext cx="5872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C.1.4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Briefcase</a:t>
            </a:r>
          </a:p>
        </p:txBody>
      </p:sp>
    </p:spTree>
    <p:extLst>
      <p:ext uri="{BB962C8B-B14F-4D97-AF65-F5344CB8AC3E}">
        <p14:creationId xmlns:p14="http://schemas.microsoft.com/office/powerpoint/2010/main" val="1965294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2298306-024E-4114-814C-FE3C0B845811}"/>
              </a:ext>
            </a:extLst>
          </p:cNvPr>
          <p:cNvSpPr txBox="1"/>
          <p:nvPr/>
        </p:nvSpPr>
        <p:spPr>
          <a:xfrm>
            <a:off x="402416" y="1802188"/>
            <a:ext cx="38696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00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155" y="1654957"/>
            <a:ext cx="6259384" cy="1680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67359" y="3242692"/>
            <a:ext cx="116593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Setting up your ‘Out-of-Office’ response:</a:t>
            </a: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Preferences &gt; Mail &gt; Receiving Messages &gt; Send auto-reply message </a:t>
            </a: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In the ‘Send auto-reply message’ box, state the dates you are away, who will cover for you and their contact details (email / phone number).</a:t>
            </a:r>
          </a:p>
          <a:p>
            <a:pPr algn="just"/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endParaRPr lang="en-GB" sz="1400" b="1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Don’t forget to select the Start/End dates of the message.</a:t>
            </a: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b="1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How to setup Inbox/Outbox shares for your colleagues:</a:t>
            </a: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If absent, your group leader will assign a team member to cover your account with access to your Inbox, Sent box and Drafts.</a:t>
            </a:r>
          </a:p>
          <a:p>
            <a:pPr algn="just"/>
            <a:endParaRPr lang="en-GB" sz="1400" dirty="0">
              <a:solidFill>
                <a:srgbClr val="565656"/>
              </a:solidFill>
              <a:latin typeface="Open Sans" panose="020B0606030504020204" charset="0"/>
              <a:ea typeface="Open Sans" panose="020B0606030504020204" charset="0"/>
              <a:cs typeface="Open Sans" panose="020B0606030504020204" charset="0"/>
            </a:endParaRPr>
          </a:p>
          <a:p>
            <a:pPr algn="just"/>
            <a:r>
              <a:rPr lang="en-GB" sz="1400" dirty="0">
                <a:solidFill>
                  <a:srgbClr val="565656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To share these folders, right click on the specific folder &gt; ‘Share folder’ &gt; type the email address of your colleague &gt; Select ‘Admin’ &gt; OK.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326423" y="1018712"/>
            <a:ext cx="8291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C.1.5 </a:t>
            </a:r>
            <a:r>
              <a:rPr lang="en-GB" sz="3200" b="1" dirty="0">
                <a:solidFill>
                  <a:srgbClr val="B50230"/>
                </a:solidFill>
                <a:latin typeface="Open Sans" panose="020B0606030504020204" charset="0"/>
                <a:ea typeface="Open Sans" panose="020B0606030504020204" charset="0"/>
                <a:cs typeface="Open Sans" panose="020B0606030504020204" charset="0"/>
              </a:rPr>
              <a:t>Preferences / Settings when absent</a:t>
            </a:r>
          </a:p>
        </p:txBody>
      </p:sp>
    </p:spTree>
    <p:extLst>
      <p:ext uri="{BB962C8B-B14F-4D97-AF65-F5344CB8AC3E}">
        <p14:creationId xmlns:p14="http://schemas.microsoft.com/office/powerpoint/2010/main" val="180289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813</Words>
  <Application>Microsoft Office PowerPoint</Application>
  <PresentationFormat>Widescreen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Bartosz Wojszko</dc:creator>
  <cp:lastModifiedBy>FB UK5</cp:lastModifiedBy>
  <cp:revision>96</cp:revision>
  <cp:lastPrinted>2020-01-28T15:38:37Z</cp:lastPrinted>
  <dcterms:created xsi:type="dcterms:W3CDTF">2018-02-21T15:11:45Z</dcterms:created>
  <dcterms:modified xsi:type="dcterms:W3CDTF">2020-03-11T10:33:39Z</dcterms:modified>
</cp:coreProperties>
</file>