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314" r:id="rId9"/>
    <p:sldId id="313" r:id="rId10"/>
    <p:sldId id="315" r:id="rId11"/>
    <p:sldId id="318" r:id="rId12"/>
    <p:sldId id="266" r:id="rId13"/>
    <p:sldId id="316" r:id="rId14"/>
    <p:sldId id="317" r:id="rId15"/>
    <p:sldId id="265" r:id="rId16"/>
    <p:sldId id="287" r:id="rId17"/>
    <p:sldId id="319" r:id="rId18"/>
    <p:sldId id="297" r:id="rId19"/>
    <p:sldId id="321" r:id="rId20"/>
    <p:sldId id="311" r:id="rId21"/>
    <p:sldId id="284" r:id="rId22"/>
    <p:sldId id="309" r:id="rId23"/>
    <p:sldId id="278" r:id="rId24"/>
    <p:sldId id="312" r:id="rId25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B UK7" initials="FU" lastIdx="2" clrIdx="0">
    <p:extLst>
      <p:ext uri="{19B8F6BF-5375-455C-9EA6-DF929625EA0E}">
        <p15:presenceInfo xmlns:p15="http://schemas.microsoft.com/office/powerpoint/2012/main" userId="S::fbuk7@flashbayltd.onmicrosoft.com::dedbba81-93ff-41c6-b3c5-0ffd340fad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  <a:srgbClr val="B50230"/>
    <a:srgbClr val="A32035"/>
    <a:srgbClr val="828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2718" y="-4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8998-AAEC-40DC-8B86-141DD1D1825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0A8D2-E2ED-47A8-A490-3A27B545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63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2725-BB9A-4792-9A13-18A22A8AEA3F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C911-D0CB-4738-A472-D14DE15BF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4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56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6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0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19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77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9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2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3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63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5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4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11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B1319-BD9E-4908-90B9-1A67B347712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AC0BEE-C1C0-47BF-BC85-C6499C7E3C86}"/>
              </a:ext>
            </a:extLst>
          </p:cNvPr>
          <p:cNvGrpSpPr/>
          <p:nvPr userDrawn="1"/>
        </p:nvGrpSpPr>
        <p:grpSpPr>
          <a:xfrm>
            <a:off x="0" y="6282993"/>
            <a:ext cx="12192000" cy="575007"/>
            <a:chOff x="0" y="6282993"/>
            <a:chExt cx="12192000" cy="575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A678B-414F-440B-A03D-34A13228F361}"/>
                </a:ext>
              </a:extLst>
            </p:cNvPr>
            <p:cNvSpPr/>
            <p:nvPr/>
          </p:nvSpPr>
          <p:spPr>
            <a:xfrm>
              <a:off x="0" y="6282994"/>
              <a:ext cx="12192000" cy="575006"/>
            </a:xfrm>
            <a:prstGeom prst="rect">
              <a:avLst/>
            </a:prstGeom>
            <a:solidFill>
              <a:srgbClr val="B50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2A9124-99C3-4BBD-BB04-5990A15D8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54" b="50000"/>
            <a:stretch/>
          </p:blipFill>
          <p:spPr>
            <a:xfrm>
              <a:off x="9260060" y="6282993"/>
              <a:ext cx="2590311" cy="575007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5355A8-7A67-403D-B743-BCB4C41C9861}"/>
              </a:ext>
            </a:extLst>
          </p:cNvPr>
          <p:cNvCxnSpPr>
            <a:cxnSpLocks/>
          </p:cNvCxnSpPr>
          <p:nvPr userDrawn="1"/>
        </p:nvCxnSpPr>
        <p:spPr>
          <a:xfrm>
            <a:off x="0" y="1018073"/>
            <a:ext cx="3829050" cy="0"/>
          </a:xfrm>
          <a:prstGeom prst="line">
            <a:avLst/>
          </a:prstGeom>
          <a:ln w="9525">
            <a:gradFill flip="none" rotWithShape="1">
              <a:gsLst>
                <a:gs pos="24000">
                  <a:srgbClr val="B5023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F6EC3DC-BBF3-410B-962C-9F2DA2B6D82E}"/>
              </a:ext>
            </a:extLst>
          </p:cNvPr>
          <p:cNvSpPr/>
          <p:nvPr userDrawn="1"/>
        </p:nvSpPr>
        <p:spPr>
          <a:xfrm>
            <a:off x="391160" y="371073"/>
            <a:ext cx="609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32035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B.2.1| </a:t>
            </a:r>
            <a:r>
              <a:rPr lang="en-GB" b="1" dirty="0">
                <a:solidFill>
                  <a:srgbClr val="A32035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Memory General Knowledge</a:t>
            </a:r>
            <a:endParaRPr lang="en-GB" b="1" dirty="0">
              <a:solidFill>
                <a:srgbClr val="B50230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03CC73E1-68FC-4349-919A-A429A45117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85" y="415660"/>
            <a:ext cx="2170635" cy="4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3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6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36.png"/><Relationship Id="rId4" Type="http://schemas.openxmlformats.org/officeDocument/2006/relationships/image" Target="../media/image37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flashbay.fr/aide/faq/controleur-cle-usb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2619098" y="2488733"/>
            <a:ext cx="803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Memory - General Knowledge</a:t>
            </a:r>
          </a:p>
        </p:txBody>
      </p:sp>
    </p:spTree>
    <p:extLst>
      <p:ext uri="{BB962C8B-B14F-4D97-AF65-F5344CB8AC3E}">
        <p14:creationId xmlns:p14="http://schemas.microsoft.com/office/powerpoint/2010/main" val="424976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469558" y="1400418"/>
            <a:ext cx="702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B.2.1.7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Exclusive USB Drives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725343" y="2368355"/>
            <a:ext cx="66392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other USB designs are all designed by </a:t>
            </a:r>
            <a:r>
              <a:rPr lang="en-GB" b="1" dirty="0" err="1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</a:t>
            </a:r>
            <a: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are split into 4 main categories:</a:t>
            </a:r>
          </a:p>
          <a:p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arenR"/>
            </a:pPr>
            <a:r>
              <a:rPr lang="en-GB" dirty="0" err="1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exclusive USBs (Standard USBs)</a:t>
            </a:r>
          </a:p>
          <a:p>
            <a:pPr marL="457200" indent="-457200">
              <a:buAutoNum type="arabicParenR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arenR"/>
            </a:pPr>
            <a:r>
              <a:rPr lang="en-GB" dirty="0" err="1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exclusive OTG USBs</a:t>
            </a:r>
          </a:p>
          <a:p>
            <a:pPr marL="457200" indent="-457200">
              <a:buAutoNum type="arabicParenR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arenR"/>
            </a:pPr>
            <a:r>
              <a:rPr lang="en-GB" dirty="0" err="1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exclusive multifunctional USBs</a:t>
            </a:r>
          </a:p>
          <a:p>
            <a:pPr marL="457200" indent="-457200">
              <a:buAutoNum type="arabicParenR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arenR"/>
            </a:pPr>
            <a:r>
              <a:rPr lang="en-GB" dirty="0" err="1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exclusive USB cards</a:t>
            </a:r>
          </a:p>
        </p:txBody>
      </p:sp>
    </p:spTree>
    <p:extLst>
      <p:ext uri="{BB962C8B-B14F-4D97-AF65-F5344CB8AC3E}">
        <p14:creationId xmlns:p14="http://schemas.microsoft.com/office/powerpoint/2010/main" val="347378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C6F44-9AEA-4945-BFDD-8E6B0CEB1E81}"/>
              </a:ext>
            </a:extLst>
          </p:cNvPr>
          <p:cNvSpPr txBox="1"/>
          <p:nvPr/>
        </p:nvSpPr>
        <p:spPr>
          <a:xfrm>
            <a:off x="1072978" y="2508421"/>
            <a:ext cx="10046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B.2.1.7.1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exclusive USBs (Standard USBs)</a:t>
            </a:r>
          </a:p>
        </p:txBody>
      </p:sp>
    </p:spTree>
    <p:extLst>
      <p:ext uri="{BB962C8B-B14F-4D97-AF65-F5344CB8AC3E}">
        <p14:creationId xmlns:p14="http://schemas.microsoft.com/office/powerpoint/2010/main" val="10915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35517"/>
            <a:ext cx="1104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Secure USB Flash Drive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666" y="2023910"/>
            <a:ext cx="6560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828187"/>
              </a:solidFill>
              <a:latin typeface="HelveticaNeueLT Pro 55 Roman" pitchFamily="34" charset="0"/>
              <a:ea typeface="Helvetica Neue" charset="0"/>
              <a:cs typeface="Helvetica Neue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787" y="2089564"/>
            <a:ext cx="68582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u="sng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en-GB" sz="16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encrypted flash drive. </a:t>
            </a:r>
            <a:endParaRPr lang="en-GB" sz="16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However, if a customer has encrypted data we can preload it.</a:t>
            </a:r>
          </a:p>
          <a:p>
            <a:pPr algn="just"/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6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in USB 2.0 - 16GB only - </a:t>
            </a: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32GB will follow later. </a:t>
            </a:r>
            <a:endParaRPr lang="en-GB" sz="1600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(available capacity for user storage is 14.8GB). </a:t>
            </a:r>
          </a:p>
          <a:p>
            <a:pPr algn="just"/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20mAh NiMH battery which charges each time it is plugged in. </a:t>
            </a:r>
          </a:p>
          <a:p>
            <a:pPr algn="just"/>
            <a:endParaRPr lang="en-GB" sz="1600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GB" sz="1600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6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Fully-charged in three hours and will last for one year. </a:t>
            </a:r>
          </a:p>
          <a:p>
            <a:pPr algn="just"/>
            <a:endParaRPr lang="en-GB" sz="1600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GB" sz="16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6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wrong PIN code is entered 10 times in a row, the drive will reset to the default number and wipe all data. </a:t>
            </a:r>
          </a:p>
        </p:txBody>
      </p:sp>
      <p:pic>
        <p:nvPicPr>
          <p:cNvPr id="10" name="Picture 9" descr="A picture containing remote, game, sitting, table&#10;&#10;Description automatically generated">
            <a:extLst>
              <a:ext uri="{FF2B5EF4-FFF2-40B4-BE49-F238E27FC236}">
                <a16:creationId xmlns:a16="http://schemas.microsoft.com/office/drawing/2014/main" id="{04826132-A386-40B7-8746-2F01140FF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910" y="1659344"/>
            <a:ext cx="4007304" cy="2113852"/>
          </a:xfrm>
          <a:prstGeom prst="rect">
            <a:avLst/>
          </a:prstGeom>
        </p:spPr>
      </p:pic>
      <p:pic>
        <p:nvPicPr>
          <p:cNvPr id="14" name="Picture 13" descr="A picture containing cup, table, indoor, sitting&#10;&#10;Description automatically generated">
            <a:extLst>
              <a:ext uri="{FF2B5EF4-FFF2-40B4-BE49-F238E27FC236}">
                <a16:creationId xmlns:a16="http://schemas.microsoft.com/office/drawing/2014/main" id="{1AB2FD36-30DD-449A-971E-D760F042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53" y="4074145"/>
            <a:ext cx="2609963" cy="16061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EB70D7-2D43-4AEE-871F-EA594B3B0331}"/>
              </a:ext>
            </a:extLst>
          </p:cNvPr>
          <p:cNvSpPr txBox="1"/>
          <p:nvPr/>
        </p:nvSpPr>
        <p:spPr>
          <a:xfrm>
            <a:off x="10423908" y="4676044"/>
            <a:ext cx="151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1 YEAR</a:t>
            </a:r>
          </a:p>
        </p:txBody>
      </p:sp>
    </p:spTree>
    <p:extLst>
      <p:ext uri="{BB962C8B-B14F-4D97-AF65-F5344CB8AC3E}">
        <p14:creationId xmlns:p14="http://schemas.microsoft.com/office/powerpoint/2010/main" val="85883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256145" y="1395567"/>
            <a:ext cx="18658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(KS</a:t>
            </a:r>
            <a:r>
              <a:rPr lang="en-GB" sz="20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Kinetic (KN)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(FC)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Crystal (CY)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Key - Personalised USB Stick">
            <a:extLst>
              <a:ext uri="{FF2B5EF4-FFF2-40B4-BE49-F238E27FC236}">
                <a16:creationId xmlns:a16="http://schemas.microsoft.com/office/drawing/2014/main" id="{9522CB89-DB24-4537-9A4D-58D257B3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93" y="1551563"/>
            <a:ext cx="3233540" cy="18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inetic - Branded Memory Sticks">
            <a:extLst>
              <a:ext uri="{FF2B5EF4-FFF2-40B4-BE49-F238E27FC236}">
                <a16:creationId xmlns:a16="http://schemas.microsoft.com/office/drawing/2014/main" id="{2DCB8BD9-EE12-4CE5-9195-D672241D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63" y="1551563"/>
            <a:ext cx="3233540" cy="18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ocus - Personalised Memory Sticks">
            <a:extLst>
              <a:ext uri="{FF2B5EF4-FFF2-40B4-BE49-F238E27FC236}">
                <a16:creationId xmlns:a16="http://schemas.microsoft.com/office/drawing/2014/main" id="{EC0859D6-A0A6-4224-B88F-88F5063A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99" y="3694670"/>
            <a:ext cx="3306488" cy="20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ature - Wooden USB Sticks">
            <a:extLst>
              <a:ext uri="{FF2B5EF4-FFF2-40B4-BE49-F238E27FC236}">
                <a16:creationId xmlns:a16="http://schemas.microsoft.com/office/drawing/2014/main" id="{FC1BF639-49C6-4798-A58E-20516481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33" y="3694670"/>
            <a:ext cx="3306488" cy="20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rystal - Glass Flash Drive">
            <a:extLst>
              <a:ext uri="{FF2B5EF4-FFF2-40B4-BE49-F238E27FC236}">
                <a16:creationId xmlns:a16="http://schemas.microsoft.com/office/drawing/2014/main" id="{ED34CEA3-F987-417D-B9BC-34E8F5EAB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67" y="3694670"/>
            <a:ext cx="3306488" cy="20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67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1EDC81-B147-40E3-A586-5F26E1DDF514}"/>
              </a:ext>
            </a:extLst>
          </p:cNvPr>
          <p:cNvSpPr txBox="1"/>
          <p:nvPr/>
        </p:nvSpPr>
        <p:spPr>
          <a:xfrm>
            <a:off x="1519882" y="2490572"/>
            <a:ext cx="9354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B.2.1.7.2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exclusive OTG (On The Go) USBs</a:t>
            </a:r>
          </a:p>
        </p:txBody>
      </p:sp>
    </p:spTree>
    <p:extLst>
      <p:ext uri="{BB962C8B-B14F-4D97-AF65-F5344CB8AC3E}">
        <p14:creationId xmlns:p14="http://schemas.microsoft.com/office/powerpoint/2010/main" val="1480417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sitting, black, white&#10;&#10;Description automatically generated">
            <a:extLst>
              <a:ext uri="{FF2B5EF4-FFF2-40B4-BE49-F238E27FC236}">
                <a16:creationId xmlns:a16="http://schemas.microsoft.com/office/drawing/2014/main" id="{9BAD6B47-D76B-4FE8-8EE5-D0A42504A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27" y="1849352"/>
            <a:ext cx="4097726" cy="2037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FE53BA-662E-4521-83AC-F1E3C0F7183C}"/>
              </a:ext>
            </a:extLst>
          </p:cNvPr>
          <p:cNvSpPr txBox="1"/>
          <p:nvPr/>
        </p:nvSpPr>
        <p:spPr>
          <a:xfrm>
            <a:off x="169505" y="1260666"/>
            <a:ext cx="348436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Lynx (LY)</a:t>
            </a:r>
            <a:endParaRPr lang="en-GB" sz="2000" b="1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Orbit (OR)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(AT)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Twister GO (TG)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(SE)</a:t>
            </a:r>
          </a:p>
          <a:p>
            <a:endParaRPr lang="en-GB" sz="2000" b="1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000" b="1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3.0 not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 descr="Lynx - Personalised USB">
            <a:extLst>
              <a:ext uri="{FF2B5EF4-FFF2-40B4-BE49-F238E27FC236}">
                <a16:creationId xmlns:a16="http://schemas.microsoft.com/office/drawing/2014/main" id="{5F5205A2-C599-43C7-8C03-6189C776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90" y="4181562"/>
            <a:ext cx="3311330" cy="20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rbit - Personalised USB">
            <a:extLst>
              <a:ext uri="{FF2B5EF4-FFF2-40B4-BE49-F238E27FC236}">
                <a16:creationId xmlns:a16="http://schemas.microsoft.com/office/drawing/2014/main" id="{23B043D6-89D7-456D-B0C5-C6BE99B4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49" y="4181561"/>
            <a:ext cx="3223028" cy="20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ctive - Personalised USB">
            <a:extLst>
              <a:ext uri="{FF2B5EF4-FFF2-40B4-BE49-F238E27FC236}">
                <a16:creationId xmlns:a16="http://schemas.microsoft.com/office/drawing/2014/main" id="{DEADEDA4-061E-4BEE-B97E-90279FAF8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51" y="4181561"/>
            <a:ext cx="3311330" cy="20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lide - Branded Memory Sticks">
            <a:extLst>
              <a:ext uri="{FF2B5EF4-FFF2-40B4-BE49-F238E27FC236}">
                <a16:creationId xmlns:a16="http://schemas.microsoft.com/office/drawing/2014/main" id="{11DD0FEC-8790-4E8D-8441-F42182744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37" y="1944710"/>
            <a:ext cx="3334326" cy="20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6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0" y="2516480"/>
            <a:ext cx="1185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B.2.1.7.3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Exclusive Multifunctional USB Flash Drives </a:t>
            </a:r>
          </a:p>
        </p:txBody>
      </p:sp>
    </p:spTree>
    <p:extLst>
      <p:ext uri="{BB962C8B-B14F-4D97-AF65-F5344CB8AC3E}">
        <p14:creationId xmlns:p14="http://schemas.microsoft.com/office/powerpoint/2010/main" val="255806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00D146-0C3B-47B6-B57E-6B854BFC8364}"/>
              </a:ext>
            </a:extLst>
          </p:cNvPr>
          <p:cNvSpPr txBox="1"/>
          <p:nvPr/>
        </p:nvSpPr>
        <p:spPr>
          <a:xfrm>
            <a:off x="552964" y="1810432"/>
            <a:ext cx="2264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Jot (JO)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 (LT)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Swift (ST)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Clip (CL)</a:t>
            </a:r>
          </a:p>
        </p:txBody>
      </p:sp>
      <p:pic>
        <p:nvPicPr>
          <p:cNvPr id="4098" name="Picture 2" descr="Clip - Personalised USB Sticks">
            <a:extLst>
              <a:ext uri="{FF2B5EF4-FFF2-40B4-BE49-F238E27FC236}">
                <a16:creationId xmlns:a16="http://schemas.microsoft.com/office/drawing/2014/main" id="{BD0D43B9-C201-4CF7-A6B3-CEDF8424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97" y="1672200"/>
            <a:ext cx="3380359" cy="20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ot - USB Pen With Logo">
            <a:extLst>
              <a:ext uri="{FF2B5EF4-FFF2-40B4-BE49-F238E27FC236}">
                <a16:creationId xmlns:a16="http://schemas.microsoft.com/office/drawing/2014/main" id="{9B81AC42-F1B4-4B6D-A75C-85A86D09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23" y="1672200"/>
            <a:ext cx="3380359" cy="20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wift - USB Logo">
            <a:extLst>
              <a:ext uri="{FF2B5EF4-FFF2-40B4-BE49-F238E27FC236}">
                <a16:creationId xmlns:a16="http://schemas.microsoft.com/office/drawing/2014/main" id="{4BDB0BA4-846E-49AF-BAC0-973D8BD1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98" y="3859597"/>
            <a:ext cx="3380359" cy="20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ight - Branded USB Sticks">
            <a:extLst>
              <a:ext uri="{FF2B5EF4-FFF2-40B4-BE49-F238E27FC236}">
                <a16:creationId xmlns:a16="http://schemas.microsoft.com/office/drawing/2014/main" id="{EC1B4E4B-4AD5-4255-A2B3-C6875767E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23" y="3859597"/>
            <a:ext cx="3380359" cy="20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49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2051222" y="2602977"/>
            <a:ext cx="6589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B.2.1.7.4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Exclusive USB Cards</a:t>
            </a:r>
          </a:p>
        </p:txBody>
      </p:sp>
    </p:spTree>
    <p:extLst>
      <p:ext uri="{BB962C8B-B14F-4D97-AF65-F5344CB8AC3E}">
        <p14:creationId xmlns:p14="http://schemas.microsoft.com/office/powerpoint/2010/main" val="229657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F250D3-B150-4575-9FF3-7F198E2A253B}"/>
              </a:ext>
            </a:extLst>
          </p:cNvPr>
          <p:cNvSpPr txBox="1"/>
          <p:nvPr/>
        </p:nvSpPr>
        <p:spPr>
          <a:xfrm>
            <a:off x="554567" y="1568207"/>
            <a:ext cx="2128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Wafer (WA)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Alloy (AY)</a:t>
            </a:r>
          </a:p>
        </p:txBody>
      </p:sp>
      <p:pic>
        <p:nvPicPr>
          <p:cNvPr id="5122" name="Picture 2" descr="Wafer - Credit Card USB Stick">
            <a:extLst>
              <a:ext uri="{FF2B5EF4-FFF2-40B4-BE49-F238E27FC236}">
                <a16:creationId xmlns:a16="http://schemas.microsoft.com/office/drawing/2014/main" id="{108F65C4-E17F-414A-B750-5CC69B41E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17" y="2929579"/>
            <a:ext cx="4161246" cy="25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lloy - Credit Card USB">
            <a:extLst>
              <a:ext uri="{FF2B5EF4-FFF2-40B4-BE49-F238E27FC236}">
                <a16:creationId xmlns:a16="http://schemas.microsoft.com/office/drawing/2014/main" id="{28BAD944-C304-4CD8-8494-40A19AD5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869" y="2929578"/>
            <a:ext cx="4161246" cy="25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0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336167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USB Flash Drive?</a:t>
            </a:r>
            <a:b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667" y="2530821"/>
            <a:ext cx="7154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</a:t>
            </a:r>
            <a:r>
              <a:rPr lang="en-GB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Universal Serial Bus</a:t>
            </a:r>
          </a:p>
          <a:p>
            <a:pPr lvl="0" algn="just"/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Flash Drive 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compact USB flash memory drive that is like a portable hard drive, letting you store and transport your most precious computer data. </a:t>
            </a:r>
          </a:p>
          <a:p>
            <a:pPr lvl="0" algn="just"/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22" y="2843234"/>
            <a:ext cx="4242376" cy="34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50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150921" y="2449729"/>
            <a:ext cx="1154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B.2.1.8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 Drives cont.</a:t>
            </a:r>
          </a:p>
        </p:txBody>
      </p:sp>
    </p:spTree>
    <p:extLst>
      <p:ext uri="{BB962C8B-B14F-4D97-AF65-F5344CB8AC3E}">
        <p14:creationId xmlns:p14="http://schemas.microsoft.com/office/powerpoint/2010/main" val="1895097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2960" y="1157607"/>
            <a:ext cx="8321040" cy="8038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B.2.1.8.1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Orbit OTG USB Flash Drive (OR)</a:t>
            </a: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1592" y="1813181"/>
            <a:ext cx="3991185" cy="4207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MOQ: 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units</a:t>
            </a:r>
          </a:p>
          <a:p>
            <a:pPr marL="0" indent="0">
              <a:buNone/>
            </a:pPr>
            <a:endParaRPr lang="en-GB" sz="12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Capacity:</a:t>
            </a:r>
          </a:p>
          <a:p>
            <a:pPr marL="0" indent="0">
              <a:buNone/>
            </a:pPr>
            <a:endParaRPr lang="en-GB" sz="1200" b="1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Warranty: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 years warranty on functionality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Material: 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Plastic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Code: 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 method: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in: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USB 2.0 and Micro-B code: ORB or Type-C code: ORC </a:t>
            </a:r>
          </a:p>
          <a:p>
            <a:pPr marL="0" indent="0">
              <a:buNone/>
            </a:pPr>
            <a:endParaRPr lang="en-GB" sz="1200" b="1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DPUS is limited for OTG USB drives. For more information check Flashbay Wiki.</a:t>
            </a:r>
          </a:p>
          <a:p>
            <a:pPr marL="0" indent="0">
              <a:buNone/>
            </a:pPr>
            <a:endParaRPr lang="en-GB" sz="1200" b="1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6" y="1910763"/>
            <a:ext cx="3259634" cy="20059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5386" y="2237045"/>
            <a:ext cx="3211448" cy="80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11957" y="1866334"/>
            <a:ext cx="268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 Options and Print Area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1628" y="3133619"/>
            <a:ext cx="262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 Area: </a:t>
            </a:r>
          </a:p>
          <a:p>
            <a:b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Front: 35mm X 15mm</a:t>
            </a:r>
          </a:p>
          <a:p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Back: 35mm X 15mm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23" y="2296509"/>
            <a:ext cx="2031597" cy="358635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3924" y="3847869"/>
            <a:ext cx="481194" cy="5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35909" y="4429626"/>
            <a:ext cx="1821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they come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09" y="4809047"/>
            <a:ext cx="2612777" cy="1393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688" y="1866227"/>
            <a:ext cx="6191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98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2960" y="1157607"/>
            <a:ext cx="8321040" cy="8038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B.2.1.8.2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Crystal USB Flash Drive (CY)</a:t>
            </a: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2960" y="1866334"/>
            <a:ext cx="4034052" cy="43767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MOQ: 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units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Capacity: </a:t>
            </a:r>
            <a:r>
              <a:rPr lang="en-GB" sz="1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2.0</a:t>
            </a:r>
          </a:p>
          <a:p>
            <a:pPr marL="0" indent="0">
              <a:spcBef>
                <a:spcPts val="600"/>
              </a:spcBef>
              <a:buNone/>
            </a:pPr>
            <a:endParaRPr lang="en-GB" sz="1200" b="1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1200" b="1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Warranty: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 years warranty on functionality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Material:  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K9 glass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Code: 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 method: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1200" b="1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in: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USB 2.0 only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Colour: 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info:  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dimensional logo engraving ‘inside the glass’.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Printing area is one side due to the transparent shell.</a:t>
            </a:r>
          </a:p>
          <a:p>
            <a:pPr marL="0" indent="0">
              <a:buNone/>
            </a:pPr>
            <a:endParaRPr lang="en-GB" sz="12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11957" y="1866334"/>
            <a:ext cx="268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 Options and Print Area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65917" y="3039907"/>
            <a:ext cx="1735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 Area: </a:t>
            </a:r>
          </a:p>
          <a:p>
            <a:endParaRPr lang="en-GB" sz="10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Laser Engraving: </a:t>
            </a:r>
            <a:b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Side: 26mm X 9mm </a:t>
            </a:r>
          </a:p>
          <a:p>
            <a:b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br>
              <a:rPr lang="en-GB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1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122" y="1877208"/>
            <a:ext cx="619125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4" y="2413500"/>
            <a:ext cx="2313779" cy="35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526" y="4959136"/>
            <a:ext cx="292147" cy="27433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395425" y="3828774"/>
            <a:ext cx="541357" cy="678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318" y="1959508"/>
            <a:ext cx="3598068" cy="21053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02" y="2220340"/>
            <a:ext cx="2970240" cy="7425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77318" y="4441650"/>
            <a:ext cx="1852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they come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18" y="4718649"/>
            <a:ext cx="2738090" cy="14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54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2960" y="1157607"/>
            <a:ext cx="7971293" cy="8038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B.2.1.8.3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Nox USB Flash Drive (NX)</a:t>
            </a: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3816" y="1793182"/>
            <a:ext cx="4206241" cy="4207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MOQ: 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units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Capacity:</a:t>
            </a:r>
          </a:p>
          <a:p>
            <a:pPr marL="0" indent="0">
              <a:buNone/>
            </a:pPr>
            <a:endParaRPr lang="en-GB" sz="1200" b="1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1200" b="1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Warranty: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 years warranty on functionality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Material: 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Chrome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Code: 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NX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 method: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in: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USB 2.0 &amp; USB 3.0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Colour: 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info: 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Waterproof to depths of up to 100m.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Tips: </a:t>
            </a:r>
            <a:r>
              <a:rPr lang="en-GB" sz="12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 for companies looking for a robust USB Flash Drive or for companies that work in a maritime environment.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57" y="1910763"/>
            <a:ext cx="3259636" cy="20059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5386" y="2237045"/>
            <a:ext cx="3211448" cy="80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11957" y="1866334"/>
            <a:ext cx="268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 Options and Print Area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9835" y="3156394"/>
            <a:ext cx="17376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 Area: </a:t>
            </a:r>
          </a:p>
          <a:p>
            <a:b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Laser Engraving</a:t>
            </a:r>
          </a:p>
          <a:p>
            <a: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Front: 25mm X 12mm</a:t>
            </a:r>
          </a:p>
          <a:p>
            <a: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Back: 25mm X 12mm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6" y="2306112"/>
            <a:ext cx="2313779" cy="3586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59" y="2282309"/>
            <a:ext cx="2362148" cy="36613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323" y="4706625"/>
            <a:ext cx="470354" cy="19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167457" y="3308804"/>
            <a:ext cx="173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Screen Printing</a:t>
            </a:r>
          </a:p>
          <a:p>
            <a: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Front: 24mm X 12mm</a:t>
            </a:r>
          </a:p>
          <a:p>
            <a:r>
              <a:rPr lang="en-GB" sz="10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Back: 24mm X 12mm</a:t>
            </a:r>
          </a:p>
        </p:txBody>
      </p:sp>
      <p:pic>
        <p:nvPicPr>
          <p:cNvPr id="20" name="Picture 19"/>
          <p:cNvPicPr/>
          <p:nvPr/>
        </p:nvPicPr>
        <p:blipFill>
          <a:blip r:embed="rId7"/>
          <a:stretch>
            <a:fillRect/>
          </a:stretch>
        </p:blipFill>
        <p:spPr>
          <a:xfrm>
            <a:off x="2385207" y="3744461"/>
            <a:ext cx="511065" cy="68516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8"/>
          <a:stretch>
            <a:fillRect/>
          </a:stretch>
        </p:blipFill>
        <p:spPr>
          <a:xfrm>
            <a:off x="3112125" y="3741169"/>
            <a:ext cx="541357" cy="6788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35910" y="4429626"/>
            <a:ext cx="1784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they 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10" y="4706625"/>
            <a:ext cx="2631062" cy="14032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932" y="1747587"/>
            <a:ext cx="6191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17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79899" y="2733814"/>
            <a:ext cx="1154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 </a:t>
            </a:r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 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24631"/>
            <a:ext cx="646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B.2.1.1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USB 2.0 vs USB 3.0?</a:t>
            </a:r>
            <a:br>
              <a:rPr lang="en-GB" sz="3200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577" y="2364025"/>
            <a:ext cx="695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3.0 is a new generation of USB 2.0 and delivers a significantly higher reading/writing speed.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3.0 has </a:t>
            </a:r>
            <a: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 as a standard colour 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connector. 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46" y="1864609"/>
            <a:ext cx="4325787" cy="28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5666" y="1836560"/>
            <a:ext cx="628917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‘read’ speed determines how long it takes to </a:t>
            </a:r>
            <a: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(read)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‘write’ speed determines how long it takes to </a:t>
            </a:r>
            <a: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 (write) 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data.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guideline of our standard flash drive read/write speeds:</a:t>
            </a:r>
          </a:p>
          <a:p>
            <a:pPr lvl="0"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2.0:</a:t>
            </a:r>
          </a:p>
          <a:p>
            <a:pPr lvl="0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Sequential write speed range = 3~10 MB/s </a:t>
            </a:r>
          </a:p>
          <a:p>
            <a:pPr lvl="0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Sequential read speed range = 10~25 MB/s</a:t>
            </a:r>
          </a:p>
          <a:p>
            <a:pPr lvl="0"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3.0:</a:t>
            </a:r>
          </a:p>
          <a:p>
            <a:pPr lvl="0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Sequential write speed range = 10~45 MB/s </a:t>
            </a:r>
          </a:p>
          <a:p>
            <a:pPr lvl="0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Sequential read speed range = 60~150 MB/s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666" y="1060405"/>
            <a:ext cx="11659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B.2.1.2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USB Flash Drive read and write speeds?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20" y="1652799"/>
            <a:ext cx="4614648" cy="45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5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68175"/>
            <a:ext cx="110460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B.2.1.3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determines the reading and writing speed?</a:t>
            </a:r>
            <a:b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824" y="2058452"/>
            <a:ext cx="94738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Rarely, if ever, are the advertised USB read/write speeds reached on a typical PC. 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several factors that determine the speed: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Amount of data being transferred</a:t>
            </a:r>
          </a:p>
          <a:p>
            <a:pPr lvl="1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Number of USBs connected to the system</a:t>
            </a:r>
          </a:p>
          <a:p>
            <a:pPr lvl="1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Electromagnetic interference (in places like factories)</a:t>
            </a:r>
          </a:p>
          <a:p>
            <a:pPr lvl="1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HD speed (when transferring data to/from HD)</a:t>
            </a:r>
          </a:p>
          <a:p>
            <a:pPr lvl="1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USB controller</a:t>
            </a:r>
          </a:p>
          <a:p>
            <a:pPr lvl="1"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:\Users\therese\Desktop\49porth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55" y="2672305"/>
            <a:ext cx="4168988" cy="31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6" y="1100684"/>
            <a:ext cx="11725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B.2.1.4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Formats on the USB Flash Drive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2489"/>
            <a:ext cx="6134100" cy="43687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87013" y="1922690"/>
            <a:ext cx="4784087" cy="42473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FAT32 works on ALL operating systems</a:t>
            </a:r>
          </a:p>
          <a:p>
            <a:pPr lvl="0"/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NTFS works on Windows and limited to Read Only on Macs </a:t>
            </a:r>
          </a:p>
          <a:p>
            <a:pPr lvl="0"/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GB" b="1" dirty="0" err="1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exFAT</a:t>
            </a:r>
            <a: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works on All operating systems except very old versions of Windows</a:t>
            </a:r>
          </a:p>
          <a:p>
            <a:pPr lvl="0"/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b="1" i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are unsure of what file system you need to use, ask your IT team who will be able to assist.</a:t>
            </a:r>
          </a:p>
        </p:txBody>
      </p:sp>
    </p:spTree>
    <p:extLst>
      <p:ext uri="{BB962C8B-B14F-4D97-AF65-F5344CB8AC3E}">
        <p14:creationId xmlns:p14="http://schemas.microsoft.com/office/powerpoint/2010/main" val="385072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35519"/>
            <a:ext cx="1104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B.2.1.5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controller do we use in our USB Flash Drive?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666" y="2101995"/>
            <a:ext cx="67409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currently uses the </a:t>
            </a:r>
            <a: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SMI 324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controller</a:t>
            </a:r>
          </a:p>
          <a:p>
            <a:pPr lvl="0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NAND Flash – memory chip</a:t>
            </a:r>
          </a:p>
          <a:p>
            <a:pPr lvl="0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never compromise on quality and always use original ones</a:t>
            </a:r>
            <a:r>
              <a:rPr lang="en-GB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Supplied by: 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Samsung, Toshiba, Hynix, Intel and SanDisk. </a:t>
            </a:r>
          </a:p>
          <a:p>
            <a:pPr lvl="0"/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Explanation of the SMI 324 Controller </a:t>
            </a:r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2C0FF2-1149-440B-BFF3-92E57A02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34" y="2014769"/>
            <a:ext cx="4762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2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2273643" y="2421940"/>
            <a:ext cx="695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B.2.1.6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Standard USB Models</a:t>
            </a:r>
          </a:p>
        </p:txBody>
      </p:sp>
    </p:spTree>
    <p:extLst>
      <p:ext uri="{BB962C8B-B14F-4D97-AF65-F5344CB8AC3E}">
        <p14:creationId xmlns:p14="http://schemas.microsoft.com/office/powerpoint/2010/main" val="116894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630196" y="946854"/>
            <a:ext cx="99101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models are available from our competitors </a:t>
            </a:r>
            <a:r>
              <a:rPr lang="mr-IN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Helvetica Neue" charset="0"/>
              </a:rPr>
              <a:t>–</a:t>
            </a:r>
            <a:r>
              <a:rPr lang="en-GB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 still make these products in our factory</a:t>
            </a:r>
          </a:p>
          <a:p>
            <a:pPr algn="ctr"/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 flipH="1">
            <a:off x="630196" y="2690336"/>
            <a:ext cx="2916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Twister (TW)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 (PO)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Classic (CS)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Lizzard</a:t>
            </a:r>
            <a:r>
              <a:rPr lang="en-US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(WB)</a:t>
            </a:r>
          </a:p>
          <a:p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A70A4E-96F5-46C9-8B99-6F4B61185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06" y="2502641"/>
            <a:ext cx="2888097" cy="1777290"/>
          </a:xfrm>
          <a:prstGeom prst="rect">
            <a:avLst/>
          </a:prstGeom>
        </p:spPr>
      </p:pic>
      <p:pic>
        <p:nvPicPr>
          <p:cNvPr id="1026" name="Picture 2" descr="Pod - USB Logo">
            <a:extLst>
              <a:ext uri="{FF2B5EF4-FFF2-40B4-BE49-F238E27FC236}">
                <a16:creationId xmlns:a16="http://schemas.microsoft.com/office/drawing/2014/main" id="{3119E4EB-0901-4080-AC5D-CAC5A40D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61" y="2502641"/>
            <a:ext cx="2888096" cy="17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assic - Personalised USB">
            <a:extLst>
              <a:ext uri="{FF2B5EF4-FFF2-40B4-BE49-F238E27FC236}">
                <a16:creationId xmlns:a16="http://schemas.microsoft.com/office/drawing/2014/main" id="{85A5351C-43A3-435E-B213-32E63312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08" y="4422073"/>
            <a:ext cx="2888095" cy="17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zzard - Custom USB Wristbands">
            <a:extLst>
              <a:ext uri="{FF2B5EF4-FFF2-40B4-BE49-F238E27FC236}">
                <a16:creationId xmlns:a16="http://schemas.microsoft.com/office/drawing/2014/main" id="{F12D1DAB-104A-4554-B6DF-290EE1506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63" y="4422073"/>
            <a:ext cx="2888094" cy="17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35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987</Words>
  <Application>Microsoft Office PowerPoint</Application>
  <PresentationFormat>Widescreen</PresentationFormat>
  <Paragraphs>183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HelveticaNeueLT Pro 55 Roman</vt:lpstr>
      <vt:lpstr>HelveticaNeueLT Pro 95 Blk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Bartosz Wojszko</dc:creator>
  <cp:lastModifiedBy>FB UK7</cp:lastModifiedBy>
  <cp:revision>95</cp:revision>
  <cp:lastPrinted>2020-02-04T16:24:15Z</cp:lastPrinted>
  <dcterms:created xsi:type="dcterms:W3CDTF">2018-02-21T15:11:45Z</dcterms:created>
  <dcterms:modified xsi:type="dcterms:W3CDTF">2020-10-14T13:37:36Z</dcterms:modified>
</cp:coreProperties>
</file>