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9" r:id="rId3"/>
    <p:sldId id="258" r:id="rId4"/>
    <p:sldId id="260" r:id="rId5"/>
    <p:sldId id="263" r:id="rId6"/>
    <p:sldId id="262" r:id="rId7"/>
    <p:sldId id="261" r:id="rId8"/>
    <p:sldId id="264" r:id="rId9"/>
    <p:sldId id="265" r:id="rId10"/>
    <p:sldId id="268" r:id="rId11"/>
    <p:sldId id="275" r:id="rId12"/>
    <p:sldId id="274" r:id="rId13"/>
    <p:sldId id="273" r:id="rId14"/>
    <p:sldId id="272" r:id="rId15"/>
    <p:sldId id="271" r:id="rId16"/>
    <p:sldId id="270" r:id="rId17"/>
    <p:sldId id="269" r:id="rId18"/>
    <p:sldId id="267" r:id="rId19"/>
    <p:sldId id="26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Domroese" initials="C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187"/>
    <a:srgbClr val="B5023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6973" autoAdjust="0"/>
  </p:normalViewPr>
  <p:slideViewPr>
    <p:cSldViewPr snapToGrid="0">
      <p:cViewPr>
        <p:scale>
          <a:sx n="120" d="100"/>
          <a:sy n="120" d="100"/>
        </p:scale>
        <p:origin x="-12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56"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27/03/2018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a:t>
            </a:fld>
            <a:endParaRPr lang="en-GB"/>
          </a:p>
        </p:txBody>
      </p:sp>
    </p:spTree>
    <p:extLst>
      <p:ext uri="{BB962C8B-B14F-4D97-AF65-F5344CB8AC3E}">
        <p14:creationId xmlns:p14="http://schemas.microsoft.com/office/powerpoint/2010/main" val="57327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B7C911-D0CB-4738-A472-D14DE15BF482}" type="slidenum">
              <a:rPr lang="en-GB" smtClean="0"/>
              <a:t>2</a:t>
            </a:fld>
            <a:endParaRPr lang="en-GB"/>
          </a:p>
        </p:txBody>
      </p:sp>
    </p:spTree>
    <p:extLst>
      <p:ext uri="{BB962C8B-B14F-4D97-AF65-F5344CB8AC3E}">
        <p14:creationId xmlns:p14="http://schemas.microsoft.com/office/powerpoint/2010/main" val="4214336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C5EE088E-401F-4D55-9C0A-2821C6198805}"/>
              </a:ext>
            </a:extLst>
          </p:cNvPr>
          <p:cNvGrpSpPr/>
          <p:nvPr userDrawn="1"/>
        </p:nvGrpSpPr>
        <p:grpSpPr>
          <a:xfrm>
            <a:off x="0" y="6282993"/>
            <a:ext cx="12192000" cy="575007"/>
            <a:chOff x="0" y="6282993"/>
            <a:chExt cx="12192000" cy="575007"/>
          </a:xfrm>
        </p:grpSpPr>
        <p:sp>
          <p:nvSpPr>
            <p:cNvPr id="8" name="Rectangle 7">
              <a:extLst>
                <a:ext uri="{FF2B5EF4-FFF2-40B4-BE49-F238E27FC236}">
                  <a16:creationId xmlns="" xmlns:a16="http://schemas.microsoft.com/office/drawing/2014/main" id="{7D357FFB-98A8-49D5-BC6E-87D327A2637C}"/>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 xmlns:a16="http://schemas.microsoft.com/office/drawing/2014/main" id="{61AD65D0-E478-4BC6-9D4B-CBAFB91E3E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54" b="50000"/>
            <a:stretch/>
          </p:blipFill>
          <p:spPr>
            <a:xfrm>
              <a:off x="9260060" y="6282993"/>
              <a:ext cx="2590311" cy="575007"/>
            </a:xfrm>
            <a:prstGeom prst="rect">
              <a:avLst/>
            </a:prstGeom>
          </p:spPr>
        </p:pic>
      </p:grpSp>
      <p:pic>
        <p:nvPicPr>
          <p:cNvPr id="10" name="Picture 9">
            <a:extLst>
              <a:ext uri="{FF2B5EF4-FFF2-40B4-BE49-F238E27FC236}">
                <a16:creationId xmlns="" xmlns:a16="http://schemas.microsoft.com/office/drawing/2014/main" id="{C96A5A0A-D6D1-4523-937C-592890EB67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5011" y="322326"/>
            <a:ext cx="2245360" cy="617474"/>
          </a:xfrm>
          <a:prstGeom prst="rect">
            <a:avLst/>
          </a:prstGeom>
        </p:spPr>
      </p:pic>
      <p:cxnSp>
        <p:nvCxnSpPr>
          <p:cNvPr id="11" name="Straight Connector 10">
            <a:extLst>
              <a:ext uri="{FF2B5EF4-FFF2-40B4-BE49-F238E27FC236}">
                <a16:creationId xmlns="" xmlns:a16="http://schemas.microsoft.com/office/drawing/2014/main"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 xmlns:a16="http://schemas.microsoft.com/office/drawing/2014/main" id="{EEB8211D-0A06-489D-9A05-F70E916E6626}"/>
              </a:ext>
            </a:extLst>
          </p:cNvPr>
          <p:cNvSpPr/>
          <p:nvPr userDrawn="1"/>
        </p:nvSpPr>
        <p:spPr>
          <a:xfrm>
            <a:off x="391160" y="371073"/>
            <a:ext cx="6092349" cy="369332"/>
          </a:xfrm>
          <a:prstGeom prst="rect">
            <a:avLst/>
          </a:prstGeom>
        </p:spPr>
        <p:txBody>
          <a:bodyPr wrap="square">
            <a:spAutoFit/>
          </a:bodyPr>
          <a:lstStyle/>
          <a:p>
            <a:r>
              <a:rPr lang="en-GB" baseline="0" dirty="0" smtClean="0">
                <a:solidFill>
                  <a:srgbClr val="B50230"/>
                </a:solidFill>
                <a:latin typeface="HelveticaNeueLT Pro 55 Roman" panose="020B0604020202020204" pitchFamily="34" charset="0"/>
                <a:cs typeface="Arial" panose="020B0604020202020204" pitchFamily="34" charset="0"/>
              </a:rPr>
              <a:t>C.2| </a:t>
            </a:r>
            <a:r>
              <a:rPr lang="en-GB" b="1" baseline="0" dirty="0" smtClean="0">
                <a:solidFill>
                  <a:srgbClr val="B50230"/>
                </a:solidFill>
                <a:latin typeface="HelveticaNeueLT Pro 55 Roman" panose="020B0604020202020204" pitchFamily="34" charset="0"/>
                <a:cs typeface="Arial" panose="020B0604020202020204" pitchFamily="34" charset="0"/>
              </a:rPr>
              <a:t>NetSuite Training</a:t>
            </a:r>
            <a:endParaRPr lang="en-GB" b="1" dirty="0">
              <a:solidFill>
                <a:srgbClr val="B5023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F2DBBB76-1EDA-45CD-B016-4A08FF84967A}"/>
              </a:ext>
            </a:extLst>
          </p:cNvPr>
          <p:cNvSpPr txBox="1"/>
          <p:nvPr/>
        </p:nvSpPr>
        <p:spPr>
          <a:xfrm>
            <a:off x="947751" y="1274525"/>
            <a:ext cx="1819303" cy="523220"/>
          </a:xfrm>
          <a:prstGeom prst="rect">
            <a:avLst/>
          </a:prstGeom>
          <a:noFill/>
        </p:spPr>
        <p:txBody>
          <a:bodyPr wrap="square" rtlCol="0">
            <a:spAutoFit/>
          </a:bodyPr>
          <a:lstStyle/>
          <a:p>
            <a:r>
              <a:rPr lang="en-GB" sz="2800" b="1" dirty="0" smtClean="0">
                <a:solidFill>
                  <a:srgbClr val="B50230"/>
                </a:solidFill>
                <a:latin typeface="HelveticaNeueLT Pro 95 Blk" pitchFamily="34" charset="0"/>
              </a:rPr>
              <a:t>NetSuite</a:t>
            </a:r>
            <a:endParaRPr lang="en-GB" sz="2800" b="1" dirty="0">
              <a:solidFill>
                <a:srgbClr val="B50230"/>
              </a:solidFill>
              <a:latin typeface="HelveticaNeueLT Pro 95 Blk" pitchFamily="34" charset="0"/>
              <a:cs typeface="Arial" panose="020B0604020202020204" pitchFamily="34" charset="0"/>
            </a:endParaRPr>
          </a:p>
        </p:txBody>
      </p:sp>
      <p:sp>
        <p:nvSpPr>
          <p:cNvPr id="2" name="Rectangle 1"/>
          <p:cNvSpPr/>
          <p:nvPr/>
        </p:nvSpPr>
        <p:spPr>
          <a:xfrm>
            <a:off x="947751" y="1797745"/>
            <a:ext cx="3241482" cy="738664"/>
          </a:xfrm>
          <a:prstGeom prst="rect">
            <a:avLst/>
          </a:prstGeom>
        </p:spPr>
        <p:txBody>
          <a:bodyPr wrap="square">
            <a:spAutoFit/>
          </a:bodyPr>
          <a:lstStyle/>
          <a:p>
            <a:pPr algn="just"/>
            <a:r>
              <a:rPr lang="en-GB" sz="1400" dirty="0">
                <a:solidFill>
                  <a:srgbClr val="828187"/>
                </a:solidFill>
                <a:latin typeface="Helvetica Neue" charset="0"/>
                <a:ea typeface="Helvetica Neue" charset="0"/>
                <a:cs typeface="Helvetica Neue" charset="0"/>
              </a:rPr>
              <a:t>When going through this learning pack we advise you take notes in order to </a:t>
            </a:r>
            <a:r>
              <a:rPr lang="en-GB" sz="1400" dirty="0" smtClean="0">
                <a:solidFill>
                  <a:srgbClr val="828187"/>
                </a:solidFill>
                <a:latin typeface="Helvetica Neue" charset="0"/>
                <a:ea typeface="Helvetica Neue" charset="0"/>
                <a:cs typeface="Helvetica Neue" charset="0"/>
              </a:rPr>
              <a:t>solidify </a:t>
            </a:r>
            <a:r>
              <a:rPr lang="en-GB" sz="1400" dirty="0">
                <a:solidFill>
                  <a:srgbClr val="828187"/>
                </a:solidFill>
                <a:latin typeface="Helvetica Neue" charset="0"/>
                <a:ea typeface="Helvetica Neue" charset="0"/>
                <a:cs typeface="Helvetica Neue" charset="0"/>
              </a:rPr>
              <a:t>this content. </a:t>
            </a:r>
            <a:endParaRPr lang="en-GB" sz="1400" dirty="0"/>
          </a:p>
        </p:txBody>
      </p:sp>
    </p:spTree>
    <p:extLst>
      <p:ext uri="{BB962C8B-B14F-4D97-AF65-F5344CB8AC3E}">
        <p14:creationId xmlns:p14="http://schemas.microsoft.com/office/powerpoint/2010/main" val="424976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04" y="1680496"/>
            <a:ext cx="6551877" cy="1077218"/>
          </a:xfrm>
          <a:prstGeom prst="rect">
            <a:avLst/>
          </a:prstGeom>
        </p:spPr>
        <p:txBody>
          <a:bodyPr wrap="square">
            <a:spAutoFit/>
          </a:bodyPr>
          <a:lstStyle/>
          <a:p>
            <a:pPr algn="just"/>
            <a:r>
              <a:rPr lang="en-GB" sz="1600" b="1" dirty="0">
                <a:solidFill>
                  <a:srgbClr val="898989"/>
                </a:solidFill>
                <a:latin typeface="HelveticaNeueLT Pro 55 Roman" pitchFamily="34" charset="0"/>
              </a:rPr>
              <a:t>Virtual </a:t>
            </a:r>
            <a:r>
              <a:rPr lang="en-GB" sz="1600" b="1" dirty="0" smtClean="0">
                <a:solidFill>
                  <a:srgbClr val="898989"/>
                </a:solidFill>
                <a:latin typeface="HelveticaNeueLT Pro 55 Roman" pitchFamily="34" charset="0"/>
              </a:rPr>
              <a:t>Proofs (VP) </a:t>
            </a:r>
            <a:r>
              <a:rPr lang="en-GB" sz="1600" dirty="0" smtClean="0">
                <a:solidFill>
                  <a:srgbClr val="898989"/>
                </a:solidFill>
                <a:latin typeface="HelveticaNeueLT Pro 55 Roman" pitchFamily="34" charset="0"/>
              </a:rPr>
              <a:t>for </a:t>
            </a:r>
            <a:r>
              <a:rPr lang="en-GB" sz="1600" dirty="0">
                <a:solidFill>
                  <a:srgbClr val="898989"/>
                </a:solidFill>
                <a:latin typeface="HelveticaNeueLT Pro 55 Roman" pitchFamily="34" charset="0"/>
              </a:rPr>
              <a:t>the </a:t>
            </a:r>
            <a:r>
              <a:rPr lang="en-GB" sz="1600" dirty="0" smtClean="0">
                <a:solidFill>
                  <a:srgbClr val="898989"/>
                </a:solidFill>
                <a:latin typeface="HelveticaNeueLT Pro 55 Roman" pitchFamily="34" charset="0"/>
              </a:rPr>
              <a:t>lead/customer </a:t>
            </a:r>
            <a:r>
              <a:rPr lang="en-GB" sz="1600" dirty="0">
                <a:solidFill>
                  <a:srgbClr val="898989"/>
                </a:solidFill>
                <a:latin typeface="HelveticaNeueLT Pro 55 Roman" pitchFamily="34" charset="0"/>
              </a:rPr>
              <a:t>are saved here and can be downloaded anytime </a:t>
            </a:r>
            <a:r>
              <a:rPr lang="en-GB" sz="1600" dirty="0" smtClean="0">
                <a:solidFill>
                  <a:srgbClr val="898989"/>
                </a:solidFill>
                <a:latin typeface="HelveticaNeueLT Pro 55 Roman" pitchFamily="34" charset="0"/>
              </a:rPr>
              <a:t>(Model</a:t>
            </a:r>
            <a:r>
              <a:rPr lang="en-GB" sz="1600" dirty="0">
                <a:solidFill>
                  <a:srgbClr val="898989"/>
                </a:solidFill>
                <a:latin typeface="HelveticaNeueLT Pro 55 Roman" pitchFamily="34" charset="0"/>
              </a:rPr>
              <a:t>, </a:t>
            </a:r>
            <a:r>
              <a:rPr lang="en-GB" sz="1600" dirty="0" smtClean="0">
                <a:solidFill>
                  <a:srgbClr val="898989"/>
                </a:solidFill>
                <a:latin typeface="HelveticaNeueLT Pro 55 Roman" pitchFamily="34" charset="0"/>
              </a:rPr>
              <a:t>colour </a:t>
            </a:r>
            <a:r>
              <a:rPr lang="en-GB" sz="1600" dirty="0">
                <a:solidFill>
                  <a:srgbClr val="898989"/>
                </a:solidFill>
                <a:latin typeface="HelveticaNeueLT Pro 55 Roman" pitchFamily="34" charset="0"/>
              </a:rPr>
              <a:t>and Logo name are being shown </a:t>
            </a:r>
            <a:r>
              <a:rPr lang="en-GB" sz="1600" dirty="0" smtClean="0">
                <a:solidFill>
                  <a:srgbClr val="898989"/>
                </a:solidFill>
                <a:latin typeface="HelveticaNeueLT Pro 55 Roman" pitchFamily="34" charset="0"/>
              </a:rPr>
              <a:t>here)</a:t>
            </a:r>
          </a:p>
          <a:p>
            <a:pPr marL="285750" indent="-285750">
              <a:buFont typeface="Arial" panose="020B0604020202020204" pitchFamily="34" charset="0"/>
              <a:buChar char="•"/>
            </a:pPr>
            <a:endParaRPr lang="en-GB" sz="1600" dirty="0">
              <a:solidFill>
                <a:srgbClr val="898989"/>
              </a:solidFill>
              <a:latin typeface="HelveticaNeueLT Pro 55 Roman" pitchFamily="34" charset="0"/>
            </a:endParaRPr>
          </a:p>
        </p:txBody>
      </p:sp>
      <p:sp>
        <p:nvSpPr>
          <p:cNvPr id="3" name="Rectangle 2"/>
          <p:cNvSpPr/>
          <p:nvPr/>
        </p:nvSpPr>
        <p:spPr>
          <a:xfrm>
            <a:off x="430857" y="1084866"/>
            <a:ext cx="5639749" cy="523220"/>
          </a:xfrm>
          <a:prstGeom prst="rect">
            <a:avLst/>
          </a:prstGeom>
        </p:spPr>
        <p:txBody>
          <a:bodyPr wrap="none">
            <a:spAutoFit/>
          </a:bodyPr>
          <a:lstStyle/>
          <a:p>
            <a:r>
              <a:rPr lang="en-GB" sz="800" dirty="0" smtClean="0">
                <a:solidFill>
                  <a:srgbClr val="B50230"/>
                </a:solidFill>
                <a:latin typeface="HelveticaNeueLT Pro 95 Blk" pitchFamily="34" charset="0"/>
              </a:rPr>
              <a:t>C.2.1.9</a:t>
            </a:r>
            <a:r>
              <a:rPr lang="en-GB" sz="20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Virtual </a:t>
            </a:r>
            <a:r>
              <a:rPr lang="en-GB" sz="2800" dirty="0">
                <a:solidFill>
                  <a:srgbClr val="B50230"/>
                </a:solidFill>
                <a:latin typeface="HelveticaNeueLT Pro 95 Blk" pitchFamily="34" charset="0"/>
              </a:rPr>
              <a:t>Proof / Sample Tool</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325" y="1373657"/>
            <a:ext cx="4920947" cy="3134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870" y="2505425"/>
            <a:ext cx="3149351" cy="307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41905" y="2505425"/>
            <a:ext cx="3554234" cy="2831544"/>
          </a:xfrm>
          <a:prstGeom prst="rect">
            <a:avLst/>
          </a:prstGeom>
        </p:spPr>
        <p:txBody>
          <a:bodyPr wrap="square">
            <a:spAutoFit/>
          </a:bodyPr>
          <a:lstStyle/>
          <a:p>
            <a:pPr algn="just"/>
            <a:r>
              <a:rPr lang="en-GB" sz="1600" dirty="0">
                <a:solidFill>
                  <a:srgbClr val="898989"/>
                </a:solidFill>
                <a:latin typeface="HelveticaNeueLT Pro 55 Roman" pitchFamily="34" charset="0"/>
              </a:rPr>
              <a:t>Y</a:t>
            </a:r>
            <a:r>
              <a:rPr lang="en-GB" sz="1600" dirty="0" smtClean="0">
                <a:solidFill>
                  <a:srgbClr val="898989"/>
                </a:solidFill>
                <a:latin typeface="HelveticaNeueLT Pro 55 Roman" pitchFamily="34" charset="0"/>
              </a:rPr>
              <a:t>ou </a:t>
            </a:r>
            <a:r>
              <a:rPr lang="en-GB" sz="1600" dirty="0">
                <a:solidFill>
                  <a:srgbClr val="898989"/>
                </a:solidFill>
                <a:latin typeface="HelveticaNeueLT Pro 55 Roman" pitchFamily="34" charset="0"/>
              </a:rPr>
              <a:t>can see for which sales order VP have been used (the hyperlink will lead right to the sales order) - this is helpful if customer can’t remember which VP have been used in the past</a:t>
            </a:r>
          </a:p>
          <a:p>
            <a:endParaRPr lang="en-GB" dirty="0">
              <a:solidFill>
                <a:srgbClr val="898989"/>
              </a:solidFill>
              <a:latin typeface="HelveticaNeueLT Pro 55 Roman" pitchFamily="34" charset="0"/>
            </a:endParaRPr>
          </a:p>
          <a:p>
            <a:pPr algn="just"/>
            <a:r>
              <a:rPr lang="en-GB" sz="1600" dirty="0">
                <a:solidFill>
                  <a:srgbClr val="898989"/>
                </a:solidFill>
                <a:latin typeface="HelveticaNeueLT Pro 55 Roman" pitchFamily="34" charset="0"/>
              </a:rPr>
              <a:t>Dummy samples are being send from the Link “Send Samples”, which gives you access to the sample menu.</a:t>
            </a:r>
          </a:p>
        </p:txBody>
      </p:sp>
    </p:spTree>
    <p:extLst>
      <p:ext uri="{BB962C8B-B14F-4D97-AF65-F5344CB8AC3E}">
        <p14:creationId xmlns:p14="http://schemas.microsoft.com/office/powerpoint/2010/main" val="1265077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899" y="1471290"/>
            <a:ext cx="4094391" cy="523220"/>
          </a:xfrm>
          <a:prstGeom prst="rect">
            <a:avLst/>
          </a:prstGeom>
        </p:spPr>
        <p:txBody>
          <a:bodyPr wrap="none">
            <a:spAutoFit/>
          </a:bodyPr>
          <a:lstStyle/>
          <a:p>
            <a:r>
              <a:rPr lang="de-DE" sz="800" dirty="0" smtClean="0">
                <a:solidFill>
                  <a:srgbClr val="B50230"/>
                </a:solidFill>
                <a:latin typeface="HelveticaNeueLT Pro 95 Blk" pitchFamily="34" charset="0"/>
              </a:rPr>
              <a:t>C.2.1.10</a:t>
            </a:r>
            <a:r>
              <a:rPr lang="de-DE" sz="2800" dirty="0" smtClean="0">
                <a:solidFill>
                  <a:srgbClr val="B50230"/>
                </a:solidFill>
                <a:latin typeface="HelveticaNeueLT Pro 95 Blk" pitchFamily="34" charset="0"/>
              </a:rPr>
              <a:t>Useful </a:t>
            </a:r>
            <a:r>
              <a:rPr lang="de-DE" sz="2800" dirty="0">
                <a:solidFill>
                  <a:srgbClr val="B50230"/>
                </a:solidFill>
                <a:latin typeface="HelveticaNeueLT Pro 95 Blk" pitchFamily="34" charset="0"/>
              </a:rPr>
              <a:t>Information</a:t>
            </a:r>
            <a:endParaRPr lang="en-GB" sz="2800" dirty="0">
              <a:solidFill>
                <a:srgbClr val="B50230"/>
              </a:solidFill>
              <a:latin typeface="HelveticaNeueLT Pro 95 Blk" pitchFamily="34" charset="0"/>
            </a:endParaRPr>
          </a:p>
        </p:txBody>
      </p:sp>
      <p:sp>
        <p:nvSpPr>
          <p:cNvPr id="3" name="Rectangle 2"/>
          <p:cNvSpPr/>
          <p:nvPr/>
        </p:nvSpPr>
        <p:spPr>
          <a:xfrm>
            <a:off x="377823" y="2095056"/>
            <a:ext cx="10610879" cy="2308324"/>
          </a:xfrm>
          <a:prstGeom prst="rect">
            <a:avLst/>
          </a:prstGeom>
        </p:spPr>
        <p:txBody>
          <a:bodyPr wrap="square">
            <a:spAutoFit/>
          </a:bodyPr>
          <a:lstStyle/>
          <a:p>
            <a:pPr marL="285750" indent="-285750" algn="just">
              <a:buFont typeface="Arial" panose="020B0604020202020204" pitchFamily="34" charset="0"/>
              <a:buChar char="•"/>
            </a:pPr>
            <a:r>
              <a:rPr lang="de-DE" sz="1600" dirty="0">
                <a:solidFill>
                  <a:srgbClr val="898989"/>
                </a:solidFill>
                <a:latin typeface="HelveticaNeueLT Pro 55 Roman" pitchFamily="34" charset="0"/>
              </a:rPr>
              <a:t>Certain </a:t>
            </a:r>
            <a:r>
              <a:rPr lang="de-DE" sz="1600" dirty="0" smtClean="0">
                <a:solidFill>
                  <a:srgbClr val="898989"/>
                </a:solidFill>
                <a:latin typeface="HelveticaNeueLT Pro 55 Roman" pitchFamily="34" charset="0"/>
              </a:rPr>
              <a:t>information is </a:t>
            </a:r>
            <a:r>
              <a:rPr lang="de-DE" sz="1600" dirty="0">
                <a:solidFill>
                  <a:srgbClr val="898989"/>
                </a:solidFill>
                <a:latin typeface="HelveticaNeueLT Pro 55 Roman" pitchFamily="34" charset="0"/>
              </a:rPr>
              <a:t>always hyperlinked in NS ( PRs, Emails, Customers, Invoices, Sales Orders etc.) and can be utilized to look up </a:t>
            </a:r>
            <a:r>
              <a:rPr lang="de-DE" sz="1600" dirty="0" smtClean="0">
                <a:solidFill>
                  <a:srgbClr val="898989"/>
                </a:solidFill>
                <a:latin typeface="HelveticaNeueLT Pro 55 Roman" pitchFamily="34" charset="0"/>
              </a:rPr>
              <a:t>for something quicker</a:t>
            </a:r>
            <a:r>
              <a:rPr lang="de-DE" sz="1600" dirty="0">
                <a:solidFill>
                  <a:srgbClr val="898989"/>
                </a:solidFill>
                <a:latin typeface="HelveticaNeueLT Pro 55 Roman" pitchFamily="34" charset="0"/>
              </a:rPr>
              <a:t>, for example</a:t>
            </a:r>
            <a:r>
              <a:rPr lang="de-DE" sz="1600" dirty="0" smtClean="0">
                <a:solidFill>
                  <a:srgbClr val="898989"/>
                </a:solidFill>
                <a:latin typeface="HelveticaNeueLT Pro 55 Roman" pitchFamily="34" charset="0"/>
              </a:rPr>
              <a:t>:</a:t>
            </a:r>
          </a:p>
          <a:p>
            <a:pPr algn="just"/>
            <a:r>
              <a:rPr lang="en-GB" sz="1600" i="1" dirty="0" smtClean="0">
                <a:solidFill>
                  <a:srgbClr val="898989"/>
                </a:solidFill>
                <a:latin typeface="HelveticaNeueLT Pro 55 Roman" pitchFamily="34" charset="0"/>
              </a:rPr>
              <a:t> </a:t>
            </a:r>
            <a:r>
              <a:rPr lang="en-GB" sz="1600" i="1" dirty="0">
                <a:solidFill>
                  <a:srgbClr val="898989"/>
                </a:solidFill>
                <a:latin typeface="HelveticaNeueLT Pro 55 Roman" pitchFamily="34" charset="0"/>
              </a:rPr>
              <a:t>Proof -&gt; Sales Order -&gt; attached Documents or Invoice -&gt; Sales Order -&gt; </a:t>
            </a:r>
            <a:r>
              <a:rPr lang="en-GB" sz="1600" i="1" dirty="0" smtClean="0">
                <a:solidFill>
                  <a:srgbClr val="898989"/>
                </a:solidFill>
                <a:latin typeface="HelveticaNeueLT Pro 55 Roman" pitchFamily="34" charset="0"/>
              </a:rPr>
              <a:t>Customer</a:t>
            </a:r>
          </a:p>
          <a:p>
            <a:pPr algn="just"/>
            <a:endParaRPr lang="en-GB" sz="1600" dirty="0">
              <a:solidFill>
                <a:srgbClr val="898989"/>
              </a:solidFill>
              <a:latin typeface="HelveticaNeueLT Pro 55 Roman" pitchFamily="34" charset="0"/>
            </a:endParaRPr>
          </a:p>
          <a:p>
            <a:pPr marL="285750" indent="-285750" algn="just">
              <a:buFont typeface="Arial" panose="020B0604020202020204" pitchFamily="34" charset="0"/>
              <a:buChar char="•"/>
            </a:pPr>
            <a:r>
              <a:rPr lang="de-DE" sz="1600" dirty="0">
                <a:solidFill>
                  <a:srgbClr val="898989"/>
                </a:solidFill>
                <a:latin typeface="HelveticaNeueLT Pro 55 Roman" pitchFamily="34" charset="0"/>
              </a:rPr>
              <a:t>Learn the common shortcuts – i.e. Copy (Ctrl + C), Cut (Ctrl + X) and Paste (Ctrl + V) as they will help immensely to save </a:t>
            </a:r>
            <a:r>
              <a:rPr lang="de-DE" sz="1600" dirty="0" smtClean="0">
                <a:solidFill>
                  <a:srgbClr val="898989"/>
                </a:solidFill>
                <a:latin typeface="HelveticaNeueLT Pro 55 Roman" pitchFamily="34" charset="0"/>
              </a:rPr>
              <a:t>time</a:t>
            </a:r>
          </a:p>
          <a:p>
            <a:pPr algn="just"/>
            <a:endParaRPr lang="de-DE" sz="1600" dirty="0">
              <a:solidFill>
                <a:srgbClr val="898989"/>
              </a:solidFill>
              <a:latin typeface="HelveticaNeueLT Pro 55 Roman" pitchFamily="34" charset="0"/>
            </a:endParaRPr>
          </a:p>
          <a:p>
            <a:pPr marL="285750" indent="-285750" algn="just">
              <a:buFont typeface="Arial" panose="020B0604020202020204" pitchFamily="34" charset="0"/>
              <a:buChar char="•"/>
            </a:pPr>
            <a:r>
              <a:rPr lang="de-DE" sz="1600" dirty="0">
                <a:solidFill>
                  <a:srgbClr val="898989"/>
                </a:solidFill>
                <a:latin typeface="HelveticaNeueLT Pro 55 Roman" pitchFamily="34" charset="0"/>
              </a:rPr>
              <a:t>Main tab </a:t>
            </a:r>
            <a:r>
              <a:rPr lang="de-DE" sz="1600" dirty="0" smtClean="0">
                <a:solidFill>
                  <a:srgbClr val="898989"/>
                </a:solidFill>
                <a:latin typeface="HelveticaNeueLT Pro 55 Roman" pitchFamily="34" charset="0"/>
              </a:rPr>
              <a:t>is Leads </a:t>
            </a:r>
            <a:r>
              <a:rPr lang="de-DE" sz="1600" dirty="0">
                <a:solidFill>
                  <a:srgbClr val="898989"/>
                </a:solidFill>
                <a:latin typeface="HelveticaNeueLT Pro 55 Roman" pitchFamily="34" charset="0"/>
              </a:rPr>
              <a:t>/ </a:t>
            </a:r>
            <a:r>
              <a:rPr lang="de-DE" sz="1600" dirty="0" smtClean="0">
                <a:solidFill>
                  <a:srgbClr val="898989"/>
                </a:solidFill>
                <a:latin typeface="HelveticaNeueLT Pro 55 Roman" pitchFamily="34" charset="0"/>
              </a:rPr>
              <a:t>Relationships exists </a:t>
            </a:r>
            <a:r>
              <a:rPr lang="de-DE" sz="1600" dirty="0">
                <a:solidFill>
                  <a:srgbClr val="898989"/>
                </a:solidFill>
                <a:latin typeface="HelveticaNeueLT Pro 55 Roman" pitchFamily="34" charset="0"/>
              </a:rPr>
              <a:t>to set up new leads or look up your customer and lead </a:t>
            </a:r>
            <a:r>
              <a:rPr lang="de-DE" sz="1600" dirty="0" smtClean="0">
                <a:solidFill>
                  <a:srgbClr val="898989"/>
                </a:solidFill>
                <a:latin typeface="HelveticaNeueLT Pro 55 Roman" pitchFamily="34" charset="0"/>
              </a:rPr>
              <a:t>lists.</a:t>
            </a:r>
            <a:endParaRPr lang="de-DE" sz="1600" dirty="0">
              <a:solidFill>
                <a:srgbClr val="898989"/>
              </a:solidFill>
              <a:latin typeface="HelveticaNeueLT Pro 55 Roman" pitchFamily="34" charset="0"/>
            </a:endParaRPr>
          </a:p>
          <a:p>
            <a:pPr marL="285750" indent="-285750">
              <a:buFont typeface="Arial" panose="020B0604020202020204" pitchFamily="34" charset="0"/>
              <a:buChar char="•"/>
            </a:pPr>
            <a:endParaRPr lang="de-DE" sz="1600" dirty="0">
              <a:solidFill>
                <a:srgbClr val="898989"/>
              </a:solidFill>
              <a:latin typeface="HelveticaNeueLT Pro 55 Roman" pitchFamily="34" charset="0"/>
            </a:endParaRPr>
          </a:p>
        </p:txBody>
      </p:sp>
    </p:spTree>
    <p:extLst>
      <p:ext uri="{BB962C8B-B14F-4D97-AF65-F5344CB8AC3E}">
        <p14:creationId xmlns:p14="http://schemas.microsoft.com/office/powerpoint/2010/main" val="3543127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897" y="1269277"/>
            <a:ext cx="10126924" cy="523220"/>
          </a:xfrm>
          <a:prstGeom prst="rect">
            <a:avLst/>
          </a:prstGeom>
        </p:spPr>
        <p:txBody>
          <a:bodyPr wrap="square">
            <a:spAutoFit/>
          </a:bodyPr>
          <a:lstStyle/>
          <a:p>
            <a:r>
              <a:rPr lang="en-GB" sz="800" dirty="0" smtClean="0">
                <a:solidFill>
                  <a:srgbClr val="B50230"/>
                </a:solidFill>
                <a:latin typeface="HelveticaNeueLT Pro 95 Blk" pitchFamily="34" charset="0"/>
              </a:rPr>
              <a:t>C.2.2.1</a:t>
            </a:r>
            <a:r>
              <a:rPr lang="en-GB" sz="2800" dirty="0" smtClean="0">
                <a:solidFill>
                  <a:srgbClr val="B50230"/>
                </a:solidFill>
                <a:latin typeface="HelveticaNeueLT Pro 95 Blk" pitchFamily="34" charset="0"/>
              </a:rPr>
              <a:t> 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 </a:t>
            </a:r>
            <a:r>
              <a:rPr lang="en-GB" sz="2800" dirty="0">
                <a:solidFill>
                  <a:srgbClr val="B50230"/>
                </a:solidFill>
                <a:latin typeface="HelveticaNeueLT Pro 95 Blk" pitchFamily="34" charset="0"/>
              </a:rPr>
              <a:t>Sales Order</a:t>
            </a:r>
          </a:p>
        </p:txBody>
      </p:sp>
      <p:sp>
        <p:nvSpPr>
          <p:cNvPr id="3" name="Rectangle 2"/>
          <p:cNvSpPr/>
          <p:nvPr/>
        </p:nvSpPr>
        <p:spPr>
          <a:xfrm>
            <a:off x="408167" y="1911767"/>
            <a:ext cx="6096000" cy="3785652"/>
          </a:xfrm>
          <a:prstGeom prst="rect">
            <a:avLst/>
          </a:prstGeom>
        </p:spPr>
        <p:txBody>
          <a:bodyPr>
            <a:spAutoFit/>
          </a:bodyPr>
          <a:lstStyle/>
          <a:p>
            <a:pPr algn="just"/>
            <a:r>
              <a:rPr lang="en-GB" sz="1600" b="1" dirty="0">
                <a:solidFill>
                  <a:srgbClr val="898989"/>
                </a:solidFill>
                <a:latin typeface="HelveticaNeueLT Pro 55 Roman" pitchFamily="34" charset="0"/>
              </a:rPr>
              <a:t>Ensure that all aspects of an order have been approved by the customer via a proper written order confirmation before placing any order in </a:t>
            </a:r>
            <a:r>
              <a:rPr lang="en-GB" sz="1600" b="1" dirty="0" smtClean="0">
                <a:solidFill>
                  <a:srgbClr val="898989"/>
                </a:solidFill>
                <a:latin typeface="HelveticaNeueLT Pro 55 Roman" pitchFamily="34" charset="0"/>
              </a:rPr>
              <a:t>NetSuite.</a:t>
            </a:r>
          </a:p>
          <a:p>
            <a:endParaRPr lang="en-GB" sz="1600" dirty="0">
              <a:solidFill>
                <a:srgbClr val="898989"/>
              </a:solidFill>
              <a:latin typeface="HelveticaNeueLT Pro 55 Roman" pitchFamily="34" charset="0"/>
            </a:endParaRPr>
          </a:p>
          <a:p>
            <a:pPr marL="285750" indent="-285750">
              <a:buFont typeface="Arial" panose="020B0604020202020204" pitchFamily="34" charset="0"/>
              <a:buChar char="•"/>
            </a:pPr>
            <a:r>
              <a:rPr lang="en-GB" sz="1600" dirty="0">
                <a:solidFill>
                  <a:srgbClr val="898989"/>
                </a:solidFill>
                <a:latin typeface="HelveticaNeueLT Pro 55 Roman" pitchFamily="34" charset="0"/>
              </a:rPr>
              <a:t>Quote (deadlines, amounts, capacities, etc.)</a:t>
            </a:r>
          </a:p>
          <a:p>
            <a:pPr marL="285750" indent="-285750">
              <a:buFont typeface="Arial" panose="020B0604020202020204" pitchFamily="34" charset="0"/>
              <a:buChar char="•"/>
            </a:pPr>
            <a:r>
              <a:rPr lang="en-GB" sz="1600" dirty="0">
                <a:solidFill>
                  <a:srgbClr val="898989"/>
                </a:solidFill>
                <a:latin typeface="HelveticaNeueLT Pro 55 Roman" pitchFamily="34" charset="0"/>
              </a:rPr>
              <a:t>Virtual Proof (including orientation and branding)</a:t>
            </a:r>
          </a:p>
          <a:p>
            <a:pPr marL="285750" indent="-285750">
              <a:buFont typeface="Arial" panose="020B0604020202020204" pitchFamily="34" charset="0"/>
              <a:buChar char="•"/>
            </a:pPr>
            <a:r>
              <a:rPr lang="en-GB" sz="1600" dirty="0">
                <a:solidFill>
                  <a:srgbClr val="898989"/>
                </a:solidFill>
                <a:latin typeface="HelveticaNeueLT Pro 55 Roman" pitchFamily="34" charset="0"/>
              </a:rPr>
              <a:t>Data (screen shot for confirmation has been sent to the client)</a:t>
            </a:r>
          </a:p>
          <a:p>
            <a:endParaRPr lang="en-GB" sz="1600" dirty="0" smtClean="0">
              <a:solidFill>
                <a:srgbClr val="898989"/>
              </a:solidFill>
              <a:latin typeface="HelveticaNeueLT Pro 55 Roman" pitchFamily="34" charset="0"/>
            </a:endParaRPr>
          </a:p>
          <a:p>
            <a:pPr algn="just"/>
            <a:r>
              <a:rPr lang="en-GB" sz="1600" dirty="0" smtClean="0">
                <a:solidFill>
                  <a:srgbClr val="898989"/>
                </a:solidFill>
                <a:latin typeface="HelveticaNeueLT Pro 55 Roman" pitchFamily="34" charset="0"/>
              </a:rPr>
              <a:t>Use </a:t>
            </a:r>
            <a:r>
              <a:rPr lang="en-GB" sz="1600" dirty="0">
                <a:solidFill>
                  <a:srgbClr val="898989"/>
                </a:solidFill>
                <a:latin typeface="HelveticaNeueLT Pro 55 Roman" pitchFamily="34" charset="0"/>
              </a:rPr>
              <a:t>the </a:t>
            </a:r>
            <a:r>
              <a:rPr lang="en-GB" sz="1600" b="1" dirty="0">
                <a:solidFill>
                  <a:srgbClr val="898989"/>
                </a:solidFill>
                <a:latin typeface="HelveticaNeueLT Pro 55 Roman" pitchFamily="34" charset="0"/>
              </a:rPr>
              <a:t>Sales Order Check List </a:t>
            </a:r>
            <a:r>
              <a:rPr lang="en-GB" sz="1600" dirty="0">
                <a:solidFill>
                  <a:srgbClr val="898989"/>
                </a:solidFill>
                <a:latin typeface="HelveticaNeueLT Pro 55 Roman" pitchFamily="34" charset="0"/>
              </a:rPr>
              <a:t>to cross check if you received all confirmations needed </a:t>
            </a:r>
            <a:r>
              <a:rPr lang="en-GB" sz="1600" dirty="0" smtClean="0">
                <a:solidFill>
                  <a:srgbClr val="898989"/>
                </a:solidFill>
                <a:latin typeface="HelveticaNeueLT Pro 55 Roman" pitchFamily="34" charset="0"/>
              </a:rPr>
              <a:t>from </a:t>
            </a:r>
            <a:r>
              <a:rPr lang="en-GB" sz="1600" dirty="0">
                <a:solidFill>
                  <a:srgbClr val="898989"/>
                </a:solidFill>
                <a:latin typeface="HelveticaNeueLT Pro 55 Roman" pitchFamily="34" charset="0"/>
              </a:rPr>
              <a:t>your Lead / customer to avoid mistakes. </a:t>
            </a:r>
            <a:endParaRPr lang="en-GB" sz="1600" dirty="0" smtClean="0">
              <a:solidFill>
                <a:srgbClr val="898989"/>
              </a:solidFill>
              <a:latin typeface="HelveticaNeueLT Pro 55 Roman" pitchFamily="34" charset="0"/>
            </a:endParaRPr>
          </a:p>
          <a:p>
            <a:pPr algn="just"/>
            <a:r>
              <a:rPr lang="en-GB" sz="1600" dirty="0" smtClean="0">
                <a:solidFill>
                  <a:srgbClr val="898989"/>
                </a:solidFill>
                <a:latin typeface="HelveticaNeueLT Pro 55 Roman" pitchFamily="34" charset="0"/>
              </a:rPr>
              <a:t>The </a:t>
            </a:r>
            <a:r>
              <a:rPr lang="en-GB" sz="1600" dirty="0">
                <a:solidFill>
                  <a:srgbClr val="898989"/>
                </a:solidFill>
                <a:latin typeface="HelveticaNeueLT Pro 55 Roman" pitchFamily="34" charset="0"/>
              </a:rPr>
              <a:t>process of scheduling a sales order is much easier if you begin by updating the parent customer record with the correct currency, VAT number, billing address, shipping address, contacts etc.</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167" y="1911767"/>
            <a:ext cx="5606121" cy="399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802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880" y="1335565"/>
            <a:ext cx="5112568"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6749" y="2394294"/>
            <a:ext cx="4635191" cy="1323439"/>
          </a:xfrm>
          <a:prstGeom prst="rect">
            <a:avLst/>
          </a:prstGeom>
        </p:spPr>
        <p:txBody>
          <a:bodyPr wrap="square">
            <a:spAutoFit/>
          </a:bodyPr>
          <a:lstStyle/>
          <a:p>
            <a:pPr algn="just"/>
            <a:r>
              <a:rPr lang="en-GB" sz="1600" dirty="0">
                <a:solidFill>
                  <a:srgbClr val="898989"/>
                </a:solidFill>
                <a:latin typeface="HelveticaNeueLT Pro 55 Roman" pitchFamily="34" charset="0"/>
              </a:rPr>
              <a:t>To initially create the sales order record, first go to the lead/customer record in </a:t>
            </a:r>
            <a:r>
              <a:rPr lang="en-GB" sz="1600" dirty="0" smtClean="0">
                <a:solidFill>
                  <a:srgbClr val="898989"/>
                </a:solidFill>
                <a:latin typeface="HelveticaNeueLT Pro 55 Roman" pitchFamily="34" charset="0"/>
              </a:rPr>
              <a:t>NetSuite click on the marked </a:t>
            </a:r>
            <a:r>
              <a:rPr lang="en-GB" sz="1600" dirty="0">
                <a:solidFill>
                  <a:srgbClr val="898989"/>
                </a:solidFill>
                <a:latin typeface="HelveticaNeueLT Pro 55 Roman" pitchFamily="34" charset="0"/>
              </a:rPr>
              <a:t>Page Icon and select ”Sales Order”, you will be directed to a new page (see image on the next page).</a:t>
            </a:r>
          </a:p>
        </p:txBody>
      </p:sp>
      <p:sp>
        <p:nvSpPr>
          <p:cNvPr id="4" name="Rectangle 3"/>
          <p:cNvSpPr/>
          <p:nvPr/>
        </p:nvSpPr>
        <p:spPr>
          <a:xfrm>
            <a:off x="288897" y="1073955"/>
            <a:ext cx="5875983" cy="954107"/>
          </a:xfrm>
          <a:prstGeom prst="rect">
            <a:avLst/>
          </a:prstGeom>
        </p:spPr>
        <p:txBody>
          <a:bodyPr wrap="square">
            <a:spAutoFit/>
          </a:bodyPr>
          <a:lstStyle/>
          <a:p>
            <a:r>
              <a:rPr lang="en-GB" sz="800" dirty="0" smtClean="0">
                <a:solidFill>
                  <a:srgbClr val="B50230"/>
                </a:solidFill>
                <a:latin typeface="HelveticaNeueLT Pro 95 Blk" pitchFamily="34" charset="0"/>
              </a:rPr>
              <a:t>C.2.2.2</a:t>
            </a:r>
            <a:r>
              <a:rPr lang="en-GB" sz="2800" dirty="0" smtClean="0">
                <a:solidFill>
                  <a:srgbClr val="B50230"/>
                </a:solidFill>
                <a:latin typeface="HelveticaNeueLT Pro 95 Blk" pitchFamily="34" charset="0"/>
              </a:rPr>
              <a:t> 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t>
            </a:r>
          </a:p>
          <a:p>
            <a:r>
              <a:rPr lang="en-GB" sz="2800" dirty="0" smtClean="0">
                <a:solidFill>
                  <a:srgbClr val="B50230"/>
                </a:solidFill>
                <a:latin typeface="HelveticaNeueLT Pro 95 Blk" pitchFamily="34" charset="0"/>
              </a:rPr>
              <a:t>a </a:t>
            </a:r>
            <a:r>
              <a:rPr lang="en-GB" sz="2800" dirty="0">
                <a:solidFill>
                  <a:srgbClr val="B50230"/>
                </a:solidFill>
                <a:latin typeface="HelveticaNeueLT Pro 95 Blk" pitchFamily="34" charset="0"/>
              </a:rPr>
              <a:t>Sales Order</a:t>
            </a:r>
          </a:p>
        </p:txBody>
      </p:sp>
    </p:spTree>
    <p:extLst>
      <p:ext uri="{BB962C8B-B14F-4D97-AF65-F5344CB8AC3E}">
        <p14:creationId xmlns:p14="http://schemas.microsoft.com/office/powerpoint/2010/main" val="41445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99" y="2028062"/>
            <a:ext cx="6167371" cy="1169551"/>
          </a:xfrm>
          <a:prstGeom prst="rect">
            <a:avLst/>
          </a:prstGeom>
        </p:spPr>
        <p:txBody>
          <a:bodyPr wrap="square">
            <a:spAutoFit/>
          </a:bodyPr>
          <a:lstStyle/>
          <a:p>
            <a:r>
              <a:rPr lang="en-GB" sz="1400" dirty="0" smtClean="0">
                <a:solidFill>
                  <a:srgbClr val="898989"/>
                </a:solidFill>
                <a:latin typeface="HelveticaNeueLT Pro 55 Roman" pitchFamily="34" charset="0"/>
              </a:rPr>
              <a:t>1) Always </a:t>
            </a:r>
            <a:r>
              <a:rPr lang="en-GB" sz="1400" dirty="0">
                <a:solidFill>
                  <a:srgbClr val="898989"/>
                </a:solidFill>
                <a:latin typeface="HelveticaNeueLT Pro 55 Roman" pitchFamily="34" charset="0"/>
              </a:rPr>
              <a:t>work your way across and top to bottom </a:t>
            </a:r>
            <a:endParaRPr lang="en-GB" sz="1400" dirty="0" smtClean="0">
              <a:solidFill>
                <a:srgbClr val="898989"/>
              </a:solidFill>
              <a:latin typeface="HelveticaNeueLT Pro 55 Roman" pitchFamily="34" charset="0"/>
            </a:endParaRPr>
          </a:p>
          <a:p>
            <a:r>
              <a:rPr lang="de-DE" sz="1400" dirty="0" smtClean="0">
                <a:solidFill>
                  <a:srgbClr val="898989"/>
                </a:solidFill>
                <a:latin typeface="HelveticaNeueLT Pro 55 Roman" pitchFamily="34" charset="0"/>
              </a:rPr>
              <a:t>2) The </a:t>
            </a:r>
            <a:r>
              <a:rPr lang="de-DE" sz="1400" dirty="0">
                <a:solidFill>
                  <a:srgbClr val="898989"/>
                </a:solidFill>
                <a:latin typeface="HelveticaNeueLT Pro 55 Roman" pitchFamily="34" charset="0"/>
              </a:rPr>
              <a:t>top 14 fields </a:t>
            </a:r>
            <a:r>
              <a:rPr lang="de-DE" sz="1400" dirty="0" smtClean="0">
                <a:solidFill>
                  <a:srgbClr val="898989"/>
                </a:solidFill>
                <a:latin typeface="HelveticaNeueLT Pro 55 Roman" pitchFamily="34" charset="0"/>
              </a:rPr>
              <a:t>check </a:t>
            </a:r>
            <a:r>
              <a:rPr lang="de-DE" sz="1400" dirty="0">
                <a:solidFill>
                  <a:srgbClr val="898989"/>
                </a:solidFill>
                <a:latin typeface="HelveticaNeueLT Pro 55 Roman" pitchFamily="34" charset="0"/>
              </a:rPr>
              <a:t>although Order date, currency, customer Job, VAT, Order Number, Custom Form, Opportunity, Status, Location, Sales Person, Processing Status will be set by </a:t>
            </a:r>
            <a:r>
              <a:rPr lang="de-DE" sz="1400" dirty="0" smtClean="0">
                <a:solidFill>
                  <a:srgbClr val="898989"/>
                </a:solidFill>
                <a:latin typeface="HelveticaNeueLT Pro 55 Roman" pitchFamily="34" charset="0"/>
              </a:rPr>
              <a:t>NetSuite </a:t>
            </a:r>
            <a:r>
              <a:rPr lang="de-DE" sz="1400" dirty="0">
                <a:solidFill>
                  <a:srgbClr val="898989"/>
                </a:solidFill>
                <a:latin typeface="HelveticaNeueLT Pro 55 Roman" pitchFamily="34" charset="0"/>
              </a:rPr>
              <a:t>as default</a:t>
            </a:r>
          </a:p>
          <a:p>
            <a:r>
              <a:rPr lang="de-DE" sz="1400" dirty="0" smtClean="0">
                <a:solidFill>
                  <a:srgbClr val="898989"/>
                </a:solidFill>
                <a:latin typeface="HelveticaNeueLT Pro 55 Roman" pitchFamily="34" charset="0"/>
              </a:rPr>
              <a:t>3) Payment </a:t>
            </a:r>
            <a:r>
              <a:rPr lang="de-DE" sz="1400" dirty="0">
                <a:solidFill>
                  <a:srgbClr val="898989"/>
                </a:solidFill>
                <a:latin typeface="HelveticaNeueLT Pro 55 Roman" pitchFamily="34" charset="0"/>
              </a:rPr>
              <a:t>terms and Deadline, as PO# have to be set by </a:t>
            </a:r>
            <a:r>
              <a:rPr lang="de-DE" sz="1400" dirty="0" smtClean="0">
                <a:solidFill>
                  <a:srgbClr val="898989"/>
                </a:solidFill>
                <a:latin typeface="HelveticaNeueLT Pro 55 Roman" pitchFamily="34" charset="0"/>
              </a:rPr>
              <a:t>SAM</a:t>
            </a:r>
            <a:endParaRPr lang="de-DE" sz="1400" dirty="0">
              <a:solidFill>
                <a:srgbClr val="898989"/>
              </a:solidFill>
              <a:latin typeface="HelveticaNeueLT Pro 55 Roman" pitchFamily="34" charset="0"/>
            </a:endParaRPr>
          </a:p>
        </p:txBody>
      </p:sp>
      <p:sp>
        <p:nvSpPr>
          <p:cNvPr id="3" name="Rectangle 2"/>
          <p:cNvSpPr/>
          <p:nvPr/>
        </p:nvSpPr>
        <p:spPr>
          <a:xfrm>
            <a:off x="352699" y="3197613"/>
            <a:ext cx="6056052" cy="3108543"/>
          </a:xfrm>
          <a:prstGeom prst="rect">
            <a:avLst/>
          </a:prstGeom>
        </p:spPr>
        <p:txBody>
          <a:bodyPr wrap="square">
            <a:spAutoFit/>
          </a:bodyPr>
          <a:lstStyle/>
          <a:p>
            <a:pPr marL="285750" indent="-285750">
              <a:buFont typeface="Arial" panose="020B0604020202020204" pitchFamily="34" charset="0"/>
              <a:buChar char="•"/>
            </a:pPr>
            <a:r>
              <a:rPr lang="en-GB" sz="1400" dirty="0" smtClean="0">
                <a:solidFill>
                  <a:srgbClr val="898989"/>
                </a:solidFill>
                <a:latin typeface="HelveticaNeueLT Pro 55 Roman" pitchFamily="34" charset="0"/>
              </a:rPr>
              <a:t> </a:t>
            </a:r>
            <a:r>
              <a:rPr lang="en-GB" sz="1400" dirty="0">
                <a:solidFill>
                  <a:srgbClr val="898989"/>
                </a:solidFill>
                <a:latin typeface="HelveticaNeueLT Pro 55 Roman" pitchFamily="34" charset="0"/>
              </a:rPr>
              <a:t>Add items using the appropriate product code (</a:t>
            </a:r>
            <a:r>
              <a:rPr lang="en-GB" sz="1400" dirty="0" smtClean="0">
                <a:solidFill>
                  <a:srgbClr val="898989"/>
                </a:solidFill>
                <a:latin typeface="HelveticaNeueLT Pro 55 Roman" pitchFamily="34" charset="0"/>
              </a:rPr>
              <a:t>product codes </a:t>
            </a:r>
            <a:r>
              <a:rPr lang="en-GB" sz="1400" dirty="0">
                <a:solidFill>
                  <a:srgbClr val="898989"/>
                </a:solidFill>
                <a:latin typeface="HelveticaNeueLT Pro 55 Roman" pitchFamily="34" charset="0"/>
              </a:rPr>
              <a:t>can be found on the website </a:t>
            </a:r>
            <a:r>
              <a:rPr lang="en-GB" sz="1400" dirty="0" smtClean="0">
                <a:solidFill>
                  <a:srgbClr val="898989"/>
                </a:solidFill>
                <a:latin typeface="HelveticaNeueLT Pro 55 Roman" pitchFamily="34" charset="0"/>
              </a:rPr>
              <a:t>or price </a:t>
            </a:r>
            <a:r>
              <a:rPr lang="en-GB" sz="1400" dirty="0">
                <a:solidFill>
                  <a:srgbClr val="898989"/>
                </a:solidFill>
                <a:latin typeface="HelveticaNeueLT Pro 55 Roman" pitchFamily="34" charset="0"/>
              </a:rPr>
              <a:t>list). </a:t>
            </a:r>
            <a:endParaRPr lang="en-GB" sz="1400" dirty="0" smtClean="0">
              <a:solidFill>
                <a:srgbClr val="898989"/>
              </a:solidFill>
              <a:latin typeface="HelveticaNeueLT Pro 55 Roman" pitchFamily="34" charset="0"/>
            </a:endParaRPr>
          </a:p>
          <a:p>
            <a:r>
              <a:rPr lang="en-GB" sz="1400" i="1" dirty="0" smtClean="0">
                <a:solidFill>
                  <a:srgbClr val="898989"/>
                </a:solidFill>
                <a:latin typeface="HelveticaNeueLT Pro 55 Roman" pitchFamily="34" charset="0"/>
              </a:rPr>
              <a:t>Check </a:t>
            </a:r>
            <a:r>
              <a:rPr lang="en-GB" sz="1400" i="1" dirty="0">
                <a:solidFill>
                  <a:srgbClr val="898989"/>
                </a:solidFill>
                <a:latin typeface="HelveticaNeueLT Pro 55 Roman" pitchFamily="34" charset="0"/>
              </a:rPr>
              <a:t>that you have selected the correct memory size and </a:t>
            </a:r>
            <a:r>
              <a:rPr lang="en-GB" sz="1400" i="1" dirty="0" smtClean="0">
                <a:solidFill>
                  <a:srgbClr val="898989"/>
                </a:solidFill>
                <a:latin typeface="HelveticaNeueLT Pro 55 Roman" pitchFamily="34" charset="0"/>
              </a:rPr>
              <a:t>colour</a:t>
            </a:r>
            <a:endParaRPr lang="en-GB" sz="1400" dirty="0" smtClean="0">
              <a:solidFill>
                <a:srgbClr val="898989"/>
              </a:solidFill>
              <a:latin typeface="HelveticaNeueLT Pro 55 Roman" pitchFamily="34" charset="0"/>
            </a:endParaRPr>
          </a:p>
          <a:p>
            <a:pPr marL="285750" indent="-285750">
              <a:buFont typeface="Arial" panose="020B0604020202020204" pitchFamily="34" charset="0"/>
              <a:buChar char="•"/>
            </a:pPr>
            <a:r>
              <a:rPr lang="en-GB" sz="1400" dirty="0" smtClean="0">
                <a:solidFill>
                  <a:srgbClr val="898989"/>
                </a:solidFill>
                <a:latin typeface="HelveticaNeueLT Pro 55 Roman" pitchFamily="34" charset="0"/>
              </a:rPr>
              <a:t>Enter </a:t>
            </a:r>
            <a:r>
              <a:rPr lang="en-GB" sz="1400" dirty="0">
                <a:solidFill>
                  <a:srgbClr val="898989"/>
                </a:solidFill>
                <a:latin typeface="HelveticaNeueLT Pro 55 Roman" pitchFamily="34" charset="0"/>
              </a:rPr>
              <a:t>required quantity</a:t>
            </a:r>
          </a:p>
          <a:p>
            <a:pPr marL="285750" indent="-285750">
              <a:buFont typeface="Arial" panose="020B0604020202020204" pitchFamily="34" charset="0"/>
              <a:buChar char="•"/>
            </a:pPr>
            <a:r>
              <a:rPr lang="en-GB" sz="1400" dirty="0" smtClean="0">
                <a:solidFill>
                  <a:srgbClr val="898989"/>
                </a:solidFill>
                <a:latin typeface="HelveticaNeueLT Pro 55 Roman" pitchFamily="34" charset="0"/>
              </a:rPr>
              <a:t>Enter </a:t>
            </a:r>
            <a:r>
              <a:rPr lang="en-GB" sz="1400" dirty="0">
                <a:solidFill>
                  <a:srgbClr val="898989"/>
                </a:solidFill>
                <a:latin typeface="HelveticaNeueLT Pro 55 Roman" pitchFamily="34" charset="0"/>
              </a:rPr>
              <a:t>agreed unit price</a:t>
            </a:r>
          </a:p>
          <a:p>
            <a:pPr marL="285750" indent="-285750">
              <a:buFont typeface="Arial" panose="020B0604020202020204" pitchFamily="34" charset="0"/>
              <a:buChar char="•"/>
            </a:pPr>
            <a:r>
              <a:rPr lang="en-GB" sz="1400" dirty="0" smtClean="0">
                <a:solidFill>
                  <a:srgbClr val="898989"/>
                </a:solidFill>
                <a:latin typeface="HelveticaNeueLT Pro 55 Roman" pitchFamily="34" charset="0"/>
              </a:rPr>
              <a:t>Select </a:t>
            </a:r>
            <a:r>
              <a:rPr lang="en-GB" sz="1400" dirty="0">
                <a:solidFill>
                  <a:srgbClr val="898989"/>
                </a:solidFill>
                <a:latin typeface="HelveticaNeueLT Pro 55 Roman" pitchFamily="34" charset="0"/>
              </a:rPr>
              <a:t>the correct Tax Code:</a:t>
            </a:r>
          </a:p>
          <a:p>
            <a:r>
              <a:rPr lang="en-GB" sz="1400" i="1" dirty="0">
                <a:solidFill>
                  <a:srgbClr val="898989"/>
                </a:solidFill>
                <a:latin typeface="HelveticaNeueLT Pro 55 Roman" pitchFamily="34" charset="0"/>
              </a:rPr>
              <a:t>VAT: S for UK and EU countries where no valid VAT number is provided</a:t>
            </a:r>
          </a:p>
          <a:p>
            <a:r>
              <a:rPr lang="en-GB" sz="1400" i="1" dirty="0">
                <a:solidFill>
                  <a:srgbClr val="898989"/>
                </a:solidFill>
                <a:latin typeface="HelveticaNeueLT Pro 55 Roman" pitchFamily="34" charset="0"/>
              </a:rPr>
              <a:t>VAT: ES for all EU countries if a valid VAT number is provided</a:t>
            </a:r>
          </a:p>
          <a:p>
            <a:r>
              <a:rPr lang="en-GB" sz="1400" i="1" dirty="0">
                <a:solidFill>
                  <a:srgbClr val="898989"/>
                </a:solidFill>
                <a:latin typeface="HelveticaNeueLT Pro 55 Roman" pitchFamily="34" charset="0"/>
              </a:rPr>
              <a:t>VAT: CH for Switzerland</a:t>
            </a:r>
          </a:p>
          <a:p>
            <a:r>
              <a:rPr lang="en-GB" sz="1400" i="1" dirty="0">
                <a:solidFill>
                  <a:srgbClr val="898989"/>
                </a:solidFill>
                <a:latin typeface="HelveticaNeueLT Pro 55 Roman" pitchFamily="34" charset="0"/>
              </a:rPr>
              <a:t>VAT: AU for Australia</a:t>
            </a:r>
          </a:p>
          <a:p>
            <a:r>
              <a:rPr lang="en-GB" sz="1400" i="1" dirty="0">
                <a:solidFill>
                  <a:srgbClr val="898989"/>
                </a:solidFill>
                <a:latin typeface="HelveticaNeueLT Pro 55 Roman" pitchFamily="34" charset="0"/>
              </a:rPr>
              <a:t>VAT: NO for Norway</a:t>
            </a:r>
          </a:p>
          <a:p>
            <a:r>
              <a:rPr lang="en-GB" sz="1400" i="1" dirty="0">
                <a:solidFill>
                  <a:srgbClr val="898989"/>
                </a:solidFill>
                <a:latin typeface="HelveticaNeueLT Pro 55 Roman" pitchFamily="34" charset="0"/>
              </a:rPr>
              <a:t>VAT: O for other countries outside the EU</a:t>
            </a:r>
          </a:p>
          <a:p>
            <a:pPr marL="285750" indent="-285750">
              <a:buFont typeface="Arial" panose="020B0604020202020204" pitchFamily="34" charset="0"/>
              <a:buChar char="•"/>
            </a:pPr>
            <a:r>
              <a:rPr lang="en-GB" sz="1400" dirty="0" smtClean="0">
                <a:solidFill>
                  <a:srgbClr val="898989"/>
                </a:solidFill>
                <a:latin typeface="HelveticaNeueLT Pro 55 Roman" pitchFamily="34" charset="0"/>
              </a:rPr>
              <a:t>Enter </a:t>
            </a:r>
            <a:r>
              <a:rPr lang="en-GB" sz="1400" dirty="0">
                <a:solidFill>
                  <a:srgbClr val="898989"/>
                </a:solidFill>
                <a:latin typeface="HelveticaNeueLT Pro 55 Roman" pitchFamily="34" charset="0"/>
              </a:rPr>
              <a:t>the respective virtual proof number or click on the double arrows to load a list of </a:t>
            </a:r>
            <a:r>
              <a:rPr lang="en-GB" sz="1400" dirty="0" smtClean="0">
                <a:solidFill>
                  <a:srgbClr val="898989"/>
                </a:solidFill>
                <a:latin typeface="HelveticaNeueLT Pro 55 Roman" pitchFamily="34" charset="0"/>
              </a:rPr>
              <a:t>virtual proofs </a:t>
            </a:r>
            <a:r>
              <a:rPr lang="en-GB" sz="1400" dirty="0">
                <a:solidFill>
                  <a:srgbClr val="898989"/>
                </a:solidFill>
                <a:latin typeface="HelveticaNeueLT Pro 55 Roman" pitchFamily="34" charset="0"/>
              </a:rPr>
              <a:t>belonging to the </a:t>
            </a:r>
            <a:r>
              <a:rPr lang="en-GB" sz="1400" dirty="0" smtClean="0">
                <a:solidFill>
                  <a:srgbClr val="898989"/>
                </a:solidFill>
                <a:latin typeface="HelveticaNeueLT Pro 55 Roman" pitchFamily="34" charset="0"/>
              </a:rPr>
              <a:t>customer</a:t>
            </a:r>
            <a:endParaRPr lang="en-GB" sz="1400" dirty="0">
              <a:solidFill>
                <a:srgbClr val="898989"/>
              </a:solidFill>
              <a:latin typeface="HelveticaNeueLT Pro 55 Roman"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0070" y="1551008"/>
            <a:ext cx="5519967" cy="389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88897" y="1073955"/>
            <a:ext cx="5875983" cy="954107"/>
          </a:xfrm>
          <a:prstGeom prst="rect">
            <a:avLst/>
          </a:prstGeom>
        </p:spPr>
        <p:txBody>
          <a:bodyPr wrap="square">
            <a:spAutoFit/>
          </a:bodyPr>
          <a:lstStyle/>
          <a:p>
            <a:r>
              <a:rPr lang="en-GB" sz="800" dirty="0" smtClean="0">
                <a:solidFill>
                  <a:srgbClr val="B50230"/>
                </a:solidFill>
                <a:latin typeface="HelveticaNeueLT Pro 95 Blk" pitchFamily="34" charset="0"/>
              </a:rPr>
              <a:t>C.2.2.3</a:t>
            </a:r>
            <a:r>
              <a:rPr lang="en-GB" sz="28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t>
            </a:r>
          </a:p>
          <a:p>
            <a:r>
              <a:rPr lang="en-GB" sz="2800" dirty="0" smtClean="0">
                <a:solidFill>
                  <a:srgbClr val="B50230"/>
                </a:solidFill>
                <a:latin typeface="HelveticaNeueLT Pro 95 Blk" pitchFamily="34" charset="0"/>
              </a:rPr>
              <a:t>a </a:t>
            </a:r>
            <a:r>
              <a:rPr lang="en-GB" sz="2800" dirty="0">
                <a:solidFill>
                  <a:srgbClr val="B50230"/>
                </a:solidFill>
                <a:latin typeface="HelveticaNeueLT Pro 95 Blk" pitchFamily="34" charset="0"/>
              </a:rPr>
              <a:t>Sales Order</a:t>
            </a:r>
          </a:p>
        </p:txBody>
      </p:sp>
      <p:sp>
        <p:nvSpPr>
          <p:cNvPr id="6" name="Rectangle 5"/>
          <p:cNvSpPr/>
          <p:nvPr/>
        </p:nvSpPr>
        <p:spPr>
          <a:xfrm>
            <a:off x="6487374" y="5656338"/>
            <a:ext cx="5585355" cy="307777"/>
          </a:xfrm>
          <a:prstGeom prst="rect">
            <a:avLst/>
          </a:prstGeom>
        </p:spPr>
        <p:txBody>
          <a:bodyPr wrap="square">
            <a:spAutoFit/>
          </a:bodyPr>
          <a:lstStyle/>
          <a:p>
            <a:pPr marL="285750" indent="-285750">
              <a:buFont typeface="Arial" panose="020B0604020202020204" pitchFamily="34" charset="0"/>
              <a:buChar char="•"/>
            </a:pPr>
            <a:r>
              <a:rPr lang="en-GB" sz="1400" dirty="0" smtClean="0">
                <a:solidFill>
                  <a:srgbClr val="898989"/>
                </a:solidFill>
                <a:latin typeface="HelveticaNeueLT Pro 55 Roman" pitchFamily="34" charset="0"/>
              </a:rPr>
              <a:t>Click </a:t>
            </a:r>
            <a:r>
              <a:rPr lang="en-GB" sz="1400" dirty="0">
                <a:solidFill>
                  <a:srgbClr val="898989"/>
                </a:solidFill>
                <a:latin typeface="HelveticaNeueLT Pro 55 Roman" pitchFamily="34" charset="0"/>
              </a:rPr>
              <a:t>Add to insert more items, otherwise click the Address tab.</a:t>
            </a:r>
          </a:p>
        </p:txBody>
      </p:sp>
    </p:spTree>
    <p:extLst>
      <p:ext uri="{BB962C8B-B14F-4D97-AF65-F5344CB8AC3E}">
        <p14:creationId xmlns:p14="http://schemas.microsoft.com/office/powerpoint/2010/main" val="3331249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183" y="1724804"/>
            <a:ext cx="8413030" cy="2215991"/>
          </a:xfrm>
          <a:prstGeom prst="rect">
            <a:avLst/>
          </a:prstGeom>
        </p:spPr>
        <p:txBody>
          <a:bodyPr wrap="square">
            <a:spAutoFit/>
          </a:bodyPr>
          <a:lstStyle/>
          <a:p>
            <a:r>
              <a:rPr lang="en-GB" sz="1400" b="1" dirty="0" smtClean="0">
                <a:solidFill>
                  <a:srgbClr val="898989"/>
                </a:solidFill>
                <a:latin typeface="HelveticaNeueLT Pro 55 Roman" pitchFamily="34" charset="0"/>
              </a:rPr>
              <a:t>How to specify </a:t>
            </a:r>
            <a:r>
              <a:rPr lang="en-GB" sz="1400" b="1" dirty="0">
                <a:solidFill>
                  <a:srgbClr val="898989"/>
                </a:solidFill>
                <a:latin typeface="HelveticaNeueLT Pro 55 Roman" pitchFamily="34" charset="0"/>
              </a:rPr>
              <a:t>the convention of a product and accessory or </a:t>
            </a:r>
            <a:r>
              <a:rPr lang="en-GB" sz="1400" b="1" dirty="0" smtClean="0">
                <a:solidFill>
                  <a:srgbClr val="898989"/>
                </a:solidFill>
                <a:latin typeface="HelveticaNeueLT Pro 55 Roman" pitchFamily="34" charset="0"/>
              </a:rPr>
              <a:t>service: </a:t>
            </a:r>
            <a:endParaRPr lang="en-GB" sz="1400" b="1" dirty="0">
              <a:solidFill>
                <a:srgbClr val="898989"/>
              </a:solidFill>
              <a:latin typeface="HelveticaNeueLT Pro 55 Roman" pitchFamily="34" charset="0"/>
            </a:endParaRPr>
          </a:p>
          <a:p>
            <a:r>
              <a:rPr lang="en-GB" sz="1400" i="1" dirty="0" smtClean="0">
                <a:solidFill>
                  <a:srgbClr val="898989"/>
                </a:solidFill>
                <a:latin typeface="HelveticaNeueLT Pro 55 Roman" pitchFamily="34" charset="0"/>
              </a:rPr>
              <a:t>Example:</a:t>
            </a:r>
            <a:endParaRPr lang="en-GB" sz="1400" i="1" dirty="0">
              <a:solidFill>
                <a:srgbClr val="898989"/>
              </a:solidFill>
              <a:latin typeface="HelveticaNeueLT Pro 55 Roman" pitchFamily="34" charset="0"/>
            </a:endParaRPr>
          </a:p>
          <a:p>
            <a:r>
              <a:rPr lang="en-GB" sz="1400" dirty="0">
                <a:solidFill>
                  <a:srgbClr val="898989"/>
                </a:solidFill>
                <a:latin typeface="HelveticaNeueLT Pro 55 Roman" pitchFamily="34" charset="0"/>
              </a:rPr>
              <a:t>50 X TW</a:t>
            </a:r>
          </a:p>
          <a:p>
            <a:r>
              <a:rPr lang="en-GB" sz="1400" dirty="0">
                <a:solidFill>
                  <a:srgbClr val="898989"/>
                </a:solidFill>
                <a:latin typeface="HelveticaNeueLT Pro 55 Roman" pitchFamily="34" charset="0"/>
              </a:rPr>
              <a:t>50 X DP </a:t>
            </a:r>
          </a:p>
          <a:p>
            <a:r>
              <a:rPr lang="en-GB" sz="1400" dirty="0">
                <a:solidFill>
                  <a:srgbClr val="898989"/>
                </a:solidFill>
                <a:latin typeface="HelveticaNeueLT Pro 55 Roman" pitchFamily="34" charset="0"/>
              </a:rPr>
              <a:t>sales order is set for 50x TW with 50x DP</a:t>
            </a:r>
          </a:p>
          <a:p>
            <a:endParaRPr lang="en-GB" sz="1400" dirty="0">
              <a:solidFill>
                <a:srgbClr val="898989"/>
              </a:solidFill>
              <a:latin typeface="HelveticaNeueLT Pro 55 Roman" pitchFamily="34" charset="0"/>
            </a:endParaRPr>
          </a:p>
          <a:p>
            <a:r>
              <a:rPr lang="en-GB" sz="1400" dirty="0">
                <a:solidFill>
                  <a:srgbClr val="898989"/>
                </a:solidFill>
                <a:latin typeface="HelveticaNeueLT Pro 55 Roman" pitchFamily="34" charset="0"/>
              </a:rPr>
              <a:t>50 X KN</a:t>
            </a:r>
          </a:p>
          <a:p>
            <a:r>
              <a:rPr lang="en-GB" sz="1400" dirty="0">
                <a:solidFill>
                  <a:srgbClr val="898989"/>
                </a:solidFill>
                <a:latin typeface="HelveticaNeueLT Pro 55 Roman" pitchFamily="34" charset="0"/>
              </a:rPr>
              <a:t>50 X MB means</a:t>
            </a:r>
          </a:p>
          <a:p>
            <a:r>
              <a:rPr lang="en-GB" sz="1400" dirty="0">
                <a:solidFill>
                  <a:srgbClr val="898989"/>
                </a:solidFill>
                <a:latin typeface="HelveticaNeueLT Pro 55 Roman" pitchFamily="34" charset="0"/>
              </a:rPr>
              <a:t>Sales order is set for 50x KN with 50x MB</a:t>
            </a:r>
          </a:p>
          <a:p>
            <a:endParaRPr lang="en-GB" sz="1200" dirty="0">
              <a:solidFill>
                <a:srgbClr val="898989"/>
              </a:solidFill>
              <a:latin typeface="HelveticaNeueLT Pro 55 Roman"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6086" y="1727494"/>
            <a:ext cx="3065141" cy="2184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888" y="3912042"/>
            <a:ext cx="170497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5643" y="1042150"/>
            <a:ext cx="7384112" cy="523220"/>
          </a:xfrm>
          <a:prstGeom prst="rect">
            <a:avLst/>
          </a:prstGeom>
        </p:spPr>
        <p:txBody>
          <a:bodyPr wrap="square">
            <a:spAutoFit/>
          </a:bodyPr>
          <a:lstStyle/>
          <a:p>
            <a:r>
              <a:rPr lang="en-GB" sz="800" dirty="0" smtClean="0">
                <a:solidFill>
                  <a:srgbClr val="B50230"/>
                </a:solidFill>
                <a:latin typeface="HelveticaNeueLT Pro 95 Blk" pitchFamily="34" charset="0"/>
              </a:rPr>
              <a:t>C.2.2.4</a:t>
            </a:r>
            <a:r>
              <a:rPr lang="en-GB" sz="28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 </a:t>
            </a:r>
            <a:r>
              <a:rPr lang="en-GB" sz="2800" dirty="0">
                <a:solidFill>
                  <a:srgbClr val="B50230"/>
                </a:solidFill>
                <a:latin typeface="HelveticaNeueLT Pro 95 Blk" pitchFamily="34" charset="0"/>
              </a:rPr>
              <a:t>Sales Order</a:t>
            </a:r>
          </a:p>
        </p:txBody>
      </p:sp>
      <p:sp>
        <p:nvSpPr>
          <p:cNvPr id="6" name="Rectangle 5"/>
          <p:cNvSpPr/>
          <p:nvPr/>
        </p:nvSpPr>
        <p:spPr>
          <a:xfrm>
            <a:off x="234794" y="3940857"/>
            <a:ext cx="8171292" cy="2031325"/>
          </a:xfrm>
          <a:prstGeom prst="rect">
            <a:avLst/>
          </a:prstGeom>
        </p:spPr>
        <p:txBody>
          <a:bodyPr wrap="square">
            <a:spAutoFit/>
          </a:bodyPr>
          <a:lstStyle/>
          <a:p>
            <a:pPr algn="just"/>
            <a:r>
              <a:rPr lang="en-GB" sz="1400" dirty="0">
                <a:solidFill>
                  <a:srgbClr val="828187"/>
                </a:solidFill>
                <a:latin typeface="HelveticaNeueLT Pro 55 Roman" pitchFamily="34" charset="0"/>
              </a:rPr>
              <a:t>Sales order set for 50x TW, only 25x of those TW will have data furthermore that data will be locked, other 25x units are with out data and </a:t>
            </a:r>
            <a:r>
              <a:rPr lang="en-GB" sz="1400" dirty="0" smtClean="0">
                <a:solidFill>
                  <a:srgbClr val="828187"/>
                </a:solidFill>
                <a:latin typeface="HelveticaNeueLT Pro 55 Roman" pitchFamily="34" charset="0"/>
              </a:rPr>
              <a:t>DPUS 25 </a:t>
            </a:r>
            <a:r>
              <a:rPr lang="en-GB" sz="1400" dirty="0">
                <a:solidFill>
                  <a:srgbClr val="828187"/>
                </a:solidFill>
                <a:latin typeface="HelveticaNeueLT Pro 55 Roman" pitchFamily="34" charset="0"/>
              </a:rPr>
              <a:t>of KN will have DP &amp; 25 no DP and 50x TX in 50x MB</a:t>
            </a:r>
          </a:p>
          <a:p>
            <a:pPr algn="just"/>
            <a:endParaRPr lang="de-DE" sz="1400" dirty="0">
              <a:solidFill>
                <a:srgbClr val="828187"/>
              </a:solidFill>
              <a:latin typeface="HelveticaNeueLT Pro 55 Roman" pitchFamily="34" charset="0"/>
            </a:endParaRPr>
          </a:p>
          <a:p>
            <a:pPr algn="just"/>
            <a:r>
              <a:rPr lang="de-DE" sz="1400" b="1" dirty="0" smtClean="0">
                <a:solidFill>
                  <a:srgbClr val="828187"/>
                </a:solidFill>
                <a:latin typeface="HelveticaNeueLT Pro 55 Roman" pitchFamily="34" charset="0"/>
              </a:rPr>
              <a:t>Always keep the right order when adding products to NS: </a:t>
            </a:r>
            <a:r>
              <a:rPr lang="de-DE" sz="1400" dirty="0" smtClean="0">
                <a:solidFill>
                  <a:srgbClr val="828187"/>
                </a:solidFill>
                <a:latin typeface="HelveticaNeueLT Pro 55 Roman" pitchFamily="34" charset="0"/>
              </a:rPr>
              <a:t> add USB Model, then any extra service if applicable. This is important so our production team knows which sticks receive what services and extras</a:t>
            </a:r>
          </a:p>
          <a:p>
            <a:pPr algn="just"/>
            <a:r>
              <a:rPr lang="de-DE" sz="1400" dirty="0" smtClean="0">
                <a:solidFill>
                  <a:srgbClr val="828187"/>
                </a:solidFill>
                <a:latin typeface="HelveticaNeueLT Pro 55 Roman" pitchFamily="34" charset="0"/>
              </a:rPr>
              <a:t>The total of the order ( right side ) is an immensely helpful tool. Here you see the total charge, tax and shipping.</a:t>
            </a:r>
          </a:p>
          <a:p>
            <a:pPr algn="just"/>
            <a:r>
              <a:rPr lang="de-DE" sz="1400" dirty="0" smtClean="0">
                <a:solidFill>
                  <a:srgbClr val="828187"/>
                </a:solidFill>
                <a:latin typeface="HelveticaNeueLT Pro 55 Roman" pitchFamily="34" charset="0"/>
              </a:rPr>
              <a:t>If you calculated everything in your order, you can check the numbers and see if they add up.</a:t>
            </a:r>
            <a:endParaRPr lang="de-DE" sz="1400" dirty="0">
              <a:solidFill>
                <a:srgbClr val="828187"/>
              </a:solidFill>
              <a:latin typeface="HelveticaNeueLT Pro 55 Roman" pitchFamily="34" charset="0"/>
            </a:endParaRPr>
          </a:p>
        </p:txBody>
      </p:sp>
      <p:sp>
        <p:nvSpPr>
          <p:cNvPr id="7" name="Rectangle 6"/>
          <p:cNvSpPr/>
          <p:nvPr/>
        </p:nvSpPr>
        <p:spPr>
          <a:xfrm>
            <a:off x="4542846" y="1926784"/>
            <a:ext cx="3256909" cy="1815882"/>
          </a:xfrm>
          <a:prstGeom prst="rect">
            <a:avLst/>
          </a:prstGeom>
        </p:spPr>
        <p:txBody>
          <a:bodyPr wrap="square">
            <a:spAutoFit/>
          </a:bodyPr>
          <a:lstStyle/>
          <a:p>
            <a:r>
              <a:rPr lang="en-GB" sz="1400" i="1" dirty="0">
                <a:solidFill>
                  <a:srgbClr val="898989"/>
                </a:solidFill>
                <a:latin typeface="HelveticaNeueLT Pro 55 Roman" pitchFamily="34" charset="0"/>
              </a:rPr>
              <a:t>A more complex example would be:</a:t>
            </a:r>
          </a:p>
          <a:p>
            <a:r>
              <a:rPr lang="en-GB" sz="1400" dirty="0">
                <a:solidFill>
                  <a:srgbClr val="898989"/>
                </a:solidFill>
                <a:latin typeface="HelveticaNeueLT Pro 55 Roman" pitchFamily="34" charset="0"/>
              </a:rPr>
              <a:t>50 X TW</a:t>
            </a:r>
          </a:p>
          <a:p>
            <a:r>
              <a:rPr lang="en-GB" sz="1400" dirty="0">
                <a:solidFill>
                  <a:srgbClr val="898989"/>
                </a:solidFill>
                <a:latin typeface="HelveticaNeueLT Pro 55 Roman" pitchFamily="34" charset="0"/>
              </a:rPr>
              <a:t>25 X DP</a:t>
            </a:r>
          </a:p>
          <a:p>
            <a:r>
              <a:rPr lang="en-GB" sz="1400" dirty="0">
                <a:solidFill>
                  <a:srgbClr val="898989"/>
                </a:solidFill>
                <a:latin typeface="HelveticaNeueLT Pro 55 Roman" pitchFamily="34" charset="0"/>
              </a:rPr>
              <a:t>1 X DPUS</a:t>
            </a:r>
          </a:p>
          <a:p>
            <a:r>
              <a:rPr lang="en-GB" sz="1400" dirty="0">
                <a:solidFill>
                  <a:srgbClr val="898989"/>
                </a:solidFill>
                <a:latin typeface="HelveticaNeueLT Pro 55 Roman" pitchFamily="34" charset="0"/>
              </a:rPr>
              <a:t>50 X KN</a:t>
            </a:r>
          </a:p>
          <a:p>
            <a:r>
              <a:rPr lang="en-GB" sz="1400" dirty="0">
                <a:solidFill>
                  <a:srgbClr val="898989"/>
                </a:solidFill>
                <a:latin typeface="HelveticaNeueLT Pro 55 Roman" pitchFamily="34" charset="0"/>
              </a:rPr>
              <a:t>25 X DP</a:t>
            </a:r>
          </a:p>
          <a:p>
            <a:r>
              <a:rPr lang="en-GB" sz="1400" dirty="0">
                <a:solidFill>
                  <a:srgbClr val="898989"/>
                </a:solidFill>
                <a:latin typeface="HelveticaNeueLT Pro 55 Roman" pitchFamily="34" charset="0"/>
              </a:rPr>
              <a:t>50 X TX</a:t>
            </a:r>
          </a:p>
          <a:p>
            <a:r>
              <a:rPr lang="en-GB" sz="1400" dirty="0">
                <a:solidFill>
                  <a:srgbClr val="898989"/>
                </a:solidFill>
                <a:latin typeface="HelveticaNeueLT Pro 55 Roman" pitchFamily="34" charset="0"/>
              </a:rPr>
              <a:t>50 X MB</a:t>
            </a:r>
          </a:p>
        </p:txBody>
      </p:sp>
    </p:spTree>
    <p:extLst>
      <p:ext uri="{BB962C8B-B14F-4D97-AF65-F5344CB8AC3E}">
        <p14:creationId xmlns:p14="http://schemas.microsoft.com/office/powerpoint/2010/main" val="279426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1225" y="1672771"/>
            <a:ext cx="4289213" cy="4401205"/>
          </a:xfrm>
          <a:prstGeom prst="rect">
            <a:avLst/>
          </a:prstGeom>
        </p:spPr>
        <p:txBody>
          <a:bodyPr wrap="square">
            <a:spAutoFit/>
          </a:bodyPr>
          <a:lstStyle/>
          <a:p>
            <a:pPr algn="just"/>
            <a:r>
              <a:rPr lang="en-GB" sz="1400" b="1" dirty="0">
                <a:solidFill>
                  <a:srgbClr val="898989"/>
                </a:solidFill>
                <a:latin typeface="HelveticaNeueLT Pro 55 Roman" pitchFamily="34" charset="0"/>
              </a:rPr>
              <a:t>Address Tab</a:t>
            </a:r>
          </a:p>
          <a:p>
            <a:pPr algn="just"/>
            <a:endParaRPr lang="en-GB" sz="1200" dirty="0">
              <a:solidFill>
                <a:srgbClr val="898989"/>
              </a:solidFill>
              <a:latin typeface="HelveticaNeueLT Pro 55 Roman" pitchFamily="34" charset="0"/>
            </a:endParaRPr>
          </a:p>
          <a:p>
            <a:pPr algn="just"/>
            <a:r>
              <a:rPr lang="en-GB" sz="1200" b="1" dirty="0" smtClean="0">
                <a:solidFill>
                  <a:srgbClr val="898989"/>
                </a:solidFill>
                <a:latin typeface="HelveticaNeueLT Pro 55 Roman" pitchFamily="34" charset="0"/>
              </a:rPr>
              <a:t>Each </a:t>
            </a:r>
            <a:r>
              <a:rPr lang="en-GB" sz="1200" b="1" dirty="0">
                <a:solidFill>
                  <a:srgbClr val="898989"/>
                </a:solidFill>
                <a:latin typeface="HelveticaNeueLT Pro 55 Roman" pitchFamily="34" charset="0"/>
              </a:rPr>
              <a:t>order requires a billing and shipping address. </a:t>
            </a:r>
            <a:r>
              <a:rPr lang="en-GB" sz="1200" i="1" dirty="0">
                <a:solidFill>
                  <a:srgbClr val="898989"/>
                </a:solidFill>
                <a:latin typeface="HelveticaNeueLT Pro 55 Roman" pitchFamily="34" charset="0"/>
              </a:rPr>
              <a:t>Click the dropdown menu to either enter a  new address; select a previously used address; or to customise a previously used address.</a:t>
            </a:r>
          </a:p>
          <a:p>
            <a:pPr algn="just"/>
            <a:endParaRPr lang="en-GB" sz="1200" dirty="0">
              <a:solidFill>
                <a:srgbClr val="898989"/>
              </a:solidFill>
              <a:latin typeface="HelveticaNeueLT Pro 55 Roman" pitchFamily="34" charset="0"/>
            </a:endParaRPr>
          </a:p>
          <a:p>
            <a:pPr algn="just"/>
            <a:r>
              <a:rPr lang="en-GB" sz="1400" b="1" dirty="0">
                <a:solidFill>
                  <a:srgbClr val="898989"/>
                </a:solidFill>
                <a:latin typeface="HelveticaNeueLT Pro 55 Roman" pitchFamily="34" charset="0"/>
              </a:rPr>
              <a:t>Shipping </a:t>
            </a:r>
            <a:r>
              <a:rPr lang="en-GB" sz="1400" b="1" dirty="0" smtClean="0">
                <a:solidFill>
                  <a:srgbClr val="898989"/>
                </a:solidFill>
                <a:latin typeface="HelveticaNeueLT Pro 55 Roman" pitchFamily="34" charset="0"/>
              </a:rPr>
              <a:t>Tab</a:t>
            </a:r>
          </a:p>
          <a:p>
            <a:pPr algn="just"/>
            <a:endParaRPr lang="en-GB" sz="1200" b="1" dirty="0">
              <a:solidFill>
                <a:srgbClr val="898989"/>
              </a:solidFill>
              <a:latin typeface="HelveticaNeueLT Pro 55 Roman" pitchFamily="34" charset="0"/>
            </a:endParaRPr>
          </a:p>
          <a:p>
            <a:pPr algn="just"/>
            <a:r>
              <a:rPr lang="en-GB" sz="1200" dirty="0" smtClean="0">
                <a:solidFill>
                  <a:srgbClr val="898989"/>
                </a:solidFill>
                <a:latin typeface="HelveticaNeueLT Pro 55 Roman" pitchFamily="34" charset="0"/>
              </a:rPr>
              <a:t>Always </a:t>
            </a:r>
            <a:r>
              <a:rPr lang="en-GB" sz="1200" dirty="0">
                <a:solidFill>
                  <a:srgbClr val="898989"/>
                </a:solidFill>
                <a:latin typeface="HelveticaNeueLT Pro 55 Roman" pitchFamily="34" charset="0"/>
              </a:rPr>
              <a:t>aim to ship to the customer's business </a:t>
            </a:r>
            <a:r>
              <a:rPr lang="en-GB" sz="1200" dirty="0" smtClean="0">
                <a:solidFill>
                  <a:srgbClr val="898989"/>
                </a:solidFill>
                <a:latin typeface="HelveticaNeueLT Pro 55 Roman" pitchFamily="34" charset="0"/>
              </a:rPr>
              <a:t>address.</a:t>
            </a:r>
            <a:endParaRPr lang="en-GB" sz="1200" dirty="0">
              <a:solidFill>
                <a:srgbClr val="898989"/>
              </a:solidFill>
              <a:latin typeface="HelveticaNeueLT Pro 55 Roman" pitchFamily="34" charset="0"/>
            </a:endParaRPr>
          </a:p>
          <a:p>
            <a:pPr algn="just"/>
            <a:r>
              <a:rPr lang="en-GB" sz="1200" b="1" dirty="0">
                <a:solidFill>
                  <a:srgbClr val="898989"/>
                </a:solidFill>
                <a:latin typeface="HelveticaNeueLT Pro 55 Roman" pitchFamily="34" charset="0"/>
              </a:rPr>
              <a:t>We won't ship </a:t>
            </a:r>
            <a:r>
              <a:rPr lang="en-GB" sz="1200" b="1" dirty="0" smtClean="0">
                <a:solidFill>
                  <a:srgbClr val="898989"/>
                </a:solidFill>
                <a:latin typeface="HelveticaNeueLT Pro 55 Roman" pitchFamily="34" charset="0"/>
              </a:rPr>
              <a:t>to</a:t>
            </a:r>
            <a:r>
              <a:rPr lang="en-GB" sz="1200" b="1" dirty="0" smtClean="0">
                <a:solidFill>
                  <a:srgbClr val="898989"/>
                </a:solidFill>
                <a:latin typeface="HelveticaNeueLT Pro 55 Roman" pitchFamily="34" charset="0"/>
              </a:rPr>
              <a:t>: PO </a:t>
            </a:r>
            <a:r>
              <a:rPr lang="en-GB" sz="1200" b="1" dirty="0">
                <a:solidFill>
                  <a:srgbClr val="898989"/>
                </a:solidFill>
                <a:latin typeface="HelveticaNeueLT Pro 55 Roman" pitchFamily="34" charset="0"/>
              </a:rPr>
              <a:t>Boxes, Conferences, Exhibitions, Event facilities</a:t>
            </a:r>
          </a:p>
          <a:p>
            <a:pPr algn="just"/>
            <a:r>
              <a:rPr lang="en-GB" sz="1200" i="1" dirty="0" smtClean="0">
                <a:solidFill>
                  <a:srgbClr val="898989"/>
                </a:solidFill>
                <a:latin typeface="HelveticaNeueLT Pro 55 Roman" pitchFamily="34" charset="0"/>
              </a:rPr>
              <a:t>(We </a:t>
            </a:r>
            <a:r>
              <a:rPr lang="en-GB" sz="1200" i="1" dirty="0">
                <a:solidFill>
                  <a:srgbClr val="898989"/>
                </a:solidFill>
                <a:latin typeface="HelveticaNeueLT Pro 55 Roman" pitchFamily="34" charset="0"/>
              </a:rPr>
              <a:t>need to ensure that the courier is able to safely deliver the order to the location without risk that it is lost or delayed as often occurs with the above classes of location. If appropriate and necessary to meet a deadline or firm customer preference we can ship to a hotel where a customer will be </a:t>
            </a:r>
            <a:r>
              <a:rPr lang="en-GB" sz="1200" i="1" dirty="0" smtClean="0">
                <a:solidFill>
                  <a:srgbClr val="898989"/>
                </a:solidFill>
                <a:latin typeface="HelveticaNeueLT Pro 55 Roman" pitchFamily="34" charset="0"/>
              </a:rPr>
              <a:t>staying).</a:t>
            </a:r>
          </a:p>
          <a:p>
            <a:pPr algn="just"/>
            <a:endParaRPr lang="en-GB" sz="1200" i="1" dirty="0">
              <a:solidFill>
                <a:srgbClr val="898989"/>
              </a:solidFill>
              <a:latin typeface="HelveticaNeueLT Pro 55 Roman" pitchFamily="34" charset="0"/>
            </a:endParaRPr>
          </a:p>
          <a:p>
            <a:pPr marL="171450" indent="-171450" algn="just">
              <a:buFont typeface="Arial" panose="020B0604020202020204" pitchFamily="34" charset="0"/>
              <a:buChar char="•"/>
            </a:pPr>
            <a:r>
              <a:rPr lang="en-GB" sz="1200" dirty="0" smtClean="0">
                <a:solidFill>
                  <a:srgbClr val="898989"/>
                </a:solidFill>
                <a:latin typeface="HelveticaNeueLT Pro 55 Roman" pitchFamily="34" charset="0"/>
              </a:rPr>
              <a:t>Leave </a:t>
            </a:r>
            <a:r>
              <a:rPr lang="en-GB" sz="1200" dirty="0">
                <a:solidFill>
                  <a:srgbClr val="898989"/>
                </a:solidFill>
                <a:latin typeface="HelveticaNeueLT Pro 55 Roman" pitchFamily="34" charset="0"/>
              </a:rPr>
              <a:t>the Ship Via field as "Delivery" or set to "FREE DELIVERY" as appropriate</a:t>
            </a:r>
          </a:p>
          <a:p>
            <a:pPr marL="171450" indent="-171450" algn="just">
              <a:buFont typeface="Arial" panose="020B0604020202020204" pitchFamily="34" charset="0"/>
              <a:buChar char="•"/>
            </a:pPr>
            <a:r>
              <a:rPr lang="en-GB" sz="1200" dirty="0" smtClean="0">
                <a:solidFill>
                  <a:srgbClr val="898989"/>
                </a:solidFill>
                <a:latin typeface="HelveticaNeueLT Pro 55 Roman" pitchFamily="34" charset="0"/>
              </a:rPr>
              <a:t>Enter </a:t>
            </a:r>
            <a:r>
              <a:rPr lang="en-GB" sz="1200" dirty="0">
                <a:solidFill>
                  <a:srgbClr val="898989"/>
                </a:solidFill>
                <a:latin typeface="HelveticaNeueLT Pro 55 Roman" pitchFamily="34" charset="0"/>
              </a:rPr>
              <a:t>the agreed charge for Shipping</a:t>
            </a:r>
          </a:p>
          <a:p>
            <a:pPr marL="171450" indent="-171450" algn="just">
              <a:buFont typeface="Arial" panose="020B0604020202020204" pitchFamily="34" charset="0"/>
              <a:buChar char="•"/>
            </a:pPr>
            <a:r>
              <a:rPr lang="en-GB" sz="1200" dirty="0" smtClean="0">
                <a:solidFill>
                  <a:srgbClr val="898989"/>
                </a:solidFill>
                <a:latin typeface="HelveticaNeueLT Pro 55 Roman" pitchFamily="34" charset="0"/>
              </a:rPr>
              <a:t>Check </a:t>
            </a:r>
            <a:r>
              <a:rPr lang="en-GB" sz="1200" dirty="0">
                <a:solidFill>
                  <a:srgbClr val="898989"/>
                </a:solidFill>
                <a:latin typeface="HelveticaNeueLT Pro 55 Roman" pitchFamily="34" charset="0"/>
              </a:rPr>
              <a:t>the Shipping Tax Code is </a:t>
            </a:r>
            <a:r>
              <a:rPr lang="en-GB" sz="1200" dirty="0" smtClean="0">
                <a:solidFill>
                  <a:srgbClr val="898989"/>
                </a:solidFill>
                <a:latin typeface="HelveticaNeueLT Pro 55 Roman" pitchFamily="34" charset="0"/>
              </a:rPr>
              <a:t>correct</a:t>
            </a:r>
            <a:endParaRPr lang="en-GB" sz="1200" dirty="0">
              <a:solidFill>
                <a:srgbClr val="898989"/>
              </a:solidFill>
              <a:latin typeface="HelveticaNeueLT Pro 55 Roman" pitchFamily="34"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929" y="1463544"/>
            <a:ext cx="5482089" cy="26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3492" y="1042150"/>
            <a:ext cx="11407948" cy="523220"/>
          </a:xfrm>
          <a:prstGeom prst="rect">
            <a:avLst/>
          </a:prstGeom>
        </p:spPr>
        <p:txBody>
          <a:bodyPr wrap="square">
            <a:spAutoFit/>
          </a:bodyPr>
          <a:lstStyle/>
          <a:p>
            <a:r>
              <a:rPr lang="en-GB" sz="800" dirty="0" smtClean="0">
                <a:solidFill>
                  <a:srgbClr val="B50230"/>
                </a:solidFill>
                <a:latin typeface="HelveticaNeueLT Pro 95 Blk" pitchFamily="34" charset="0"/>
              </a:rPr>
              <a:t>C.2.2.5</a:t>
            </a:r>
            <a:r>
              <a:rPr lang="en-GB" sz="28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 </a:t>
            </a:r>
            <a:r>
              <a:rPr lang="en-GB" sz="2800" dirty="0">
                <a:solidFill>
                  <a:srgbClr val="B50230"/>
                </a:solidFill>
                <a:latin typeface="HelveticaNeueLT Pro 95 Blk" pitchFamily="34" charset="0"/>
              </a:rPr>
              <a:t>Sales </a:t>
            </a:r>
            <a:r>
              <a:rPr lang="en-GB" sz="2800" dirty="0" smtClean="0">
                <a:solidFill>
                  <a:srgbClr val="B50230"/>
                </a:solidFill>
                <a:latin typeface="HelveticaNeueLT Pro 95 Blk" pitchFamily="34" charset="0"/>
              </a:rPr>
              <a:t>Order – Important tabs</a:t>
            </a:r>
            <a:endParaRPr lang="en-GB" sz="2800" dirty="0">
              <a:solidFill>
                <a:srgbClr val="B50230"/>
              </a:solidFill>
              <a:latin typeface="HelveticaNeueLT Pro 95 Blk" pitchFamily="34" charset="0"/>
            </a:endParaRP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389" y="4002838"/>
            <a:ext cx="7401272"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244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917" y="2057563"/>
            <a:ext cx="10806081" cy="3847207"/>
          </a:xfrm>
          <a:prstGeom prst="rect">
            <a:avLst/>
          </a:prstGeom>
        </p:spPr>
        <p:txBody>
          <a:bodyPr wrap="square">
            <a:spAutoFit/>
          </a:bodyPr>
          <a:lstStyle/>
          <a:p>
            <a:pPr algn="just"/>
            <a:r>
              <a:rPr lang="en-GB" sz="1600" b="1" dirty="0">
                <a:solidFill>
                  <a:srgbClr val="898989"/>
                </a:solidFill>
                <a:latin typeface="HelveticaNeueLT Pro 55 Roman" pitchFamily="34" charset="0"/>
              </a:rPr>
              <a:t>Job Detail </a:t>
            </a:r>
            <a:r>
              <a:rPr lang="en-GB" sz="1600" b="1" dirty="0" smtClean="0">
                <a:solidFill>
                  <a:srgbClr val="898989"/>
                </a:solidFill>
                <a:latin typeface="HelveticaNeueLT Pro 55 Roman" pitchFamily="34" charset="0"/>
              </a:rPr>
              <a:t>tab</a:t>
            </a:r>
          </a:p>
          <a:p>
            <a:pPr algn="just"/>
            <a:endParaRPr lang="en-GB" sz="1400" b="1" dirty="0">
              <a:solidFill>
                <a:srgbClr val="898989"/>
              </a:solidFill>
              <a:latin typeface="HelveticaNeueLT Pro 55 Roman" pitchFamily="34" charset="0"/>
            </a:endParaRPr>
          </a:p>
          <a:p>
            <a:pPr algn="just"/>
            <a:r>
              <a:rPr lang="en-GB" sz="1400" b="1" dirty="0">
                <a:solidFill>
                  <a:srgbClr val="898989"/>
                </a:solidFill>
                <a:latin typeface="HelveticaNeueLT Pro 55 Roman" pitchFamily="34" charset="0"/>
              </a:rPr>
              <a:t>Enter any information specific to the </a:t>
            </a:r>
            <a:r>
              <a:rPr lang="en-GB" sz="1400" b="1" dirty="0" smtClean="0">
                <a:solidFill>
                  <a:srgbClr val="898989"/>
                </a:solidFill>
                <a:latin typeface="HelveticaNeueLT Pro 55 Roman" pitchFamily="34" charset="0"/>
              </a:rPr>
              <a:t>order </a:t>
            </a:r>
            <a:endParaRPr lang="en-GB" sz="1400" b="1" dirty="0" smtClean="0">
              <a:solidFill>
                <a:srgbClr val="898989"/>
              </a:solidFill>
              <a:latin typeface="HelveticaNeueLT Pro 55 Roman" pitchFamily="34" charset="0"/>
            </a:endParaRPr>
          </a:p>
          <a:p>
            <a:pPr algn="just"/>
            <a:r>
              <a:rPr lang="en-GB" sz="1400" i="1" dirty="0" smtClean="0">
                <a:solidFill>
                  <a:srgbClr val="898989"/>
                </a:solidFill>
                <a:latin typeface="HelveticaNeueLT Pro 55 Roman" pitchFamily="34" charset="0"/>
              </a:rPr>
              <a:t>Examples </a:t>
            </a:r>
            <a:r>
              <a:rPr lang="en-GB" sz="1400" i="1" dirty="0">
                <a:solidFill>
                  <a:srgbClr val="898989"/>
                </a:solidFill>
                <a:latin typeface="HelveticaNeueLT Pro 55 Roman" pitchFamily="34" charset="0"/>
              </a:rPr>
              <a:t>of other types of information that should be included in Job Notes would be:</a:t>
            </a:r>
          </a:p>
          <a:p>
            <a:pPr algn="just"/>
            <a:r>
              <a:rPr lang="en-GB" sz="1400" dirty="0" smtClean="0">
                <a:solidFill>
                  <a:srgbClr val="898989"/>
                </a:solidFill>
                <a:latin typeface="HelveticaNeueLT Pro 55 Roman" pitchFamily="34" charset="0"/>
              </a:rPr>
              <a:t>a) Print </a:t>
            </a:r>
            <a:r>
              <a:rPr lang="en-GB" sz="1400" dirty="0">
                <a:solidFill>
                  <a:srgbClr val="898989"/>
                </a:solidFill>
                <a:latin typeface="HelveticaNeueLT Pro 55 Roman" pitchFamily="34" charset="0"/>
              </a:rPr>
              <a:t>quantity A using </a:t>
            </a:r>
            <a:r>
              <a:rPr lang="en-GB" sz="1400" dirty="0" smtClean="0">
                <a:solidFill>
                  <a:srgbClr val="898989"/>
                </a:solidFill>
                <a:latin typeface="HelveticaNeueLT Pro 55 Roman" pitchFamily="34" charset="0"/>
              </a:rPr>
              <a:t>PR1 and </a:t>
            </a:r>
            <a:r>
              <a:rPr lang="en-GB" sz="1400" dirty="0">
                <a:solidFill>
                  <a:srgbClr val="898989"/>
                </a:solidFill>
                <a:latin typeface="HelveticaNeueLT Pro 55 Roman" pitchFamily="34" charset="0"/>
              </a:rPr>
              <a:t>print quantity B using </a:t>
            </a:r>
            <a:r>
              <a:rPr lang="en-GB" sz="1400" dirty="0" smtClean="0">
                <a:solidFill>
                  <a:srgbClr val="898989"/>
                </a:solidFill>
                <a:latin typeface="HelveticaNeueLT Pro 55 Roman" pitchFamily="34" charset="0"/>
              </a:rPr>
              <a:t>PR2</a:t>
            </a:r>
          </a:p>
          <a:p>
            <a:pPr algn="just"/>
            <a:r>
              <a:rPr lang="en-GB" sz="1400" dirty="0" smtClean="0">
                <a:solidFill>
                  <a:srgbClr val="898989"/>
                </a:solidFill>
                <a:latin typeface="HelveticaNeueLT Pro 55 Roman" pitchFamily="34" charset="0"/>
              </a:rPr>
              <a:t>b</a:t>
            </a:r>
            <a:r>
              <a:rPr lang="en-GB" sz="1400" dirty="0">
                <a:solidFill>
                  <a:srgbClr val="898989"/>
                </a:solidFill>
                <a:latin typeface="HelveticaNeueLT Pro 55 Roman" pitchFamily="34" charset="0"/>
              </a:rPr>
              <a:t>) 2 shipping addresses. Ship 100 units to shipping address and ship 50 units to: A N Other 1234 ABCD Street ABCD </a:t>
            </a:r>
            <a:r>
              <a:rPr lang="en-GB" sz="1400" dirty="0" smtClean="0">
                <a:solidFill>
                  <a:srgbClr val="898989"/>
                </a:solidFill>
                <a:latin typeface="HelveticaNeueLT Pro 55 Roman" pitchFamily="34" charset="0"/>
              </a:rPr>
              <a:t>United Kingdom </a:t>
            </a:r>
            <a:r>
              <a:rPr lang="en-GB" sz="1400" dirty="0">
                <a:solidFill>
                  <a:srgbClr val="898989"/>
                </a:solidFill>
                <a:latin typeface="HelveticaNeueLT Pro 55 Roman" pitchFamily="34" charset="0"/>
              </a:rPr>
              <a:t>Tel: 44123412341234</a:t>
            </a:r>
          </a:p>
          <a:p>
            <a:pPr algn="just"/>
            <a:endParaRPr lang="en-GB" sz="1400" dirty="0" smtClean="0">
              <a:solidFill>
                <a:srgbClr val="898989"/>
              </a:solidFill>
              <a:latin typeface="HelveticaNeueLT Pro 55 Roman" pitchFamily="34" charset="0"/>
            </a:endParaRPr>
          </a:p>
          <a:p>
            <a:pPr algn="just"/>
            <a:r>
              <a:rPr lang="en-GB" sz="1400" dirty="0" smtClean="0">
                <a:solidFill>
                  <a:srgbClr val="898989"/>
                </a:solidFill>
                <a:latin typeface="HelveticaNeueLT Pro 55 Roman" pitchFamily="34" charset="0"/>
              </a:rPr>
              <a:t>Job </a:t>
            </a:r>
            <a:r>
              <a:rPr lang="en-GB" sz="1400" dirty="0">
                <a:solidFill>
                  <a:srgbClr val="898989"/>
                </a:solidFill>
                <a:latin typeface="HelveticaNeueLT Pro 55 Roman" pitchFamily="34" charset="0"/>
              </a:rPr>
              <a:t>Notes for most standard orders should be left blank. There is no need to repeat obvious information in this area.</a:t>
            </a:r>
          </a:p>
          <a:p>
            <a:pPr algn="just"/>
            <a:endParaRPr lang="de-DE" sz="1600" dirty="0">
              <a:solidFill>
                <a:srgbClr val="898989"/>
              </a:solidFill>
              <a:latin typeface="HelveticaNeueLT Pro 55 Roman" pitchFamily="34" charset="0"/>
            </a:endParaRPr>
          </a:p>
          <a:p>
            <a:pPr algn="just"/>
            <a:r>
              <a:rPr lang="en-GB" sz="1600" b="1" dirty="0" smtClean="0">
                <a:solidFill>
                  <a:srgbClr val="898989"/>
                </a:solidFill>
                <a:latin typeface="HelveticaNeueLT Pro 55 Roman" pitchFamily="34" charset="0"/>
              </a:rPr>
              <a:t>Deadline</a:t>
            </a:r>
          </a:p>
          <a:p>
            <a:pPr algn="just"/>
            <a:endParaRPr lang="en-GB" sz="1400" b="1" dirty="0">
              <a:solidFill>
                <a:srgbClr val="898989"/>
              </a:solidFill>
              <a:latin typeface="HelveticaNeueLT Pro 55 Roman" pitchFamily="34" charset="0"/>
            </a:endParaRPr>
          </a:p>
          <a:p>
            <a:pPr algn="just"/>
            <a:r>
              <a:rPr lang="en-GB" sz="1400" b="1" dirty="0" smtClean="0">
                <a:solidFill>
                  <a:srgbClr val="898989"/>
                </a:solidFill>
                <a:latin typeface="HelveticaNeueLT Pro 55 Roman" pitchFamily="34" charset="0"/>
              </a:rPr>
              <a:t>Deadline </a:t>
            </a:r>
            <a:r>
              <a:rPr lang="en-GB" sz="1400" b="1" dirty="0">
                <a:solidFill>
                  <a:srgbClr val="898989"/>
                </a:solidFill>
                <a:latin typeface="HelveticaNeueLT Pro 55 Roman" pitchFamily="34" charset="0"/>
              </a:rPr>
              <a:t>must be specified on each order. </a:t>
            </a:r>
            <a:r>
              <a:rPr lang="en-GB" sz="1400" dirty="0">
                <a:solidFill>
                  <a:srgbClr val="898989"/>
                </a:solidFill>
                <a:latin typeface="HelveticaNeueLT Pro 55 Roman" pitchFamily="34" charset="0"/>
              </a:rPr>
              <a:t>You must pay particular attention to lead </a:t>
            </a:r>
            <a:r>
              <a:rPr lang="en-GB" sz="1400" dirty="0" smtClean="0">
                <a:solidFill>
                  <a:srgbClr val="898989"/>
                </a:solidFill>
                <a:latin typeface="HelveticaNeueLT Pro 55 Roman" pitchFamily="34" charset="0"/>
              </a:rPr>
              <a:t>times when </a:t>
            </a:r>
            <a:r>
              <a:rPr lang="en-GB" sz="1400" dirty="0">
                <a:solidFill>
                  <a:srgbClr val="898989"/>
                </a:solidFill>
                <a:latin typeface="HelveticaNeueLT Pro 55 Roman" pitchFamily="34" charset="0"/>
              </a:rPr>
              <a:t>communicating with customers to avoid deadline problems. The standard lead time </a:t>
            </a:r>
            <a:r>
              <a:rPr lang="en-GB" sz="1400" dirty="0" smtClean="0">
                <a:solidFill>
                  <a:srgbClr val="898989"/>
                </a:solidFill>
                <a:latin typeface="HelveticaNeueLT Pro 55 Roman" pitchFamily="34" charset="0"/>
              </a:rPr>
              <a:t>of each </a:t>
            </a:r>
            <a:r>
              <a:rPr lang="en-GB" sz="1400" dirty="0">
                <a:solidFill>
                  <a:srgbClr val="898989"/>
                </a:solidFill>
                <a:latin typeface="HelveticaNeueLT Pro 55 Roman" pitchFamily="34" charset="0"/>
              </a:rPr>
              <a:t>product is shown on the website. You should </a:t>
            </a:r>
            <a:r>
              <a:rPr lang="en-GB" sz="1400" dirty="0" smtClean="0">
                <a:solidFill>
                  <a:srgbClr val="898989"/>
                </a:solidFill>
                <a:latin typeface="HelveticaNeueLT Pro 55 Roman" pitchFamily="34" charset="0"/>
              </a:rPr>
              <a:t>consult Operations(operations.cn@flashbay.com</a:t>
            </a:r>
            <a:r>
              <a:rPr lang="en-GB" sz="1400" dirty="0">
                <a:solidFill>
                  <a:srgbClr val="898989"/>
                </a:solidFill>
                <a:latin typeface="HelveticaNeueLT Pro 55 Roman" pitchFamily="34" charset="0"/>
              </a:rPr>
              <a:t>), to confirm whether we can achieve a deadline </a:t>
            </a:r>
            <a:r>
              <a:rPr lang="en-GB" sz="1400" dirty="0" smtClean="0">
                <a:solidFill>
                  <a:srgbClr val="898989"/>
                </a:solidFill>
                <a:latin typeface="HelveticaNeueLT Pro 55 Roman" pitchFamily="34" charset="0"/>
              </a:rPr>
              <a:t>within.</a:t>
            </a:r>
          </a:p>
          <a:p>
            <a:pPr algn="just"/>
            <a:endParaRPr lang="en-GB" sz="1400" dirty="0">
              <a:solidFill>
                <a:srgbClr val="898989"/>
              </a:solidFill>
              <a:latin typeface="HelveticaNeueLT Pro 55 Roman" pitchFamily="34" charset="0"/>
            </a:endParaRPr>
          </a:p>
          <a:p>
            <a:pPr algn="just"/>
            <a:r>
              <a:rPr lang="en-GB" sz="1400" dirty="0" smtClean="0">
                <a:solidFill>
                  <a:srgbClr val="898989"/>
                </a:solidFill>
                <a:latin typeface="HelveticaNeueLT Pro 55 Roman" pitchFamily="34" charset="0"/>
              </a:rPr>
              <a:t>The </a:t>
            </a:r>
            <a:r>
              <a:rPr lang="en-GB" sz="1400" dirty="0">
                <a:solidFill>
                  <a:srgbClr val="898989"/>
                </a:solidFill>
                <a:latin typeface="HelveticaNeueLT Pro 55 Roman" pitchFamily="34" charset="0"/>
              </a:rPr>
              <a:t>standard lead time if your order is over 5,000 units or has items/services falling outside </a:t>
            </a:r>
            <a:r>
              <a:rPr lang="en-GB" sz="1400" dirty="0" smtClean="0">
                <a:solidFill>
                  <a:srgbClr val="898989"/>
                </a:solidFill>
                <a:latin typeface="HelveticaNeueLT Pro 55 Roman" pitchFamily="34" charset="0"/>
              </a:rPr>
              <a:t>our standard </a:t>
            </a:r>
            <a:r>
              <a:rPr lang="en-GB" sz="1400" dirty="0">
                <a:solidFill>
                  <a:srgbClr val="898989"/>
                </a:solidFill>
                <a:latin typeface="HelveticaNeueLT Pro 55 Roman" pitchFamily="34" charset="0"/>
              </a:rPr>
              <a:t>offering.</a:t>
            </a:r>
          </a:p>
        </p:txBody>
      </p:sp>
      <p:sp>
        <p:nvSpPr>
          <p:cNvPr id="3" name="Rectangle 2"/>
          <p:cNvSpPr/>
          <p:nvPr/>
        </p:nvSpPr>
        <p:spPr>
          <a:xfrm>
            <a:off x="516576" y="1328143"/>
            <a:ext cx="10829935" cy="523220"/>
          </a:xfrm>
          <a:prstGeom prst="rect">
            <a:avLst/>
          </a:prstGeom>
        </p:spPr>
        <p:txBody>
          <a:bodyPr wrap="square">
            <a:spAutoFit/>
          </a:bodyPr>
          <a:lstStyle/>
          <a:p>
            <a:r>
              <a:rPr lang="en-GB" sz="800" dirty="0" smtClean="0">
                <a:solidFill>
                  <a:srgbClr val="B50230"/>
                </a:solidFill>
                <a:latin typeface="HelveticaNeueLT Pro 95 Blk" pitchFamily="34" charset="0"/>
              </a:rPr>
              <a:t>C.2.2.6</a:t>
            </a:r>
            <a:r>
              <a:rPr lang="en-GB" sz="28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 </a:t>
            </a:r>
            <a:r>
              <a:rPr lang="en-GB" sz="2800" dirty="0">
                <a:solidFill>
                  <a:srgbClr val="B50230"/>
                </a:solidFill>
                <a:latin typeface="HelveticaNeueLT Pro 95 Blk" pitchFamily="34" charset="0"/>
              </a:rPr>
              <a:t>Sales </a:t>
            </a:r>
            <a:r>
              <a:rPr lang="en-GB" sz="2800" dirty="0" smtClean="0">
                <a:solidFill>
                  <a:srgbClr val="B50230"/>
                </a:solidFill>
                <a:latin typeface="HelveticaNeueLT Pro 95 Blk" pitchFamily="34" charset="0"/>
              </a:rPr>
              <a:t>Order – Important tabs</a:t>
            </a:r>
            <a:endParaRPr lang="en-GB" sz="2800" dirty="0">
              <a:solidFill>
                <a:srgbClr val="B50230"/>
              </a:solidFill>
              <a:latin typeface="HelveticaNeueLT Pro 95 Blk" pitchFamily="34" charset="0"/>
            </a:endParaRPr>
          </a:p>
        </p:txBody>
      </p:sp>
    </p:spTree>
    <p:extLst>
      <p:ext uri="{BB962C8B-B14F-4D97-AF65-F5344CB8AC3E}">
        <p14:creationId xmlns:p14="http://schemas.microsoft.com/office/powerpoint/2010/main" val="3854522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312" y="1856522"/>
            <a:ext cx="5594873" cy="4216539"/>
          </a:xfrm>
          <a:prstGeom prst="rect">
            <a:avLst/>
          </a:prstGeom>
        </p:spPr>
        <p:txBody>
          <a:bodyPr wrap="square">
            <a:spAutoFit/>
          </a:bodyPr>
          <a:lstStyle/>
          <a:p>
            <a:r>
              <a:rPr lang="en-GB" sz="1600" b="1" dirty="0">
                <a:solidFill>
                  <a:srgbClr val="898989"/>
                </a:solidFill>
                <a:latin typeface="HelveticaNeueLT Pro 55 Roman" pitchFamily="34" charset="0"/>
              </a:rPr>
              <a:t>PO number and PO file </a:t>
            </a:r>
            <a:r>
              <a:rPr lang="en-GB" sz="1600" b="1" dirty="0" smtClean="0">
                <a:solidFill>
                  <a:srgbClr val="898989"/>
                </a:solidFill>
                <a:latin typeface="HelveticaNeueLT Pro 55 Roman" pitchFamily="34" charset="0"/>
              </a:rPr>
              <a:t>upload</a:t>
            </a:r>
          </a:p>
          <a:p>
            <a:endParaRPr lang="en-GB" sz="1400" b="1" dirty="0">
              <a:solidFill>
                <a:srgbClr val="898989"/>
              </a:solidFill>
              <a:latin typeface="HelveticaNeueLT Pro 55 Roman" pitchFamily="34" charset="0"/>
            </a:endParaRPr>
          </a:p>
          <a:p>
            <a:r>
              <a:rPr lang="en-GB" sz="1400" dirty="0">
                <a:solidFill>
                  <a:srgbClr val="898989"/>
                </a:solidFill>
                <a:latin typeface="HelveticaNeueLT Pro 55 Roman" pitchFamily="34" charset="0"/>
              </a:rPr>
              <a:t>If your lead/customer supplies their own order reference, add this to the PO # field. This reference will subsequently show on </a:t>
            </a:r>
            <a:r>
              <a:rPr lang="en-GB" sz="1400" dirty="0" smtClean="0">
                <a:solidFill>
                  <a:srgbClr val="898989"/>
                </a:solidFill>
                <a:latin typeface="HelveticaNeueLT Pro 55 Roman" pitchFamily="34" charset="0"/>
              </a:rPr>
              <a:t>the invoice</a:t>
            </a:r>
            <a:r>
              <a:rPr lang="en-GB" sz="1400" dirty="0" smtClean="0">
                <a:solidFill>
                  <a:srgbClr val="898989"/>
                </a:solidFill>
                <a:latin typeface="HelveticaNeueLT Pro 55 Roman" pitchFamily="34" charset="0"/>
              </a:rPr>
              <a:t>.</a:t>
            </a:r>
          </a:p>
          <a:p>
            <a:endParaRPr lang="en-GB" sz="1400" dirty="0">
              <a:solidFill>
                <a:srgbClr val="898989"/>
              </a:solidFill>
              <a:latin typeface="HelveticaNeueLT Pro 55 Roman" pitchFamily="34" charset="0"/>
            </a:endParaRPr>
          </a:p>
          <a:p>
            <a:r>
              <a:rPr lang="en-GB" sz="1400" dirty="0">
                <a:solidFill>
                  <a:srgbClr val="898989"/>
                </a:solidFill>
                <a:latin typeface="HelveticaNeueLT Pro 55 Roman" pitchFamily="34" charset="0"/>
              </a:rPr>
              <a:t>Some customers will provide you with a purchase order. You must enter the purchase order number and reference into the </a:t>
            </a:r>
            <a:r>
              <a:rPr lang="en-GB" sz="1400" dirty="0" smtClean="0">
                <a:solidFill>
                  <a:srgbClr val="898989"/>
                </a:solidFill>
                <a:latin typeface="HelveticaNeueLT Pro 55 Roman" pitchFamily="34" charset="0"/>
              </a:rPr>
              <a:t>PO# </a:t>
            </a:r>
            <a:r>
              <a:rPr lang="en-GB" sz="1400" dirty="0">
                <a:solidFill>
                  <a:srgbClr val="898989"/>
                </a:solidFill>
                <a:latin typeface="HelveticaNeueLT Pro 55 Roman" pitchFamily="34" charset="0"/>
              </a:rPr>
              <a:t>field in </a:t>
            </a:r>
            <a:r>
              <a:rPr lang="en-GB" sz="1400" dirty="0" smtClean="0">
                <a:solidFill>
                  <a:srgbClr val="898989"/>
                </a:solidFill>
                <a:latin typeface="HelveticaNeueLT Pro 55 Roman" pitchFamily="34" charset="0"/>
              </a:rPr>
              <a:t>NetSuite </a:t>
            </a:r>
            <a:r>
              <a:rPr lang="en-GB" sz="1400" dirty="0">
                <a:solidFill>
                  <a:srgbClr val="898989"/>
                </a:solidFill>
                <a:latin typeface="HelveticaNeueLT Pro 55 Roman" pitchFamily="34" charset="0"/>
              </a:rPr>
              <a:t>and attach a copy of the purchase order to the sales order using the 'PO File' field in </a:t>
            </a:r>
            <a:r>
              <a:rPr lang="en-GB" sz="1400" dirty="0" smtClean="0">
                <a:solidFill>
                  <a:srgbClr val="898989"/>
                </a:solidFill>
                <a:latin typeface="HelveticaNeueLT Pro 55 Roman" pitchFamily="34" charset="0"/>
              </a:rPr>
              <a:t>NetSuite.</a:t>
            </a:r>
          </a:p>
          <a:p>
            <a:endParaRPr lang="en-GB" sz="1400" dirty="0" smtClean="0">
              <a:solidFill>
                <a:srgbClr val="898989"/>
              </a:solidFill>
              <a:latin typeface="HelveticaNeueLT Pro 55 Roman" pitchFamily="34" charset="0"/>
            </a:endParaRPr>
          </a:p>
          <a:p>
            <a:r>
              <a:rPr lang="en-GB" sz="1400" b="1" dirty="0">
                <a:solidFill>
                  <a:srgbClr val="C00000"/>
                </a:solidFill>
                <a:latin typeface="HelveticaNeueLT Pro 55 Roman" pitchFamily="34" charset="0"/>
              </a:rPr>
              <a:t>Purchase </a:t>
            </a:r>
            <a:r>
              <a:rPr lang="en-GB" sz="1400" b="1" dirty="0" smtClean="0">
                <a:solidFill>
                  <a:srgbClr val="C00000"/>
                </a:solidFill>
                <a:latin typeface="HelveticaNeueLT Pro 55 Roman" pitchFamily="34" charset="0"/>
              </a:rPr>
              <a:t>Order </a:t>
            </a:r>
            <a:r>
              <a:rPr lang="en-GB" sz="1400" b="1" dirty="0">
                <a:solidFill>
                  <a:srgbClr val="C00000"/>
                </a:solidFill>
                <a:latin typeface="HelveticaNeueLT Pro 55 Roman" pitchFamily="34" charset="0"/>
              </a:rPr>
              <a:t>documents </a:t>
            </a:r>
            <a:r>
              <a:rPr lang="en-GB" sz="1400" b="1" u="sng" dirty="0">
                <a:solidFill>
                  <a:srgbClr val="C00000"/>
                </a:solidFill>
                <a:latin typeface="HelveticaNeueLT Pro 55 Roman" pitchFamily="34" charset="0"/>
              </a:rPr>
              <a:t>must be saved </a:t>
            </a:r>
            <a:r>
              <a:rPr lang="en-GB" sz="1400" b="1" dirty="0" smtClean="0">
                <a:solidFill>
                  <a:srgbClr val="C00000"/>
                </a:solidFill>
                <a:latin typeface="HelveticaNeueLT Pro 55 Roman" pitchFamily="34" charset="0"/>
              </a:rPr>
              <a:t>in NetSuite Sales Order. </a:t>
            </a:r>
            <a:r>
              <a:rPr lang="en-GB" sz="1400" dirty="0" smtClean="0">
                <a:solidFill>
                  <a:srgbClr val="828187"/>
                </a:solidFill>
                <a:latin typeface="HelveticaNeueLT Pro 55 Roman" pitchFamily="34" charset="0"/>
              </a:rPr>
              <a:t>When placing the sales order, make </a:t>
            </a:r>
            <a:r>
              <a:rPr lang="en-GB" sz="1400" dirty="0" smtClean="0">
                <a:solidFill>
                  <a:srgbClr val="898989"/>
                </a:solidFill>
                <a:latin typeface="HelveticaNeueLT Pro 55 Roman" pitchFamily="34" charset="0"/>
              </a:rPr>
              <a:t>sure you enter the PO number in the relevant field and upload the PO from the right folder, as the system defaults to the last folder used.</a:t>
            </a:r>
          </a:p>
          <a:p>
            <a:endParaRPr lang="en-GB" sz="1400" dirty="0" smtClean="0">
              <a:solidFill>
                <a:srgbClr val="898989"/>
              </a:solidFill>
              <a:latin typeface="HelveticaNeueLT Pro 55 Roman" pitchFamily="34" charset="0"/>
            </a:endParaRPr>
          </a:p>
          <a:p>
            <a:r>
              <a:rPr lang="en-GB" sz="1400" i="1" dirty="0" smtClean="0">
                <a:solidFill>
                  <a:srgbClr val="898989"/>
                </a:solidFill>
                <a:latin typeface="HelveticaNeueLT Pro 55 Roman" pitchFamily="34" charset="0"/>
              </a:rPr>
              <a:t>If </a:t>
            </a:r>
            <a:r>
              <a:rPr lang="en-GB" sz="1400" i="1" dirty="0">
                <a:solidFill>
                  <a:srgbClr val="898989"/>
                </a:solidFill>
                <a:latin typeface="HelveticaNeueLT Pro 55 Roman" pitchFamily="34" charset="0"/>
              </a:rPr>
              <a:t>you receive the PO from your customer after you scheduled an order you need to contact operations.cn@flashbay.com, so they can attach the file to the order.</a:t>
            </a:r>
          </a:p>
          <a:p>
            <a:pPr marL="285750" indent="-285750">
              <a:buFont typeface="Arial" panose="020B0604020202020204" pitchFamily="34" charset="0"/>
              <a:buChar char="•"/>
            </a:pPr>
            <a:endParaRPr lang="en-GB" sz="1400" dirty="0">
              <a:solidFill>
                <a:srgbClr val="898989"/>
              </a:solidFill>
              <a:latin typeface="HelveticaNeueLT Pro 55 Roman"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237" y="2438958"/>
            <a:ext cx="5552771" cy="199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6576" y="1192970"/>
            <a:ext cx="10702714" cy="523220"/>
          </a:xfrm>
          <a:prstGeom prst="rect">
            <a:avLst/>
          </a:prstGeom>
        </p:spPr>
        <p:txBody>
          <a:bodyPr wrap="square">
            <a:spAutoFit/>
          </a:bodyPr>
          <a:lstStyle/>
          <a:p>
            <a:r>
              <a:rPr lang="en-GB" sz="800" dirty="0" smtClean="0">
                <a:solidFill>
                  <a:srgbClr val="B50230"/>
                </a:solidFill>
                <a:latin typeface="HelveticaNeueLT Pro 95 Blk" pitchFamily="34" charset="0"/>
              </a:rPr>
              <a:t>C.2.2.7</a:t>
            </a:r>
            <a:r>
              <a:rPr lang="en-GB" sz="28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 </a:t>
            </a:r>
            <a:r>
              <a:rPr lang="en-GB" sz="2800" dirty="0">
                <a:solidFill>
                  <a:srgbClr val="B50230"/>
                </a:solidFill>
                <a:latin typeface="HelveticaNeueLT Pro 95 Blk" pitchFamily="34" charset="0"/>
              </a:rPr>
              <a:t>Sales </a:t>
            </a:r>
            <a:r>
              <a:rPr lang="en-GB" sz="2800" dirty="0" smtClean="0">
                <a:solidFill>
                  <a:srgbClr val="B50230"/>
                </a:solidFill>
                <a:latin typeface="HelveticaNeueLT Pro 95 Blk" pitchFamily="34" charset="0"/>
              </a:rPr>
              <a:t>Order – PO</a:t>
            </a:r>
            <a:endParaRPr lang="en-GB" sz="2800" dirty="0">
              <a:solidFill>
                <a:srgbClr val="B50230"/>
              </a:solidFill>
              <a:latin typeface="HelveticaNeueLT Pro 95 Blk" pitchFamily="34" charset="0"/>
            </a:endParaRPr>
          </a:p>
        </p:txBody>
      </p:sp>
    </p:spTree>
    <p:extLst>
      <p:ext uri="{BB962C8B-B14F-4D97-AF65-F5344CB8AC3E}">
        <p14:creationId xmlns:p14="http://schemas.microsoft.com/office/powerpoint/2010/main" val="2115102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61" y="1613944"/>
            <a:ext cx="10527528" cy="4739759"/>
          </a:xfrm>
          <a:prstGeom prst="rect">
            <a:avLst/>
          </a:prstGeom>
        </p:spPr>
        <p:txBody>
          <a:bodyPr wrap="square">
            <a:spAutoFit/>
          </a:bodyPr>
          <a:lstStyle/>
          <a:p>
            <a:r>
              <a:rPr lang="en-GB" sz="1400" b="1" dirty="0">
                <a:solidFill>
                  <a:srgbClr val="898989"/>
                </a:solidFill>
                <a:latin typeface="HelveticaNeueLT Pro 55 Roman" pitchFamily="34" charset="0"/>
              </a:rPr>
              <a:t>Changes after an order has </a:t>
            </a:r>
            <a:r>
              <a:rPr lang="en-GB" sz="1400" b="1" dirty="0" smtClean="0">
                <a:solidFill>
                  <a:srgbClr val="898989"/>
                </a:solidFill>
                <a:latin typeface="HelveticaNeueLT Pro 55 Roman" pitchFamily="34" charset="0"/>
              </a:rPr>
              <a:t>been submitted</a:t>
            </a:r>
          </a:p>
          <a:p>
            <a:r>
              <a:rPr lang="en-GB" sz="1400" dirty="0" smtClean="0">
                <a:solidFill>
                  <a:srgbClr val="898989"/>
                </a:solidFill>
                <a:latin typeface="HelveticaNeueLT Pro 55 Roman" pitchFamily="34" charset="0"/>
              </a:rPr>
              <a:t>Ensure </a:t>
            </a:r>
            <a:r>
              <a:rPr lang="en-GB" sz="1400" dirty="0">
                <a:solidFill>
                  <a:srgbClr val="898989"/>
                </a:solidFill>
                <a:latin typeface="HelveticaNeueLT Pro 55 Roman" pitchFamily="34" charset="0"/>
              </a:rPr>
              <a:t>that all aspects of an order have been approved by the customer via a proper written order confirmation before placing any order in </a:t>
            </a:r>
            <a:r>
              <a:rPr lang="en-GB" sz="1400" dirty="0" smtClean="0">
                <a:solidFill>
                  <a:srgbClr val="898989"/>
                </a:solidFill>
                <a:latin typeface="HelveticaNeueLT Pro 55 Roman" pitchFamily="34" charset="0"/>
              </a:rPr>
              <a:t>NetSuite</a:t>
            </a:r>
            <a:endParaRPr lang="en-GB" sz="1400" dirty="0">
              <a:solidFill>
                <a:srgbClr val="898989"/>
              </a:solidFill>
              <a:latin typeface="HelveticaNeueLT Pro 55 Roman" pitchFamily="34" charset="0"/>
            </a:endParaRPr>
          </a:p>
          <a:p>
            <a:r>
              <a:rPr lang="en-GB" sz="1400" dirty="0">
                <a:solidFill>
                  <a:srgbClr val="898989"/>
                </a:solidFill>
                <a:latin typeface="HelveticaNeueLT Pro 55 Roman" pitchFamily="34" charset="0"/>
              </a:rPr>
              <a:t>Do not amend any order information or details in </a:t>
            </a:r>
            <a:r>
              <a:rPr lang="en-GB" sz="1400" dirty="0" smtClean="0">
                <a:solidFill>
                  <a:srgbClr val="898989"/>
                </a:solidFill>
                <a:latin typeface="HelveticaNeueLT Pro 55 Roman" pitchFamily="34" charset="0"/>
              </a:rPr>
              <a:t>NetSuite </a:t>
            </a:r>
            <a:r>
              <a:rPr lang="en-GB" sz="1400" dirty="0">
                <a:solidFill>
                  <a:srgbClr val="898989"/>
                </a:solidFill>
                <a:latin typeface="HelveticaNeueLT Pro 55 Roman" pitchFamily="34" charset="0"/>
              </a:rPr>
              <a:t>yourself, after you </a:t>
            </a:r>
            <a:r>
              <a:rPr lang="en-GB" sz="1400" dirty="0" smtClean="0">
                <a:solidFill>
                  <a:srgbClr val="898989"/>
                </a:solidFill>
                <a:latin typeface="HelveticaNeueLT Pro 55 Roman" pitchFamily="34" charset="0"/>
              </a:rPr>
              <a:t>clicked SAVE </a:t>
            </a:r>
            <a:r>
              <a:rPr lang="en-GB" sz="1400" dirty="0">
                <a:solidFill>
                  <a:srgbClr val="898989"/>
                </a:solidFill>
                <a:latin typeface="HelveticaNeueLT Pro 55 Roman" pitchFamily="34" charset="0"/>
              </a:rPr>
              <a:t>on the Sales Order entry page. </a:t>
            </a:r>
            <a:endParaRPr lang="en-GB" sz="1400" dirty="0" smtClean="0">
              <a:solidFill>
                <a:srgbClr val="898989"/>
              </a:solidFill>
              <a:latin typeface="HelveticaNeueLT Pro 55 Roman" pitchFamily="34" charset="0"/>
            </a:endParaRPr>
          </a:p>
          <a:p>
            <a:r>
              <a:rPr lang="en-GB" sz="1400" b="1" u="sng" dirty="0" smtClean="0">
                <a:solidFill>
                  <a:srgbClr val="898989"/>
                </a:solidFill>
                <a:latin typeface="HelveticaNeueLT Pro 55 Roman" pitchFamily="34" charset="0"/>
              </a:rPr>
              <a:t>The </a:t>
            </a:r>
            <a:r>
              <a:rPr lang="en-GB" sz="1400" b="1" u="sng" dirty="0">
                <a:solidFill>
                  <a:srgbClr val="898989"/>
                </a:solidFill>
                <a:latin typeface="HelveticaNeueLT Pro 55 Roman" pitchFamily="34" charset="0"/>
              </a:rPr>
              <a:t>'Edit' button on sales orders should never be used</a:t>
            </a:r>
            <a:r>
              <a:rPr lang="en-GB" sz="1400" b="1" u="sng" dirty="0" smtClean="0">
                <a:solidFill>
                  <a:srgbClr val="898989"/>
                </a:solidFill>
                <a:latin typeface="HelveticaNeueLT Pro 55 Roman" pitchFamily="34" charset="0"/>
              </a:rPr>
              <a:t>. </a:t>
            </a:r>
            <a:r>
              <a:rPr lang="en-GB" sz="1400" b="1" u="sng" dirty="0">
                <a:solidFill>
                  <a:srgbClr val="898989"/>
                </a:solidFill>
                <a:latin typeface="HelveticaNeueLT Pro 55 Roman" pitchFamily="34" charset="0"/>
              </a:rPr>
              <a:t>Amending orders interferes with this crucial process</a:t>
            </a:r>
            <a:r>
              <a:rPr lang="en-GB" sz="1400" b="1" dirty="0" smtClean="0">
                <a:solidFill>
                  <a:srgbClr val="898989"/>
                </a:solidFill>
                <a:latin typeface="HelveticaNeueLT Pro 55 Roman" pitchFamily="34" charset="0"/>
              </a:rPr>
              <a:t>.</a:t>
            </a:r>
            <a:endParaRPr lang="en-GB" sz="1400" b="1" dirty="0">
              <a:solidFill>
                <a:srgbClr val="898989"/>
              </a:solidFill>
              <a:latin typeface="HelveticaNeueLT Pro 55 Roman" pitchFamily="34" charset="0"/>
            </a:endParaRPr>
          </a:p>
          <a:p>
            <a:endParaRPr lang="en-GB" sz="800" dirty="0" smtClean="0">
              <a:solidFill>
                <a:srgbClr val="898989"/>
              </a:solidFill>
              <a:latin typeface="HelveticaNeueLT Pro 55 Roman" pitchFamily="34" charset="0"/>
            </a:endParaRPr>
          </a:p>
          <a:p>
            <a:r>
              <a:rPr lang="en-GB" sz="1400" b="1" i="1" dirty="0" smtClean="0">
                <a:solidFill>
                  <a:srgbClr val="898989"/>
                </a:solidFill>
                <a:latin typeface="HelveticaNeueLT Pro 55 Roman" pitchFamily="34" charset="0"/>
              </a:rPr>
              <a:t>If </a:t>
            </a:r>
            <a:r>
              <a:rPr lang="en-GB" sz="1400" b="1" i="1" dirty="0">
                <a:solidFill>
                  <a:srgbClr val="898989"/>
                </a:solidFill>
                <a:latin typeface="HelveticaNeueLT Pro 55 Roman" pitchFamily="34" charset="0"/>
              </a:rPr>
              <a:t>you or the customer wish to change any details on the sales order, please follow the following procedure:</a:t>
            </a:r>
          </a:p>
          <a:p>
            <a:r>
              <a:rPr lang="en-GB" sz="1400" dirty="0" smtClean="0">
                <a:solidFill>
                  <a:srgbClr val="898989"/>
                </a:solidFill>
                <a:latin typeface="HelveticaNeueLT Pro 55 Roman" pitchFamily="34" charset="0"/>
              </a:rPr>
              <a:t>If </a:t>
            </a:r>
            <a:r>
              <a:rPr lang="en-GB" sz="1400" dirty="0">
                <a:solidFill>
                  <a:srgbClr val="898989"/>
                </a:solidFill>
                <a:latin typeface="HelveticaNeueLT Pro 55 Roman" pitchFamily="34" charset="0"/>
              </a:rPr>
              <a:t>an amendment is production </a:t>
            </a:r>
            <a:r>
              <a:rPr lang="en-GB" sz="1400" dirty="0" smtClean="0">
                <a:solidFill>
                  <a:srgbClr val="898989"/>
                </a:solidFill>
                <a:latin typeface="HelveticaNeueLT Pro 55 Roman" pitchFamily="34" charset="0"/>
              </a:rPr>
              <a:t>related you </a:t>
            </a:r>
            <a:r>
              <a:rPr lang="en-GB" sz="1400" dirty="0">
                <a:solidFill>
                  <a:srgbClr val="898989"/>
                </a:solidFill>
                <a:latin typeface="HelveticaNeueLT Pro 55 Roman" pitchFamily="34" charset="0"/>
              </a:rPr>
              <a:t>must email </a:t>
            </a:r>
            <a:r>
              <a:rPr lang="en-GB" sz="1400" dirty="0" smtClean="0">
                <a:solidFill>
                  <a:srgbClr val="898989"/>
                </a:solidFill>
                <a:latin typeface="HelveticaNeueLT Pro 55 Roman" pitchFamily="34" charset="0"/>
              </a:rPr>
              <a:t>After </a:t>
            </a:r>
            <a:r>
              <a:rPr lang="en-GB" sz="1400" dirty="0">
                <a:solidFill>
                  <a:srgbClr val="898989"/>
                </a:solidFill>
                <a:latin typeface="HelveticaNeueLT Pro 55 Roman" pitchFamily="34" charset="0"/>
              </a:rPr>
              <a:t>Sales </a:t>
            </a:r>
            <a:r>
              <a:rPr lang="en-GB" sz="1400" dirty="0" smtClean="0">
                <a:solidFill>
                  <a:srgbClr val="898989"/>
                </a:solidFill>
                <a:latin typeface="HelveticaNeueLT Pro 55 Roman" pitchFamily="34" charset="0"/>
              </a:rPr>
              <a:t>Team, Operations Team </a:t>
            </a:r>
            <a:r>
              <a:rPr lang="en-GB" sz="1400" dirty="0">
                <a:solidFill>
                  <a:srgbClr val="898989"/>
                </a:solidFill>
                <a:latin typeface="HelveticaNeueLT Pro 55 Roman" pitchFamily="34" charset="0"/>
              </a:rPr>
              <a:t>and your Group Leader </a:t>
            </a:r>
            <a:r>
              <a:rPr lang="en-GB" sz="1400" dirty="0" smtClean="0">
                <a:solidFill>
                  <a:srgbClr val="898989"/>
                </a:solidFill>
                <a:latin typeface="HelveticaNeueLT Pro 55 Roman" pitchFamily="34" charset="0"/>
              </a:rPr>
              <a:t>CC:</a:t>
            </a:r>
            <a:endParaRPr lang="en-GB" sz="1400" dirty="0">
              <a:solidFill>
                <a:srgbClr val="898989"/>
              </a:solidFill>
              <a:latin typeface="HelveticaNeueLT Pro 55 Roman" pitchFamily="34" charset="0"/>
            </a:endParaRPr>
          </a:p>
          <a:p>
            <a:pPr marL="285750" indent="-285750">
              <a:buFont typeface="Arial" panose="020B0604020202020204" pitchFamily="34" charset="0"/>
              <a:buChar char="•"/>
            </a:pPr>
            <a:r>
              <a:rPr lang="en-GB" sz="1400" dirty="0">
                <a:solidFill>
                  <a:srgbClr val="898989"/>
                </a:solidFill>
                <a:latin typeface="HelveticaNeueLT Pro 55 Roman" pitchFamily="34" charset="0"/>
              </a:rPr>
              <a:t>Change of model</a:t>
            </a:r>
          </a:p>
          <a:p>
            <a:pPr marL="285750" indent="-285750">
              <a:buFont typeface="Arial" panose="020B0604020202020204" pitchFamily="34" charset="0"/>
              <a:buChar char="•"/>
            </a:pPr>
            <a:r>
              <a:rPr lang="en-GB" sz="1400" dirty="0">
                <a:solidFill>
                  <a:srgbClr val="898989"/>
                </a:solidFill>
                <a:latin typeface="HelveticaNeueLT Pro 55 Roman" pitchFamily="34" charset="0"/>
              </a:rPr>
              <a:t>Change of capacity</a:t>
            </a:r>
          </a:p>
          <a:p>
            <a:pPr marL="285750" indent="-285750">
              <a:buFont typeface="Arial" panose="020B0604020202020204" pitchFamily="34" charset="0"/>
              <a:buChar char="•"/>
            </a:pPr>
            <a:r>
              <a:rPr lang="en-GB" sz="1400" dirty="0">
                <a:solidFill>
                  <a:srgbClr val="898989"/>
                </a:solidFill>
                <a:latin typeface="HelveticaNeueLT Pro 55 Roman" pitchFamily="34" charset="0"/>
              </a:rPr>
              <a:t>Change of product colour</a:t>
            </a:r>
          </a:p>
          <a:p>
            <a:pPr marL="285750" indent="-285750">
              <a:buFont typeface="Arial" panose="020B0604020202020204" pitchFamily="34" charset="0"/>
              <a:buChar char="•"/>
            </a:pPr>
            <a:r>
              <a:rPr lang="en-GB" sz="1400" dirty="0">
                <a:solidFill>
                  <a:srgbClr val="898989"/>
                </a:solidFill>
                <a:latin typeface="HelveticaNeueLT Pro 55 Roman" pitchFamily="34" charset="0"/>
              </a:rPr>
              <a:t>Change of Virtual Proof</a:t>
            </a:r>
          </a:p>
          <a:p>
            <a:pPr marL="285750" indent="-285750">
              <a:buFont typeface="Arial" panose="020B0604020202020204" pitchFamily="34" charset="0"/>
              <a:buChar char="•"/>
            </a:pPr>
            <a:r>
              <a:rPr lang="en-GB" sz="1400" dirty="0">
                <a:solidFill>
                  <a:srgbClr val="898989"/>
                </a:solidFill>
                <a:latin typeface="HelveticaNeueLT Pro 55 Roman" pitchFamily="34" charset="0"/>
              </a:rPr>
              <a:t>Change of quantity</a:t>
            </a:r>
          </a:p>
          <a:p>
            <a:pPr marL="285750" indent="-285750">
              <a:buFont typeface="Arial" panose="020B0604020202020204" pitchFamily="34" charset="0"/>
              <a:buChar char="•"/>
            </a:pPr>
            <a:r>
              <a:rPr lang="en-GB" sz="1400" dirty="0">
                <a:solidFill>
                  <a:srgbClr val="898989"/>
                </a:solidFill>
                <a:latin typeface="HelveticaNeueLT Pro 55 Roman" pitchFamily="34" charset="0"/>
              </a:rPr>
              <a:t>Addition or removal of items</a:t>
            </a:r>
          </a:p>
          <a:p>
            <a:r>
              <a:rPr lang="en-GB" sz="1400" dirty="0" smtClean="0">
                <a:solidFill>
                  <a:srgbClr val="898989"/>
                </a:solidFill>
                <a:latin typeface="HelveticaNeueLT Pro 55 Roman" pitchFamily="34" charset="0"/>
              </a:rPr>
              <a:t>Aftersales </a:t>
            </a:r>
            <a:r>
              <a:rPr lang="en-GB" sz="1400" dirty="0" smtClean="0">
                <a:solidFill>
                  <a:srgbClr val="898989"/>
                </a:solidFill>
                <a:latin typeface="HelveticaNeueLT Pro 55 Roman" pitchFamily="34" charset="0"/>
              </a:rPr>
              <a:t>team will identify the cause of the amendment. </a:t>
            </a:r>
            <a:r>
              <a:rPr lang="en-GB" sz="1400" dirty="0" smtClean="0">
                <a:solidFill>
                  <a:srgbClr val="898989"/>
                </a:solidFill>
                <a:latin typeface="HelveticaNeueLT Pro 55 Roman" pitchFamily="34" charset="0"/>
              </a:rPr>
              <a:t>Amendment </a:t>
            </a:r>
            <a:r>
              <a:rPr lang="en-GB" sz="1400" dirty="0" smtClean="0">
                <a:solidFill>
                  <a:srgbClr val="898989"/>
                </a:solidFill>
                <a:latin typeface="HelveticaNeueLT Pro 55 Roman" pitchFamily="34" charset="0"/>
              </a:rPr>
              <a:t>might be considered </a:t>
            </a:r>
            <a:r>
              <a:rPr lang="en-GB" sz="1400" dirty="0">
                <a:solidFill>
                  <a:srgbClr val="898989"/>
                </a:solidFill>
                <a:latin typeface="HelveticaNeueLT Pro 55 Roman" pitchFamily="34" charset="0"/>
              </a:rPr>
              <a:t>as sales </a:t>
            </a:r>
            <a:r>
              <a:rPr lang="en-GB" sz="1400" dirty="0" smtClean="0">
                <a:solidFill>
                  <a:srgbClr val="898989"/>
                </a:solidFill>
                <a:latin typeface="HelveticaNeueLT Pro 55 Roman" pitchFamily="34" charset="0"/>
              </a:rPr>
              <a:t>mistake </a:t>
            </a:r>
            <a:r>
              <a:rPr lang="en-GB" sz="1400" dirty="0">
                <a:solidFill>
                  <a:srgbClr val="898989"/>
                </a:solidFill>
                <a:latin typeface="HelveticaNeueLT Pro 55 Roman" pitchFamily="34" charset="0"/>
              </a:rPr>
              <a:t>and the order </a:t>
            </a:r>
            <a:r>
              <a:rPr lang="en-GB" sz="1400" dirty="0" smtClean="0">
                <a:solidFill>
                  <a:srgbClr val="898989"/>
                </a:solidFill>
                <a:latin typeface="HelveticaNeueLT Pro 55 Roman" pitchFamily="34" charset="0"/>
              </a:rPr>
              <a:t>could </a:t>
            </a:r>
            <a:r>
              <a:rPr lang="en-GB" sz="1400" dirty="0">
                <a:solidFill>
                  <a:srgbClr val="898989"/>
                </a:solidFill>
                <a:latin typeface="HelveticaNeueLT Pro 55 Roman" pitchFamily="34" charset="0"/>
              </a:rPr>
              <a:t>be marked </a:t>
            </a:r>
            <a:r>
              <a:rPr lang="en-GB" sz="1400" dirty="0" smtClean="0">
                <a:solidFill>
                  <a:srgbClr val="898989"/>
                </a:solidFill>
                <a:latin typeface="HelveticaNeueLT Pro 55 Roman" pitchFamily="34" charset="0"/>
              </a:rPr>
              <a:t>ex-commission </a:t>
            </a:r>
            <a:r>
              <a:rPr lang="en-GB" sz="1400" dirty="0">
                <a:solidFill>
                  <a:srgbClr val="898989"/>
                </a:solidFill>
                <a:latin typeface="HelveticaNeueLT Pro 55 Roman" pitchFamily="34" charset="0"/>
              </a:rPr>
              <a:t>and </a:t>
            </a:r>
            <a:r>
              <a:rPr lang="en-GB" sz="1400" dirty="0" smtClean="0">
                <a:solidFill>
                  <a:srgbClr val="898989"/>
                </a:solidFill>
                <a:latin typeface="HelveticaNeueLT Pro 55 Roman" pitchFamily="34" charset="0"/>
              </a:rPr>
              <a:t>ex-profit. </a:t>
            </a:r>
          </a:p>
          <a:p>
            <a:r>
              <a:rPr lang="en-GB" sz="1400" i="1" dirty="0" smtClean="0">
                <a:solidFill>
                  <a:srgbClr val="898989"/>
                </a:solidFill>
                <a:latin typeface="HelveticaNeueLT Pro 55 Roman" pitchFamily="34" charset="0"/>
              </a:rPr>
              <a:t>To </a:t>
            </a:r>
            <a:r>
              <a:rPr lang="en-GB" sz="1400" i="1" dirty="0">
                <a:solidFill>
                  <a:srgbClr val="898989"/>
                </a:solidFill>
                <a:latin typeface="HelveticaNeueLT Pro 55 Roman" pitchFamily="34" charset="0"/>
              </a:rPr>
              <a:t>make sure all amendments are processed in a timely manner please use the following format for the subject line</a:t>
            </a:r>
            <a:r>
              <a:rPr lang="en-GB" sz="1400" i="1" dirty="0" smtClean="0">
                <a:solidFill>
                  <a:srgbClr val="898989"/>
                </a:solidFill>
                <a:latin typeface="HelveticaNeueLT Pro 55 Roman" pitchFamily="34" charset="0"/>
              </a:rPr>
              <a:t>:</a:t>
            </a:r>
            <a:endParaRPr lang="en-GB" sz="500" dirty="0" smtClean="0">
              <a:solidFill>
                <a:srgbClr val="898989"/>
              </a:solidFill>
              <a:latin typeface="HelveticaNeueLT Pro 55 Roman" pitchFamily="34" charset="0"/>
            </a:endParaRPr>
          </a:p>
          <a:p>
            <a:r>
              <a:rPr lang="en-GB" sz="1400" dirty="0" smtClean="0">
                <a:solidFill>
                  <a:srgbClr val="828187"/>
                </a:solidFill>
                <a:latin typeface="HelveticaNeueLT Pro 55 Roman" pitchFamily="34" charset="0"/>
              </a:rPr>
              <a:t>PRODUCTION </a:t>
            </a:r>
            <a:r>
              <a:rPr lang="en-GB" sz="1400" dirty="0">
                <a:solidFill>
                  <a:srgbClr val="828187"/>
                </a:solidFill>
                <a:latin typeface="HelveticaNeueLT Pro 55 Roman" pitchFamily="34" charset="0"/>
              </a:rPr>
              <a:t>AMENDMENT </a:t>
            </a:r>
            <a:r>
              <a:rPr lang="en-GB" sz="1400" dirty="0" smtClean="0">
                <a:solidFill>
                  <a:srgbClr val="828187"/>
                </a:solidFill>
                <a:latin typeface="HelveticaNeueLT Pro 55 Roman" pitchFamily="34" charset="0"/>
              </a:rPr>
              <a:t>[Sales </a:t>
            </a:r>
            <a:r>
              <a:rPr lang="en-GB" sz="1400" dirty="0">
                <a:solidFill>
                  <a:srgbClr val="828187"/>
                </a:solidFill>
                <a:latin typeface="HelveticaNeueLT Pro 55 Roman" pitchFamily="34" charset="0"/>
              </a:rPr>
              <a:t>Order Number</a:t>
            </a:r>
            <a:r>
              <a:rPr lang="en-GB" sz="1400" dirty="0" smtClean="0">
                <a:solidFill>
                  <a:srgbClr val="828187"/>
                </a:solidFill>
                <a:latin typeface="HelveticaNeueLT Pro 55 Roman" pitchFamily="34" charset="0"/>
              </a:rPr>
              <a:t>]; </a:t>
            </a:r>
            <a:r>
              <a:rPr lang="en-GB" sz="1400" i="1" dirty="0">
                <a:solidFill>
                  <a:srgbClr val="828187"/>
                </a:solidFill>
                <a:latin typeface="HelveticaNeueLT Pro 55 Roman" pitchFamily="34" charset="0"/>
              </a:rPr>
              <a:t>For example: PRODUCTION AMENDMENT S123456 </a:t>
            </a:r>
            <a:endParaRPr lang="en-GB" sz="1400" i="1" dirty="0" smtClean="0">
              <a:solidFill>
                <a:srgbClr val="828187"/>
              </a:solidFill>
              <a:latin typeface="HelveticaNeueLT Pro 55 Roman" pitchFamily="34" charset="0"/>
            </a:endParaRPr>
          </a:p>
          <a:p>
            <a:endParaRPr lang="en-GB" sz="600" i="1" dirty="0" smtClean="0">
              <a:solidFill>
                <a:srgbClr val="828187"/>
              </a:solidFill>
              <a:latin typeface="HelveticaNeueLT Pro 55 Roman" pitchFamily="34" charset="0"/>
            </a:endParaRPr>
          </a:p>
          <a:p>
            <a:r>
              <a:rPr lang="en-GB" sz="1400" dirty="0" smtClean="0">
                <a:solidFill>
                  <a:srgbClr val="828187"/>
                </a:solidFill>
                <a:latin typeface="HelveticaNeueLT Pro 55 Roman" pitchFamily="34" charset="0"/>
              </a:rPr>
              <a:t>If </a:t>
            </a:r>
            <a:r>
              <a:rPr lang="en-GB" sz="1400" dirty="0">
                <a:solidFill>
                  <a:srgbClr val="828187"/>
                </a:solidFill>
                <a:latin typeface="HelveticaNeueLT Pro 55 Roman" pitchFamily="34" charset="0"/>
              </a:rPr>
              <a:t>an amendment is </a:t>
            </a:r>
            <a:r>
              <a:rPr lang="en-GB" sz="1400" dirty="0" smtClean="0">
                <a:solidFill>
                  <a:srgbClr val="828187"/>
                </a:solidFill>
                <a:latin typeface="HelveticaNeueLT Pro 55 Roman" pitchFamily="34" charset="0"/>
              </a:rPr>
              <a:t>non-production </a:t>
            </a:r>
            <a:r>
              <a:rPr lang="en-GB" sz="1400" dirty="0">
                <a:solidFill>
                  <a:srgbClr val="828187"/>
                </a:solidFill>
                <a:latin typeface="HelveticaNeueLT Pro 55 Roman" pitchFamily="34" charset="0"/>
              </a:rPr>
              <a:t>related, </a:t>
            </a:r>
            <a:r>
              <a:rPr lang="en-GB" sz="1400" dirty="0" smtClean="0">
                <a:solidFill>
                  <a:srgbClr val="828187"/>
                </a:solidFill>
                <a:latin typeface="HelveticaNeueLT Pro 55 Roman" pitchFamily="34" charset="0"/>
              </a:rPr>
              <a:t>(excluding changes, listed above) you </a:t>
            </a:r>
            <a:r>
              <a:rPr lang="en-GB" sz="1400" dirty="0">
                <a:solidFill>
                  <a:srgbClr val="828187"/>
                </a:solidFill>
                <a:latin typeface="HelveticaNeueLT Pro 55 Roman" pitchFamily="34" charset="0"/>
              </a:rPr>
              <a:t>must email Operations and your Group Leader CC. Please use the Text Parts </a:t>
            </a:r>
            <a:r>
              <a:rPr lang="en-GB" sz="1400" b="1" dirty="0" smtClean="0">
                <a:solidFill>
                  <a:srgbClr val="828187"/>
                </a:solidFill>
                <a:latin typeface="HelveticaNeueLT Pro 55 Roman" pitchFamily="34" charset="0"/>
              </a:rPr>
              <a:t>'Non Production </a:t>
            </a:r>
            <a:r>
              <a:rPr lang="en-GB" sz="1400" b="1" dirty="0">
                <a:solidFill>
                  <a:srgbClr val="828187"/>
                </a:solidFill>
                <a:latin typeface="HelveticaNeueLT Pro 55 Roman" pitchFamily="34" charset="0"/>
              </a:rPr>
              <a:t>Order Amendment' </a:t>
            </a:r>
            <a:r>
              <a:rPr lang="en-GB" sz="1400" dirty="0">
                <a:solidFill>
                  <a:srgbClr val="828187"/>
                </a:solidFill>
                <a:latin typeface="HelveticaNeueLT Pro 55 Roman" pitchFamily="34" charset="0"/>
              </a:rPr>
              <a:t>with a brief description of the details which need to be </a:t>
            </a:r>
            <a:r>
              <a:rPr lang="en-GB" sz="1400" dirty="0" smtClean="0">
                <a:solidFill>
                  <a:srgbClr val="828187"/>
                </a:solidFill>
                <a:latin typeface="HelveticaNeueLT Pro 55 Roman" pitchFamily="34" charset="0"/>
              </a:rPr>
              <a:t>amended.</a:t>
            </a:r>
            <a:endParaRPr lang="de-DE" sz="1400" dirty="0">
              <a:solidFill>
                <a:srgbClr val="828187"/>
              </a:solidFill>
              <a:latin typeface="HelveticaNeueLT Pro 55 Roman" pitchFamily="34" charset="0"/>
            </a:endParaRPr>
          </a:p>
        </p:txBody>
      </p:sp>
      <p:sp>
        <p:nvSpPr>
          <p:cNvPr id="3" name="Rectangle 2"/>
          <p:cNvSpPr/>
          <p:nvPr/>
        </p:nvSpPr>
        <p:spPr>
          <a:xfrm>
            <a:off x="421161" y="1090838"/>
            <a:ext cx="10265392" cy="523220"/>
          </a:xfrm>
          <a:prstGeom prst="rect">
            <a:avLst/>
          </a:prstGeom>
        </p:spPr>
        <p:txBody>
          <a:bodyPr wrap="square">
            <a:spAutoFit/>
          </a:bodyPr>
          <a:lstStyle/>
          <a:p>
            <a:r>
              <a:rPr lang="en-GB" sz="800" dirty="0" smtClean="0">
                <a:solidFill>
                  <a:srgbClr val="B50230"/>
                </a:solidFill>
                <a:latin typeface="HelveticaNeueLT Pro 95 Blk" pitchFamily="34" charset="0"/>
              </a:rPr>
              <a:t>C.2.2.8</a:t>
            </a:r>
            <a:r>
              <a:rPr lang="en-GB" sz="28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NetSuite </a:t>
            </a:r>
            <a:r>
              <a:rPr lang="en-GB" sz="2800" dirty="0">
                <a:solidFill>
                  <a:srgbClr val="B50230"/>
                </a:solidFill>
                <a:latin typeface="HelveticaNeueLT Pro 95 Blk" pitchFamily="34" charset="0"/>
              </a:rPr>
              <a:t>/ </a:t>
            </a:r>
            <a:r>
              <a:rPr lang="en-GB" sz="2800" dirty="0" smtClean="0">
                <a:solidFill>
                  <a:srgbClr val="B50230"/>
                </a:solidFill>
                <a:latin typeface="HelveticaNeueLT Pro 95 Blk" pitchFamily="34" charset="0"/>
              </a:rPr>
              <a:t>Scheduling a </a:t>
            </a:r>
            <a:r>
              <a:rPr lang="en-GB" sz="2800" dirty="0">
                <a:solidFill>
                  <a:srgbClr val="B50230"/>
                </a:solidFill>
                <a:latin typeface="HelveticaNeueLT Pro 95 Blk" pitchFamily="34" charset="0"/>
              </a:rPr>
              <a:t>Sales </a:t>
            </a:r>
            <a:r>
              <a:rPr lang="en-GB" sz="2800" dirty="0" smtClean="0">
                <a:solidFill>
                  <a:srgbClr val="B50230"/>
                </a:solidFill>
                <a:latin typeface="HelveticaNeueLT Pro 95 Blk" pitchFamily="34" charset="0"/>
              </a:rPr>
              <a:t>Order - Amendments</a:t>
            </a:r>
            <a:endParaRPr lang="en-GB" sz="2800" dirty="0">
              <a:solidFill>
                <a:srgbClr val="B50230"/>
              </a:solidFill>
              <a:latin typeface="HelveticaNeueLT Pro 95 Blk" pitchFamily="34" charset="0"/>
            </a:endParaRPr>
          </a:p>
        </p:txBody>
      </p:sp>
    </p:spTree>
    <p:extLst>
      <p:ext uri="{BB962C8B-B14F-4D97-AF65-F5344CB8AC3E}">
        <p14:creationId xmlns:p14="http://schemas.microsoft.com/office/powerpoint/2010/main" val="3957607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F2DBBB76-1EDA-45CD-B016-4A08FF84967A}"/>
              </a:ext>
            </a:extLst>
          </p:cNvPr>
          <p:cNvSpPr txBox="1"/>
          <p:nvPr/>
        </p:nvSpPr>
        <p:spPr>
          <a:xfrm>
            <a:off x="518381" y="1292323"/>
            <a:ext cx="7615803" cy="523220"/>
          </a:xfrm>
          <a:prstGeom prst="rect">
            <a:avLst/>
          </a:prstGeom>
          <a:noFill/>
        </p:spPr>
        <p:txBody>
          <a:bodyPr wrap="square" rtlCol="0">
            <a:spAutoFit/>
          </a:bodyPr>
          <a:lstStyle/>
          <a:p>
            <a:r>
              <a:rPr lang="en-GB" sz="800" dirty="0" smtClean="0">
                <a:solidFill>
                  <a:srgbClr val="B50230"/>
                </a:solidFill>
                <a:latin typeface="HelveticaNeueLT Pro 95 Blk" pitchFamily="34" charset="0"/>
              </a:rPr>
              <a:t>C.2.1.1 </a:t>
            </a:r>
            <a:r>
              <a:rPr lang="en-GB" sz="2800" dirty="0" smtClean="0">
                <a:solidFill>
                  <a:srgbClr val="B50230"/>
                </a:solidFill>
                <a:latin typeface="HelveticaNeueLT Pro 95 Blk" pitchFamily="34" charset="0"/>
              </a:rPr>
              <a:t>What </a:t>
            </a:r>
            <a:r>
              <a:rPr lang="en-GB" sz="2800" dirty="0">
                <a:solidFill>
                  <a:srgbClr val="B50230"/>
                </a:solidFill>
                <a:latin typeface="HelveticaNeueLT Pro 95 Blk" pitchFamily="34" charset="0"/>
              </a:rPr>
              <a:t>is </a:t>
            </a:r>
            <a:r>
              <a:rPr lang="en-GB" sz="2800" dirty="0" smtClean="0">
                <a:solidFill>
                  <a:srgbClr val="B50230"/>
                </a:solidFill>
                <a:latin typeface="HelveticaNeueLT Pro 95 Blk" pitchFamily="34" charset="0"/>
              </a:rPr>
              <a:t>NetSuite </a:t>
            </a:r>
            <a:r>
              <a:rPr lang="en-GB" sz="2800" dirty="0">
                <a:solidFill>
                  <a:srgbClr val="B50230"/>
                </a:solidFill>
                <a:latin typeface="HelveticaNeueLT Pro 95 Blk" pitchFamily="34" charset="0"/>
              </a:rPr>
              <a:t>(NS) / Lead?</a:t>
            </a:r>
            <a:endParaRPr lang="en-GB" sz="2800" b="1" dirty="0">
              <a:solidFill>
                <a:srgbClr val="B50230"/>
              </a:solidFill>
              <a:latin typeface="HelveticaNeueLT Pro 95 Blk"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D2298306-024E-4114-814C-FE3C0B845811}"/>
              </a:ext>
            </a:extLst>
          </p:cNvPr>
          <p:cNvSpPr txBox="1"/>
          <p:nvPr/>
        </p:nvSpPr>
        <p:spPr>
          <a:xfrm>
            <a:off x="391158" y="1971046"/>
            <a:ext cx="10637299" cy="2677656"/>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GB" sz="1600" dirty="0" smtClean="0">
                <a:solidFill>
                  <a:srgbClr val="828187"/>
                </a:solidFill>
                <a:latin typeface="HelveticaNeueLT Pro 55 Roman" pitchFamily="34" charset="0"/>
              </a:rPr>
              <a:t>NetSuite </a:t>
            </a:r>
            <a:r>
              <a:rPr lang="en-GB" sz="1600" dirty="0">
                <a:solidFill>
                  <a:srgbClr val="828187"/>
                </a:solidFill>
                <a:latin typeface="HelveticaNeueLT Pro 55 Roman" pitchFamily="34" charset="0"/>
              </a:rPr>
              <a:t>is a CRM / ERP* software (Customer Relationship Management / Enterprise </a:t>
            </a:r>
            <a:r>
              <a:rPr lang="en-GB" sz="1600" dirty="0" smtClean="0">
                <a:solidFill>
                  <a:srgbClr val="828187"/>
                </a:solidFill>
                <a:latin typeface="HelveticaNeueLT Pro 55 Roman" pitchFamily="34" charset="0"/>
              </a:rPr>
              <a:t>Resource Planning</a:t>
            </a:r>
            <a:r>
              <a:rPr lang="en-GB" sz="1600" dirty="0">
                <a:solidFill>
                  <a:srgbClr val="828187"/>
                </a:solidFill>
                <a:latin typeface="HelveticaNeueLT Pro 55 Roman" pitchFamily="34" charset="0"/>
              </a:rPr>
              <a:t>) which enables Sales Managers (SM) to manage all aspects of the day to day business (sales processes, accounting, order fulfilment, entering leads etc.)</a:t>
            </a:r>
          </a:p>
          <a:p>
            <a:pPr marL="342900" indent="-342900">
              <a:lnSpc>
                <a:spcPct val="150000"/>
              </a:lnSpc>
              <a:buFont typeface="Arial" panose="020B0604020202020204" pitchFamily="34" charset="0"/>
              <a:buChar char="•"/>
            </a:pPr>
            <a:r>
              <a:rPr lang="en-GB" sz="1600" dirty="0" smtClean="0">
                <a:solidFill>
                  <a:srgbClr val="828187"/>
                </a:solidFill>
                <a:latin typeface="HelveticaNeueLT Pro 55 Roman" pitchFamily="34" charset="0"/>
              </a:rPr>
              <a:t>A </a:t>
            </a:r>
            <a:r>
              <a:rPr lang="en-GB" sz="1600" dirty="0">
                <a:solidFill>
                  <a:srgbClr val="828187"/>
                </a:solidFill>
                <a:latin typeface="HelveticaNeueLT Pro 55 Roman" pitchFamily="34" charset="0"/>
              </a:rPr>
              <a:t>Lead is defined as a </a:t>
            </a:r>
            <a:r>
              <a:rPr lang="en-GB" sz="1600" dirty="0" smtClean="0">
                <a:solidFill>
                  <a:srgbClr val="828187"/>
                </a:solidFill>
                <a:latin typeface="HelveticaNeueLT Pro 55 Roman" pitchFamily="34" charset="0"/>
              </a:rPr>
              <a:t>company/organisation </a:t>
            </a:r>
            <a:r>
              <a:rPr lang="en-GB" sz="1600" dirty="0">
                <a:solidFill>
                  <a:srgbClr val="828187"/>
                </a:solidFill>
                <a:latin typeface="HelveticaNeueLT Pro 55 Roman" pitchFamily="34" charset="0"/>
              </a:rPr>
              <a:t>which is interested in our products and services and is enquiring </a:t>
            </a:r>
            <a:r>
              <a:rPr lang="en-GB" sz="1600" dirty="0" smtClean="0">
                <a:solidFill>
                  <a:srgbClr val="828187"/>
                </a:solidFill>
                <a:latin typeface="HelveticaNeueLT Pro 55 Roman" pitchFamily="34" charset="0"/>
              </a:rPr>
              <a:t>through </a:t>
            </a:r>
            <a:r>
              <a:rPr lang="en-GB" sz="1600" dirty="0">
                <a:solidFill>
                  <a:srgbClr val="828187"/>
                </a:solidFill>
                <a:latin typeface="HelveticaNeueLT Pro 55 Roman" pitchFamily="34" charset="0"/>
              </a:rPr>
              <a:t>several means (most common are via our </a:t>
            </a:r>
            <a:r>
              <a:rPr lang="en-GB" sz="1600" b="1" i="1" dirty="0">
                <a:solidFill>
                  <a:srgbClr val="828187"/>
                </a:solidFill>
                <a:latin typeface="HelveticaNeueLT Pro 55 Roman" pitchFamily="34" charset="0"/>
              </a:rPr>
              <a:t>website &amp; phone</a:t>
            </a:r>
            <a:r>
              <a:rPr lang="en-GB" sz="1600" dirty="0" smtClean="0">
                <a:solidFill>
                  <a:srgbClr val="828187"/>
                </a:solidFill>
                <a:latin typeface="HelveticaNeueLT Pro 55 Roman" pitchFamily="34" charset="0"/>
              </a:rPr>
              <a:t>).</a:t>
            </a:r>
          </a:p>
          <a:p>
            <a:pPr>
              <a:lnSpc>
                <a:spcPct val="150000"/>
              </a:lnSpc>
            </a:pPr>
            <a:endParaRPr lang="en-GB" sz="1600" dirty="0" smtClean="0">
              <a:solidFill>
                <a:srgbClr val="828187"/>
              </a:solidFill>
              <a:latin typeface="HelveticaNeueLT Pro 55 Roman" pitchFamily="34" charset="0"/>
            </a:endParaRPr>
          </a:p>
          <a:p>
            <a:pPr>
              <a:lnSpc>
                <a:spcPct val="150000"/>
              </a:lnSpc>
            </a:pPr>
            <a:r>
              <a:rPr lang="en-GB" sz="1600" b="1" dirty="0" smtClean="0">
                <a:solidFill>
                  <a:srgbClr val="828187"/>
                </a:solidFill>
                <a:latin typeface="HelveticaNeueLT Pro 55 Roman" pitchFamily="34" charset="0"/>
              </a:rPr>
              <a:t> Flashbay </a:t>
            </a:r>
            <a:r>
              <a:rPr lang="en-GB" sz="1600" b="1" dirty="0">
                <a:solidFill>
                  <a:srgbClr val="828187"/>
                </a:solidFill>
                <a:latin typeface="HelveticaNeueLT Pro 55 Roman" pitchFamily="34" charset="0"/>
              </a:rPr>
              <a:t>doesn't sell to individuals and/or companies who trade USB memory products on their </a:t>
            </a:r>
            <a:r>
              <a:rPr lang="en-GB" sz="1600" b="1" dirty="0" smtClean="0">
                <a:solidFill>
                  <a:srgbClr val="828187"/>
                </a:solidFill>
                <a:latin typeface="HelveticaNeueLT Pro 55 Roman" pitchFamily="34" charset="0"/>
              </a:rPr>
              <a:t>websites.</a:t>
            </a:r>
            <a:endParaRPr lang="en-GB" sz="1600" b="1" dirty="0">
              <a:solidFill>
                <a:srgbClr val="828187"/>
              </a:solidFill>
              <a:latin typeface="HelveticaNeueLT Pro 55 Roman" pitchFamily="34" charset="0"/>
            </a:endParaRPr>
          </a:p>
        </p:txBody>
      </p:sp>
    </p:spTree>
    <p:extLst>
      <p:ext uri="{BB962C8B-B14F-4D97-AF65-F5344CB8AC3E}">
        <p14:creationId xmlns:p14="http://schemas.microsoft.com/office/powerpoint/2010/main" val="487043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14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F2DBBB76-1EDA-45CD-B016-4A08FF84967A}"/>
              </a:ext>
            </a:extLst>
          </p:cNvPr>
          <p:cNvSpPr txBox="1"/>
          <p:nvPr/>
        </p:nvSpPr>
        <p:spPr>
          <a:xfrm>
            <a:off x="391160" y="1479318"/>
            <a:ext cx="8440019" cy="523220"/>
          </a:xfrm>
          <a:prstGeom prst="rect">
            <a:avLst/>
          </a:prstGeom>
          <a:noFill/>
        </p:spPr>
        <p:txBody>
          <a:bodyPr wrap="square" rtlCol="0">
            <a:spAutoFit/>
          </a:bodyPr>
          <a:lstStyle/>
          <a:p>
            <a:r>
              <a:rPr lang="en-GB" sz="700" dirty="0" smtClean="0">
                <a:solidFill>
                  <a:srgbClr val="B50230"/>
                </a:solidFill>
                <a:latin typeface="HelveticaNeueLT Pro 95 Blk" pitchFamily="34" charset="0"/>
              </a:rPr>
              <a:t>C.2.1.2 </a:t>
            </a:r>
            <a:r>
              <a:rPr lang="en-GB" sz="2800" dirty="0" smtClean="0">
                <a:solidFill>
                  <a:srgbClr val="B50230"/>
                </a:solidFill>
                <a:latin typeface="HelveticaNeueLT Pro 95 Blk" pitchFamily="34" charset="0"/>
              </a:rPr>
              <a:t>How </a:t>
            </a:r>
            <a:r>
              <a:rPr lang="en-GB" sz="2800" dirty="0">
                <a:solidFill>
                  <a:srgbClr val="B50230"/>
                </a:solidFill>
                <a:latin typeface="HelveticaNeueLT Pro 95 Blk" pitchFamily="34" charset="0"/>
              </a:rPr>
              <a:t>is a Lead created &amp; distributed</a:t>
            </a:r>
            <a:r>
              <a:rPr lang="en-GB" sz="2800" dirty="0" smtClean="0">
                <a:solidFill>
                  <a:srgbClr val="B50230"/>
                </a:solidFill>
                <a:latin typeface="HelveticaNeueLT Pro 95 Blk" pitchFamily="34" charset="0"/>
              </a:rPr>
              <a:t>?</a:t>
            </a:r>
            <a:endParaRPr lang="en-GB" sz="2800" dirty="0">
              <a:solidFill>
                <a:srgbClr val="B50230"/>
              </a:solidFill>
              <a:latin typeface="HelveticaNeueLT Pro 95 Blk" pitchFamily="34" charset="0"/>
            </a:endParaRPr>
          </a:p>
        </p:txBody>
      </p:sp>
      <p:sp>
        <p:nvSpPr>
          <p:cNvPr id="14" name="TextBox 13">
            <a:extLst>
              <a:ext uri="{FF2B5EF4-FFF2-40B4-BE49-F238E27FC236}">
                <a16:creationId xmlns="" xmlns:a16="http://schemas.microsoft.com/office/drawing/2014/main" id="{D2298306-024E-4114-814C-FE3C0B845811}"/>
              </a:ext>
            </a:extLst>
          </p:cNvPr>
          <p:cNvSpPr txBox="1"/>
          <p:nvPr/>
        </p:nvSpPr>
        <p:spPr>
          <a:xfrm>
            <a:off x="391160" y="2445345"/>
            <a:ext cx="11520103" cy="2677656"/>
          </a:xfrm>
          <a:prstGeom prst="rect">
            <a:avLst/>
          </a:prstGeom>
          <a:noFill/>
        </p:spPr>
        <p:txBody>
          <a:bodyPr wrap="square" rtlCol="0">
            <a:spAutoFit/>
          </a:bodyPr>
          <a:lstStyle/>
          <a:p>
            <a:r>
              <a:rPr lang="en-GB" sz="1600" dirty="0">
                <a:solidFill>
                  <a:srgbClr val="898989"/>
                </a:solidFill>
                <a:latin typeface="HelveticaNeueLT Pro 55 Roman" pitchFamily="34" charset="0"/>
              </a:rPr>
              <a:t>Leads will be created when enquiries are made via our </a:t>
            </a:r>
            <a:r>
              <a:rPr lang="en-GB" sz="1600" b="1" dirty="0">
                <a:solidFill>
                  <a:srgbClr val="898989"/>
                </a:solidFill>
                <a:latin typeface="HelveticaNeueLT Pro 55 Roman" pitchFamily="34" charset="0"/>
              </a:rPr>
              <a:t>websites, </a:t>
            </a:r>
            <a:r>
              <a:rPr lang="en-GB" sz="1600" b="1" dirty="0" smtClean="0">
                <a:solidFill>
                  <a:srgbClr val="898989"/>
                </a:solidFill>
                <a:latin typeface="HelveticaNeueLT Pro 55 Roman" pitchFamily="34" charset="0"/>
              </a:rPr>
              <a:t>through in &amp; outbound </a:t>
            </a:r>
            <a:r>
              <a:rPr lang="en-GB" sz="1600" b="1" dirty="0">
                <a:solidFill>
                  <a:srgbClr val="898989"/>
                </a:solidFill>
                <a:latin typeface="HelveticaNeueLT Pro 55 Roman" pitchFamily="34" charset="0"/>
              </a:rPr>
              <a:t>calls, marketing campaigns and other tools </a:t>
            </a:r>
            <a:r>
              <a:rPr lang="en-GB" sz="1600" dirty="0">
                <a:solidFill>
                  <a:srgbClr val="898989"/>
                </a:solidFill>
                <a:latin typeface="HelveticaNeueLT Pro 55 Roman" pitchFamily="34" charset="0"/>
              </a:rPr>
              <a:t>used by Flashbay. </a:t>
            </a:r>
            <a:endParaRPr lang="en-GB" sz="1600" dirty="0" smtClean="0">
              <a:solidFill>
                <a:srgbClr val="898989"/>
              </a:solidFill>
              <a:latin typeface="HelveticaNeueLT Pro 55 Roman" pitchFamily="34" charset="0"/>
            </a:endParaRPr>
          </a:p>
          <a:p>
            <a:endParaRPr lang="en-GB" sz="1600" dirty="0">
              <a:solidFill>
                <a:srgbClr val="898989"/>
              </a:solidFill>
              <a:latin typeface="HelveticaNeueLT Pro 55 Roman" pitchFamily="34" charset="0"/>
            </a:endParaRPr>
          </a:p>
          <a:p>
            <a:r>
              <a:rPr lang="en-GB" sz="1600" dirty="0" smtClean="0">
                <a:solidFill>
                  <a:srgbClr val="898989"/>
                </a:solidFill>
                <a:latin typeface="HelveticaNeueLT Pro 55 Roman" pitchFamily="34" charset="0"/>
              </a:rPr>
              <a:t>These </a:t>
            </a:r>
            <a:r>
              <a:rPr lang="en-GB" sz="1600" dirty="0">
                <a:solidFill>
                  <a:srgbClr val="898989"/>
                </a:solidFill>
                <a:latin typeface="HelveticaNeueLT Pro 55 Roman" pitchFamily="34" charset="0"/>
              </a:rPr>
              <a:t>then get distributed between the teams ( according to country, new or existing lead / customer, daily activity etc.)</a:t>
            </a:r>
          </a:p>
          <a:p>
            <a:endParaRPr lang="en-GB" sz="800" dirty="0">
              <a:solidFill>
                <a:srgbClr val="898989"/>
              </a:solidFill>
              <a:latin typeface="HelveticaNeueLT Pro 55 Roman" pitchFamily="34" charset="0"/>
            </a:endParaRPr>
          </a:p>
          <a:p>
            <a:r>
              <a:rPr lang="en-GB" sz="1600" dirty="0" smtClean="0">
                <a:solidFill>
                  <a:srgbClr val="898989"/>
                </a:solidFill>
                <a:latin typeface="HelveticaNeueLT Pro 55 Roman" pitchFamily="34" charset="0"/>
              </a:rPr>
              <a:t>We </a:t>
            </a:r>
            <a:r>
              <a:rPr lang="en-GB" sz="1600" dirty="0">
                <a:solidFill>
                  <a:srgbClr val="898989"/>
                </a:solidFill>
                <a:latin typeface="HelveticaNeueLT Pro 55 Roman" pitchFamily="34" charset="0"/>
              </a:rPr>
              <a:t>have </a:t>
            </a:r>
            <a:r>
              <a:rPr lang="en-GB" sz="1600" b="1" dirty="0">
                <a:solidFill>
                  <a:srgbClr val="898989"/>
                </a:solidFill>
                <a:latin typeface="HelveticaNeueLT Pro 55 Roman" pitchFamily="34" charset="0"/>
              </a:rPr>
              <a:t>Web leads </a:t>
            </a:r>
            <a:r>
              <a:rPr lang="en-GB" sz="1600" dirty="0">
                <a:solidFill>
                  <a:srgbClr val="898989"/>
                </a:solidFill>
                <a:latin typeface="HelveticaNeueLT Pro 55 Roman" pitchFamily="34" charset="0"/>
              </a:rPr>
              <a:t>and </a:t>
            </a:r>
            <a:r>
              <a:rPr lang="en-GB" sz="1600" b="1" dirty="0">
                <a:solidFill>
                  <a:srgbClr val="898989"/>
                </a:solidFill>
                <a:latin typeface="HelveticaNeueLT Pro 55 Roman" pitchFamily="34" charset="0"/>
              </a:rPr>
              <a:t>Phone leads, </a:t>
            </a:r>
            <a:r>
              <a:rPr lang="en-GB" sz="1600" dirty="0">
                <a:solidFill>
                  <a:srgbClr val="898989"/>
                </a:solidFill>
                <a:latin typeface="HelveticaNeueLT Pro 55 Roman" pitchFamily="34" charset="0"/>
              </a:rPr>
              <a:t>which can be further classified as: </a:t>
            </a:r>
          </a:p>
          <a:p>
            <a:endParaRPr lang="en-GB" sz="1600" dirty="0" smtClean="0">
              <a:solidFill>
                <a:srgbClr val="898989"/>
              </a:solidFill>
              <a:latin typeface="HelveticaNeueLT Pro 55 Roman" pitchFamily="34" charset="0"/>
            </a:endParaRPr>
          </a:p>
          <a:p>
            <a:r>
              <a:rPr lang="en-GB" sz="1600" dirty="0" smtClean="0">
                <a:solidFill>
                  <a:srgbClr val="898989"/>
                </a:solidFill>
                <a:latin typeface="HelveticaNeueLT Pro 55 Roman" pitchFamily="34" charset="0"/>
              </a:rPr>
              <a:t>a) </a:t>
            </a:r>
            <a:r>
              <a:rPr lang="en-GB" sz="1600" b="1" i="1" dirty="0">
                <a:solidFill>
                  <a:srgbClr val="898989"/>
                </a:solidFill>
                <a:latin typeface="HelveticaNeueLT Pro 55 Roman" pitchFamily="34" charset="0"/>
              </a:rPr>
              <a:t>Inbound Leads </a:t>
            </a:r>
            <a:r>
              <a:rPr lang="en-GB" sz="1600" dirty="0">
                <a:solidFill>
                  <a:srgbClr val="898989"/>
                </a:solidFill>
                <a:latin typeface="HelveticaNeueLT Pro 55 Roman" pitchFamily="34" charset="0"/>
              </a:rPr>
              <a:t>(set up by the answering SM (after checking for duplicates</a:t>
            </a:r>
            <a:r>
              <a:rPr lang="en-GB" sz="1600" dirty="0" smtClean="0">
                <a:solidFill>
                  <a:srgbClr val="898989"/>
                </a:solidFill>
                <a:latin typeface="HelveticaNeueLT Pro 55 Roman" pitchFamily="34" charset="0"/>
              </a:rPr>
              <a:t>);</a:t>
            </a:r>
            <a:endParaRPr lang="en-GB" sz="1600" dirty="0">
              <a:solidFill>
                <a:srgbClr val="898989"/>
              </a:solidFill>
              <a:latin typeface="HelveticaNeueLT Pro 55 Roman" pitchFamily="34" charset="0"/>
            </a:endParaRPr>
          </a:p>
          <a:p>
            <a:r>
              <a:rPr lang="en-GB" sz="1600" dirty="0" smtClean="0">
                <a:solidFill>
                  <a:srgbClr val="898989"/>
                </a:solidFill>
                <a:latin typeface="HelveticaNeueLT Pro 55 Roman" pitchFamily="34" charset="0"/>
              </a:rPr>
              <a:t>b) </a:t>
            </a:r>
            <a:r>
              <a:rPr lang="en-GB" sz="1600" b="1" i="1" dirty="0">
                <a:solidFill>
                  <a:srgbClr val="898989"/>
                </a:solidFill>
                <a:latin typeface="HelveticaNeueLT Pro 55 Roman" pitchFamily="34" charset="0"/>
              </a:rPr>
              <a:t>Outbound Leads </a:t>
            </a:r>
            <a:r>
              <a:rPr lang="en-GB" sz="1600" dirty="0">
                <a:solidFill>
                  <a:srgbClr val="898989"/>
                </a:solidFill>
                <a:latin typeface="HelveticaNeueLT Pro 55 Roman" pitchFamily="34" charset="0"/>
              </a:rPr>
              <a:t>(set up by the calling SM</a:t>
            </a:r>
            <a:r>
              <a:rPr lang="en-GB" sz="1600" dirty="0" smtClean="0">
                <a:solidFill>
                  <a:srgbClr val="898989"/>
                </a:solidFill>
                <a:latin typeface="HelveticaNeueLT Pro 55 Roman" pitchFamily="34" charset="0"/>
              </a:rPr>
              <a:t>);</a:t>
            </a:r>
            <a:endParaRPr lang="en-GB" sz="1600" dirty="0">
              <a:solidFill>
                <a:srgbClr val="898989"/>
              </a:solidFill>
              <a:latin typeface="HelveticaNeueLT Pro 55 Roman" pitchFamily="34" charset="0"/>
            </a:endParaRPr>
          </a:p>
          <a:p>
            <a:endParaRPr lang="en-GB" sz="1600" dirty="0" smtClean="0">
              <a:solidFill>
                <a:srgbClr val="898989"/>
              </a:solidFill>
              <a:latin typeface="HelveticaNeueLT Pro 55 Roman" pitchFamily="34" charset="0"/>
            </a:endParaRPr>
          </a:p>
          <a:p>
            <a:r>
              <a:rPr lang="en-GB" sz="1600" dirty="0" smtClean="0">
                <a:solidFill>
                  <a:srgbClr val="898989"/>
                </a:solidFill>
                <a:latin typeface="HelveticaNeueLT Pro 55 Roman" pitchFamily="34" charset="0"/>
              </a:rPr>
              <a:t>If </a:t>
            </a:r>
            <a:r>
              <a:rPr lang="en-GB" sz="1600" dirty="0">
                <a:solidFill>
                  <a:srgbClr val="898989"/>
                </a:solidFill>
                <a:latin typeface="HelveticaNeueLT Pro 55 Roman" pitchFamily="34" charset="0"/>
              </a:rPr>
              <a:t>an existing customer (details already in NS) sends an enquiry, it will be forwarded automatically to the corresponding SM.</a:t>
            </a:r>
          </a:p>
        </p:txBody>
      </p:sp>
    </p:spTree>
    <p:extLst>
      <p:ext uri="{BB962C8B-B14F-4D97-AF65-F5344CB8AC3E}">
        <p14:creationId xmlns:p14="http://schemas.microsoft.com/office/powerpoint/2010/main" val="1455857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F2DBBB76-1EDA-45CD-B016-4A08FF84967A}"/>
              </a:ext>
            </a:extLst>
          </p:cNvPr>
          <p:cNvSpPr txBox="1"/>
          <p:nvPr/>
        </p:nvSpPr>
        <p:spPr>
          <a:xfrm>
            <a:off x="287793" y="1280911"/>
            <a:ext cx="10152270" cy="523220"/>
          </a:xfrm>
          <a:prstGeom prst="rect">
            <a:avLst/>
          </a:prstGeom>
          <a:noFill/>
        </p:spPr>
        <p:txBody>
          <a:bodyPr wrap="square" rtlCol="0">
            <a:spAutoFit/>
          </a:bodyPr>
          <a:lstStyle/>
          <a:p>
            <a:r>
              <a:rPr lang="en-GB" sz="800" dirty="0" smtClean="0">
                <a:solidFill>
                  <a:srgbClr val="B50230"/>
                </a:solidFill>
                <a:latin typeface="HelveticaNeueLT Pro 95 Blk" pitchFamily="34" charset="0"/>
              </a:rPr>
              <a:t>C.2.1.3 </a:t>
            </a:r>
            <a:r>
              <a:rPr lang="en-GB" sz="2800" dirty="0" smtClean="0">
                <a:solidFill>
                  <a:srgbClr val="B50230"/>
                </a:solidFill>
                <a:latin typeface="HelveticaNeueLT Pro 95 Blk" pitchFamily="34" charset="0"/>
              </a:rPr>
              <a:t>Checking </a:t>
            </a:r>
            <a:r>
              <a:rPr lang="en-GB" sz="2800" dirty="0">
                <a:solidFill>
                  <a:srgbClr val="B50230"/>
                </a:solidFill>
                <a:latin typeface="HelveticaNeueLT Pro 95 Blk" pitchFamily="34" charset="0"/>
              </a:rPr>
              <a:t>for duplicates and creating a lead in </a:t>
            </a:r>
            <a:r>
              <a:rPr lang="en-GB" sz="2800" dirty="0" smtClean="0">
                <a:solidFill>
                  <a:srgbClr val="B50230"/>
                </a:solidFill>
                <a:latin typeface="HelveticaNeueLT Pro 95 Blk" pitchFamily="34" charset="0"/>
              </a:rPr>
              <a:t>NS </a:t>
            </a:r>
            <a:endParaRPr lang="en-GB" sz="2000" b="1" dirty="0">
              <a:solidFill>
                <a:srgbClr val="898989"/>
              </a:solidFill>
              <a:latin typeface="HelveticaNeueLT Pro 55 Roman"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D2298306-024E-4114-814C-FE3C0B845811}"/>
              </a:ext>
            </a:extLst>
          </p:cNvPr>
          <p:cNvSpPr txBox="1"/>
          <p:nvPr/>
        </p:nvSpPr>
        <p:spPr>
          <a:xfrm>
            <a:off x="542234" y="2065396"/>
            <a:ext cx="11122329" cy="3785652"/>
          </a:xfrm>
          <a:prstGeom prst="rect">
            <a:avLst/>
          </a:prstGeom>
          <a:noFill/>
        </p:spPr>
        <p:txBody>
          <a:bodyPr wrap="square" rtlCol="0">
            <a:spAutoFit/>
          </a:bodyPr>
          <a:lstStyle/>
          <a:p>
            <a:pPr algn="just"/>
            <a:r>
              <a:rPr lang="en-GB" sz="1600" dirty="0">
                <a:solidFill>
                  <a:srgbClr val="898989"/>
                </a:solidFill>
                <a:latin typeface="HelveticaNeueLT Pro 55 Roman" pitchFamily="34" charset="0"/>
              </a:rPr>
              <a:t>You will receive an automatic email notification when the lead has been assigned to you. </a:t>
            </a:r>
            <a:r>
              <a:rPr lang="en-GB" sz="1600" b="1" dirty="0">
                <a:solidFill>
                  <a:srgbClr val="898989"/>
                </a:solidFill>
                <a:latin typeface="HelveticaNeueLT Pro 55 Roman" pitchFamily="34" charset="0"/>
              </a:rPr>
              <a:t>(qualifying a lead, mental checklist: website, country, contact, comments, what does the customer want? what information has passed on to us in the enquiry etc.)</a:t>
            </a:r>
          </a:p>
          <a:p>
            <a:pPr marL="342900" indent="-342900" algn="just">
              <a:buFont typeface="Arial" panose="020B0604020202020204" pitchFamily="34" charset="0"/>
              <a:buChar char="•"/>
            </a:pPr>
            <a:endParaRPr lang="en-GB" sz="1600" b="1" dirty="0">
              <a:solidFill>
                <a:srgbClr val="898989"/>
              </a:solidFill>
              <a:latin typeface="HelveticaNeueLT Pro 55 Roman" pitchFamily="34" charset="0"/>
            </a:endParaRPr>
          </a:p>
          <a:p>
            <a:pPr algn="just"/>
            <a:r>
              <a:rPr lang="en-GB" sz="1600" b="1" dirty="0">
                <a:solidFill>
                  <a:srgbClr val="898989"/>
                </a:solidFill>
                <a:latin typeface="HelveticaNeueLT Pro 55 Roman" pitchFamily="34" charset="0"/>
              </a:rPr>
              <a:t>NOTE</a:t>
            </a:r>
            <a:r>
              <a:rPr lang="en-GB" sz="1600" dirty="0">
                <a:solidFill>
                  <a:srgbClr val="898989"/>
                </a:solidFill>
                <a:latin typeface="HelveticaNeueLT Pro 55 Roman" pitchFamily="34" charset="0"/>
              </a:rPr>
              <a:t>: Sometimes a customer may use a different spelling in the company name (or different email domains, different types of enterprises etc.) when submitting an online form. If not checked properly, this will lead to a duplicate. Thus always check whether it is a duplicate of an existing lead/customer by using the </a:t>
            </a:r>
            <a:r>
              <a:rPr lang="en-GB" sz="1600" dirty="0" err="1">
                <a:solidFill>
                  <a:srgbClr val="898989"/>
                </a:solidFill>
                <a:latin typeface="HelveticaNeueLT Pro 55 Roman" pitchFamily="34" charset="0"/>
              </a:rPr>
              <a:t>Netsuite</a:t>
            </a:r>
            <a:r>
              <a:rPr lang="en-GB" sz="1600" dirty="0">
                <a:solidFill>
                  <a:srgbClr val="898989"/>
                </a:solidFill>
                <a:latin typeface="HelveticaNeueLT Pro 55 Roman" pitchFamily="34" charset="0"/>
              </a:rPr>
              <a:t> global search function. If it is, pass it on to the correct SM.</a:t>
            </a:r>
          </a:p>
          <a:p>
            <a:pPr marL="342900" indent="-342900" algn="just">
              <a:buFont typeface="Arial" panose="020B0604020202020204" pitchFamily="34" charset="0"/>
              <a:buChar char="•"/>
            </a:pPr>
            <a:endParaRPr lang="en-GB" sz="1600" dirty="0">
              <a:solidFill>
                <a:srgbClr val="898989"/>
              </a:solidFill>
              <a:latin typeface="HelveticaNeueLT Pro 55 Roman" pitchFamily="34" charset="0"/>
            </a:endParaRPr>
          </a:p>
          <a:p>
            <a:pPr algn="just"/>
            <a:r>
              <a:rPr lang="en-GB" sz="1600" dirty="0">
                <a:solidFill>
                  <a:srgbClr val="898989"/>
                </a:solidFill>
                <a:latin typeface="HelveticaNeueLT Pro 55 Roman" pitchFamily="34" charset="0"/>
              </a:rPr>
              <a:t>To see your leads in </a:t>
            </a:r>
            <a:r>
              <a:rPr lang="en-GB" sz="1600" dirty="0" smtClean="0">
                <a:solidFill>
                  <a:srgbClr val="898989"/>
                </a:solidFill>
                <a:latin typeface="HelveticaNeueLT Pro 55 Roman" pitchFamily="34" charset="0"/>
              </a:rPr>
              <a:t>NetSuite </a:t>
            </a:r>
            <a:r>
              <a:rPr lang="en-GB" sz="1600" dirty="0">
                <a:solidFill>
                  <a:srgbClr val="898989"/>
                </a:solidFill>
                <a:latin typeface="HelveticaNeueLT Pro 55 Roman" pitchFamily="34" charset="0"/>
              </a:rPr>
              <a:t>click: Lists &gt; Relationships &gt; Leads</a:t>
            </a:r>
          </a:p>
          <a:p>
            <a:pPr marL="342900" indent="-342900" algn="just">
              <a:buFont typeface="Arial" panose="020B0604020202020204" pitchFamily="34" charset="0"/>
              <a:buChar char="•"/>
            </a:pPr>
            <a:endParaRPr lang="en-GB" sz="1600" dirty="0">
              <a:solidFill>
                <a:srgbClr val="898989"/>
              </a:solidFill>
              <a:latin typeface="HelveticaNeueLT Pro 55 Roman" pitchFamily="34" charset="0"/>
            </a:endParaRPr>
          </a:p>
          <a:p>
            <a:pPr algn="just"/>
            <a:r>
              <a:rPr lang="en-GB" sz="1600" dirty="0">
                <a:solidFill>
                  <a:srgbClr val="898989"/>
                </a:solidFill>
                <a:latin typeface="HelveticaNeueLT Pro 55 Roman" pitchFamily="34" charset="0"/>
              </a:rPr>
              <a:t>While checking for duplicates, the live search field in the upper right corner is really helpful. Start typing and results are being shown instantly via selectable popup. You can search for First and Last Names, Companies, Email domains etc. You can even set up filters, for example by entering “</a:t>
            </a:r>
            <a:r>
              <a:rPr lang="en-GB" sz="1600" dirty="0" err="1">
                <a:solidFill>
                  <a:srgbClr val="898989"/>
                </a:solidFill>
                <a:latin typeface="HelveticaNeueLT Pro 55 Roman" pitchFamily="34" charset="0"/>
              </a:rPr>
              <a:t>cust</a:t>
            </a:r>
            <a:r>
              <a:rPr lang="en-GB" sz="1600" dirty="0">
                <a:solidFill>
                  <a:srgbClr val="898989"/>
                </a:solidFill>
                <a:latin typeface="HelveticaNeueLT Pro 55 Roman" pitchFamily="34" charset="0"/>
              </a:rPr>
              <a:t>:” or “lead:” in front of the search term to check for customer / lead entries only.</a:t>
            </a:r>
            <a:endParaRPr lang="de-DE" sz="1600" b="1" dirty="0">
              <a:solidFill>
                <a:srgbClr val="898989"/>
              </a:solidFill>
              <a:latin typeface="HelveticaNeueLT Pro 55 Roman" pitchFamily="34" charset="0"/>
            </a:endParaRPr>
          </a:p>
        </p:txBody>
      </p:sp>
    </p:spTree>
    <p:extLst>
      <p:ext uri="{BB962C8B-B14F-4D97-AF65-F5344CB8AC3E}">
        <p14:creationId xmlns:p14="http://schemas.microsoft.com/office/powerpoint/2010/main" val="330417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F2DBBB76-1EDA-45CD-B016-4A08FF84967A}"/>
              </a:ext>
            </a:extLst>
          </p:cNvPr>
          <p:cNvSpPr txBox="1"/>
          <p:nvPr/>
        </p:nvSpPr>
        <p:spPr>
          <a:xfrm>
            <a:off x="57205" y="1087535"/>
            <a:ext cx="4912359" cy="954107"/>
          </a:xfrm>
          <a:prstGeom prst="rect">
            <a:avLst/>
          </a:prstGeom>
          <a:noFill/>
        </p:spPr>
        <p:txBody>
          <a:bodyPr wrap="square" rtlCol="0">
            <a:spAutoFit/>
          </a:bodyPr>
          <a:lstStyle/>
          <a:p>
            <a:pPr algn="ctr"/>
            <a:r>
              <a:rPr lang="en-GB" sz="800" dirty="0" smtClean="0">
                <a:solidFill>
                  <a:srgbClr val="B50230"/>
                </a:solidFill>
                <a:latin typeface="HelveticaNeueLT Pro 95 Blk" pitchFamily="34" charset="0"/>
                <a:cs typeface="Arial" panose="020B0604020202020204" pitchFamily="34" charset="0"/>
              </a:rPr>
              <a:t>C.2.1.4 </a:t>
            </a:r>
            <a:r>
              <a:rPr lang="en-GB" sz="2800" dirty="0" smtClean="0">
                <a:solidFill>
                  <a:srgbClr val="B50230"/>
                </a:solidFill>
                <a:latin typeface="HelveticaNeueLT Pro 95 Blk" pitchFamily="34" charset="0"/>
                <a:cs typeface="Arial" panose="020B0604020202020204" pitchFamily="34" charset="0"/>
              </a:rPr>
              <a:t>Example Lead through the website:</a:t>
            </a:r>
            <a:endParaRPr lang="en-GB" sz="2800" dirty="0">
              <a:solidFill>
                <a:srgbClr val="B50230"/>
              </a:solidFill>
              <a:latin typeface="HelveticaNeueLT Pro 95 Blk"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52" y="895681"/>
            <a:ext cx="7008701" cy="5302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916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F2DBBB76-1EDA-45CD-B016-4A08FF84967A}"/>
              </a:ext>
            </a:extLst>
          </p:cNvPr>
          <p:cNvSpPr txBox="1"/>
          <p:nvPr/>
        </p:nvSpPr>
        <p:spPr>
          <a:xfrm>
            <a:off x="240086" y="1146310"/>
            <a:ext cx="10303344" cy="523220"/>
          </a:xfrm>
          <a:prstGeom prst="rect">
            <a:avLst/>
          </a:prstGeom>
          <a:noFill/>
        </p:spPr>
        <p:txBody>
          <a:bodyPr wrap="square" rtlCol="0">
            <a:spAutoFit/>
          </a:bodyPr>
          <a:lstStyle/>
          <a:p>
            <a:r>
              <a:rPr lang="en-GB" sz="800" dirty="0" smtClean="0">
                <a:solidFill>
                  <a:srgbClr val="B50230"/>
                </a:solidFill>
                <a:latin typeface="HelveticaNeueLT Pro 95 Blk" pitchFamily="34" charset="0"/>
              </a:rPr>
              <a:t>C.2.1.5</a:t>
            </a:r>
            <a:r>
              <a:rPr lang="en-GB" sz="20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Manually </a:t>
            </a:r>
            <a:r>
              <a:rPr lang="en-GB" sz="2800" dirty="0">
                <a:solidFill>
                  <a:srgbClr val="B50230"/>
                </a:solidFill>
                <a:latin typeface="HelveticaNeueLT Pro 95 Blk" pitchFamily="34" charset="0"/>
              </a:rPr>
              <a:t>entering a new lead into </a:t>
            </a:r>
            <a:r>
              <a:rPr lang="en-GB" sz="2800" dirty="0" smtClean="0">
                <a:solidFill>
                  <a:srgbClr val="B50230"/>
                </a:solidFill>
                <a:latin typeface="HelveticaNeueLT Pro 95 Blk" pitchFamily="34" charset="0"/>
              </a:rPr>
              <a:t>NetSuite</a:t>
            </a:r>
            <a:endParaRPr lang="en-GB" sz="2800" b="1" dirty="0">
              <a:solidFill>
                <a:srgbClr val="B50230"/>
              </a:solidFill>
              <a:latin typeface="HelveticaNeueLT Pro 95 Blk"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D2298306-024E-4114-814C-FE3C0B845811}"/>
              </a:ext>
            </a:extLst>
          </p:cNvPr>
          <p:cNvSpPr txBox="1"/>
          <p:nvPr/>
        </p:nvSpPr>
        <p:spPr>
          <a:xfrm>
            <a:off x="464228" y="2097257"/>
            <a:ext cx="4958562" cy="1815882"/>
          </a:xfrm>
          <a:prstGeom prst="rect">
            <a:avLst/>
          </a:prstGeom>
          <a:noFill/>
        </p:spPr>
        <p:txBody>
          <a:bodyPr wrap="square" rtlCol="0">
            <a:spAutoFit/>
          </a:bodyPr>
          <a:lstStyle/>
          <a:p>
            <a:pPr marL="285750" indent="-285750">
              <a:buFont typeface="Arial" panose="020B0604020202020204" pitchFamily="34" charset="0"/>
              <a:buChar char="•"/>
            </a:pPr>
            <a:r>
              <a:rPr lang="de-DE" sz="1600" dirty="0">
                <a:solidFill>
                  <a:srgbClr val="898989"/>
                </a:solidFill>
                <a:latin typeface="HelveticaNeueLT Pro 55 Roman" pitchFamily="34" charset="0"/>
              </a:rPr>
              <a:t>Leads can be entered by hovering the mouse over „Leads“ -&gt; „Relationships“ -&gt; then click „New“ </a:t>
            </a:r>
            <a:endParaRPr lang="de-DE" sz="1600" dirty="0" smtClean="0">
              <a:solidFill>
                <a:srgbClr val="898989"/>
              </a:solidFill>
              <a:latin typeface="HelveticaNeueLT Pro 55 Roman" pitchFamily="34" charset="0"/>
            </a:endParaRPr>
          </a:p>
          <a:p>
            <a:endParaRPr lang="de-DE" sz="1600" dirty="0">
              <a:solidFill>
                <a:srgbClr val="898989"/>
              </a:solidFill>
              <a:latin typeface="HelveticaNeueLT Pro 55 Roman" pitchFamily="34" charset="0"/>
            </a:endParaRPr>
          </a:p>
          <a:p>
            <a:pPr marL="285750" indent="-285750">
              <a:buFont typeface="Arial" panose="020B0604020202020204" pitchFamily="34" charset="0"/>
              <a:buChar char="•"/>
            </a:pPr>
            <a:r>
              <a:rPr lang="de-DE" sz="1600" dirty="0">
                <a:solidFill>
                  <a:srgbClr val="898989"/>
                </a:solidFill>
                <a:latin typeface="HelveticaNeueLT Pro 55 Roman" pitchFamily="34" charset="0"/>
              </a:rPr>
              <a:t>A blank „New Lead“ page will load with different tabs where the information from the web or phonelead can be </a:t>
            </a:r>
            <a:r>
              <a:rPr lang="de-DE" sz="1600" dirty="0" smtClean="0">
                <a:solidFill>
                  <a:srgbClr val="898989"/>
                </a:solidFill>
                <a:latin typeface="HelveticaNeueLT Pro 55 Roman" pitchFamily="34" charset="0"/>
              </a:rPr>
              <a:t>entered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7704" y="1644029"/>
            <a:ext cx="6135757" cy="460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17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F2DBBB76-1EDA-45CD-B016-4A08FF84967A}"/>
              </a:ext>
            </a:extLst>
          </p:cNvPr>
          <p:cNvSpPr txBox="1"/>
          <p:nvPr/>
        </p:nvSpPr>
        <p:spPr>
          <a:xfrm>
            <a:off x="383208" y="1072904"/>
            <a:ext cx="3949311" cy="523220"/>
          </a:xfrm>
          <a:prstGeom prst="rect">
            <a:avLst/>
          </a:prstGeom>
          <a:noFill/>
        </p:spPr>
        <p:txBody>
          <a:bodyPr wrap="square" rtlCol="0">
            <a:spAutoFit/>
          </a:bodyPr>
          <a:lstStyle/>
          <a:p>
            <a:r>
              <a:rPr lang="de-DE" sz="800" dirty="0" smtClean="0">
                <a:solidFill>
                  <a:srgbClr val="B50230"/>
                </a:solidFill>
                <a:latin typeface="HelveticaNeueLT Pro 95 Blk" pitchFamily="34" charset="0"/>
              </a:rPr>
              <a:t>C.2.1.6 </a:t>
            </a:r>
            <a:r>
              <a:rPr lang="de-DE" sz="2800" dirty="0" smtClean="0">
                <a:solidFill>
                  <a:srgbClr val="B50230"/>
                </a:solidFill>
                <a:latin typeface="HelveticaNeueLT Pro 95 Blk" pitchFamily="34" charset="0"/>
              </a:rPr>
              <a:t>General </a:t>
            </a:r>
            <a:r>
              <a:rPr lang="de-DE" sz="2800" dirty="0">
                <a:solidFill>
                  <a:srgbClr val="B50230"/>
                </a:solidFill>
                <a:latin typeface="HelveticaNeueLT Pro 95 Blk" pitchFamily="34" charset="0"/>
              </a:rPr>
              <a:t>Tab</a:t>
            </a:r>
            <a:endParaRPr lang="en-GB" sz="2800" b="1" dirty="0">
              <a:solidFill>
                <a:srgbClr val="B50230"/>
              </a:solidFill>
              <a:latin typeface="HelveticaNeueLT Pro 95 Blk" pitchFamily="34" charset="0"/>
              <a:cs typeface="Arial" panose="020B0604020202020204" pitchFamily="34" charset="0"/>
            </a:endParaRPr>
          </a:p>
        </p:txBody>
      </p:sp>
      <p:sp>
        <p:nvSpPr>
          <p:cNvPr id="14" name="TextBox 13">
            <a:extLst>
              <a:ext uri="{FF2B5EF4-FFF2-40B4-BE49-F238E27FC236}">
                <a16:creationId xmlns="" xmlns:a16="http://schemas.microsoft.com/office/drawing/2014/main" id="{D2298306-024E-4114-814C-FE3C0B845811}"/>
              </a:ext>
            </a:extLst>
          </p:cNvPr>
          <p:cNvSpPr txBox="1"/>
          <p:nvPr/>
        </p:nvSpPr>
        <p:spPr>
          <a:xfrm>
            <a:off x="262392" y="1487180"/>
            <a:ext cx="5616271" cy="4801314"/>
          </a:xfrm>
          <a:prstGeom prst="rect">
            <a:avLst/>
          </a:prstGeom>
          <a:noFill/>
        </p:spPr>
        <p:txBody>
          <a:bodyPr wrap="square" rtlCol="0">
            <a:spAutoFit/>
          </a:bodyPr>
          <a:lstStyle/>
          <a:p>
            <a:r>
              <a:rPr lang="en-GB" sz="1600" dirty="0">
                <a:solidFill>
                  <a:srgbClr val="898989"/>
                </a:solidFill>
                <a:latin typeface="HelveticaNeueLT Pro 55 Roman" pitchFamily="34" charset="0"/>
              </a:rPr>
              <a:t>S</a:t>
            </a:r>
            <a:r>
              <a:rPr lang="en-GB" sz="1600" dirty="0" smtClean="0">
                <a:solidFill>
                  <a:srgbClr val="898989"/>
                </a:solidFill>
                <a:latin typeface="HelveticaNeueLT Pro 55 Roman" pitchFamily="34" charset="0"/>
              </a:rPr>
              <a:t>pecify </a:t>
            </a:r>
            <a:r>
              <a:rPr lang="en-GB" sz="1600" dirty="0">
                <a:solidFill>
                  <a:srgbClr val="898989"/>
                </a:solidFill>
                <a:latin typeface="HelveticaNeueLT Pro 55 Roman" pitchFamily="34" charset="0"/>
              </a:rPr>
              <a:t>if the received lead is a company or individual </a:t>
            </a:r>
            <a:r>
              <a:rPr lang="en-GB" sz="1600" dirty="0" smtClean="0">
                <a:solidFill>
                  <a:srgbClr val="898989"/>
                </a:solidFill>
                <a:latin typeface="HelveticaNeueLT Pro 55 Roman" pitchFamily="34" charset="0"/>
              </a:rPr>
              <a:t>: </a:t>
            </a:r>
            <a:r>
              <a:rPr lang="en-GB" sz="1600" dirty="0">
                <a:solidFill>
                  <a:srgbClr val="898989"/>
                </a:solidFill>
                <a:latin typeface="HelveticaNeueLT Pro 55 Roman" pitchFamily="34" charset="0"/>
              </a:rPr>
              <a:t>(</a:t>
            </a:r>
            <a:r>
              <a:rPr lang="en-GB" sz="1600" i="1" dirty="0">
                <a:solidFill>
                  <a:srgbClr val="898989"/>
                </a:solidFill>
                <a:latin typeface="HelveticaNeueLT Pro 55 Roman" pitchFamily="34" charset="0"/>
              </a:rPr>
              <a:t>majority will be </a:t>
            </a:r>
            <a:r>
              <a:rPr lang="en-GB" sz="1600" i="1" dirty="0" smtClean="0">
                <a:solidFill>
                  <a:srgbClr val="898989"/>
                </a:solidFill>
                <a:latin typeface="HelveticaNeueLT Pro 55 Roman" pitchFamily="34" charset="0"/>
              </a:rPr>
              <a:t>classified  under </a:t>
            </a:r>
            <a:r>
              <a:rPr lang="en-GB" sz="1600" i="1" dirty="0">
                <a:solidFill>
                  <a:srgbClr val="898989"/>
                </a:solidFill>
                <a:latin typeface="HelveticaNeueLT Pro 55 Roman" pitchFamily="34" charset="0"/>
              </a:rPr>
              <a:t>company which enables us to add multiple contacts, in single cases we specify the lead as a individual when no company or institution can be given</a:t>
            </a:r>
            <a:r>
              <a:rPr lang="en-GB" sz="1600" i="1" dirty="0" smtClean="0">
                <a:solidFill>
                  <a:srgbClr val="898989"/>
                </a:solidFill>
                <a:latin typeface="HelveticaNeueLT Pro 55 Roman" pitchFamily="34" charset="0"/>
              </a:rPr>
              <a:t>)</a:t>
            </a:r>
          </a:p>
          <a:p>
            <a:endParaRPr lang="en-GB" sz="1600" dirty="0">
              <a:solidFill>
                <a:srgbClr val="898989"/>
              </a:solidFill>
              <a:latin typeface="HelveticaNeueLT Pro 55 Roman" pitchFamily="34" charset="0"/>
            </a:endParaRPr>
          </a:p>
          <a:p>
            <a:r>
              <a:rPr lang="en-GB" sz="1600" dirty="0" smtClean="0">
                <a:solidFill>
                  <a:srgbClr val="898989"/>
                </a:solidFill>
                <a:latin typeface="HelveticaNeueLT Pro 55 Roman" pitchFamily="34" charset="0"/>
              </a:rPr>
              <a:t>1) </a:t>
            </a:r>
            <a:r>
              <a:rPr lang="en-GB" sz="1600" dirty="0">
                <a:solidFill>
                  <a:srgbClr val="898989"/>
                </a:solidFill>
                <a:latin typeface="HelveticaNeueLT Pro 55 Roman" pitchFamily="34" charset="0"/>
              </a:rPr>
              <a:t>Company name</a:t>
            </a:r>
          </a:p>
          <a:p>
            <a:r>
              <a:rPr lang="en-GB" sz="1600" dirty="0" smtClean="0">
                <a:solidFill>
                  <a:srgbClr val="898989"/>
                </a:solidFill>
                <a:latin typeface="HelveticaNeueLT Pro 55 Roman" pitchFamily="34" charset="0"/>
              </a:rPr>
              <a:t>2) </a:t>
            </a:r>
            <a:r>
              <a:rPr lang="en-GB" sz="1600" dirty="0">
                <a:solidFill>
                  <a:srgbClr val="898989"/>
                </a:solidFill>
                <a:latin typeface="HelveticaNeueLT Pro 55 Roman" pitchFamily="34" charset="0"/>
              </a:rPr>
              <a:t>C</a:t>
            </a:r>
            <a:r>
              <a:rPr lang="en-GB" sz="1600" dirty="0" smtClean="0">
                <a:solidFill>
                  <a:srgbClr val="898989"/>
                </a:solidFill>
                <a:latin typeface="HelveticaNeueLT Pro 55 Roman" pitchFamily="34" charset="0"/>
              </a:rPr>
              <a:t>ategory (reseller </a:t>
            </a:r>
            <a:r>
              <a:rPr lang="en-GB" sz="1600" dirty="0">
                <a:solidFill>
                  <a:srgbClr val="898989"/>
                </a:solidFill>
                <a:latin typeface="HelveticaNeueLT Pro 55 Roman" pitchFamily="34" charset="0"/>
              </a:rPr>
              <a:t>or educational, this is not specified if </a:t>
            </a:r>
            <a:r>
              <a:rPr lang="en-GB" sz="1600" dirty="0" smtClean="0">
                <a:solidFill>
                  <a:srgbClr val="898989"/>
                </a:solidFill>
                <a:latin typeface="HelveticaNeueLT Pro 55 Roman" pitchFamily="34" charset="0"/>
              </a:rPr>
              <a:t>the lead is regular company)</a:t>
            </a:r>
            <a:endParaRPr lang="en-GB" sz="1600" dirty="0">
              <a:solidFill>
                <a:srgbClr val="898989"/>
              </a:solidFill>
              <a:latin typeface="HelveticaNeueLT Pro 55 Roman" pitchFamily="34" charset="0"/>
            </a:endParaRPr>
          </a:p>
          <a:p>
            <a:r>
              <a:rPr lang="en-GB" sz="1600" dirty="0" smtClean="0">
                <a:solidFill>
                  <a:srgbClr val="898989"/>
                </a:solidFill>
                <a:latin typeface="HelveticaNeueLT Pro 55 Roman" pitchFamily="34" charset="0"/>
              </a:rPr>
              <a:t>3) </a:t>
            </a:r>
            <a:r>
              <a:rPr lang="en-GB" sz="1600" dirty="0">
                <a:solidFill>
                  <a:srgbClr val="898989"/>
                </a:solidFill>
                <a:latin typeface="HelveticaNeueLT Pro 55 Roman" pitchFamily="34" charset="0"/>
              </a:rPr>
              <a:t>Phone</a:t>
            </a:r>
          </a:p>
          <a:p>
            <a:r>
              <a:rPr lang="en-GB" sz="1600" dirty="0" smtClean="0">
                <a:solidFill>
                  <a:srgbClr val="898989"/>
                </a:solidFill>
                <a:latin typeface="HelveticaNeueLT Pro 55 Roman" pitchFamily="34" charset="0"/>
              </a:rPr>
              <a:t>4) </a:t>
            </a:r>
            <a:r>
              <a:rPr lang="en-GB" sz="1600" dirty="0">
                <a:solidFill>
                  <a:srgbClr val="898989"/>
                </a:solidFill>
                <a:latin typeface="HelveticaNeueLT Pro 55 Roman" pitchFamily="34" charset="0"/>
              </a:rPr>
              <a:t>Email</a:t>
            </a:r>
          </a:p>
          <a:p>
            <a:r>
              <a:rPr lang="en-GB" sz="1600" dirty="0" smtClean="0">
                <a:solidFill>
                  <a:srgbClr val="898989"/>
                </a:solidFill>
                <a:latin typeface="HelveticaNeueLT Pro 55 Roman" pitchFamily="34" charset="0"/>
              </a:rPr>
              <a:t>5) </a:t>
            </a:r>
            <a:r>
              <a:rPr lang="en-GB" sz="1600" dirty="0">
                <a:solidFill>
                  <a:srgbClr val="898989"/>
                </a:solidFill>
                <a:latin typeface="HelveticaNeueLT Pro 55 Roman" pitchFamily="34" charset="0"/>
              </a:rPr>
              <a:t>WWW</a:t>
            </a:r>
          </a:p>
          <a:p>
            <a:r>
              <a:rPr lang="en-GB" sz="1600" dirty="0" smtClean="0">
                <a:solidFill>
                  <a:srgbClr val="898989"/>
                </a:solidFill>
                <a:latin typeface="HelveticaNeueLT Pro 55 Roman" pitchFamily="34" charset="0"/>
              </a:rPr>
              <a:t>6) </a:t>
            </a:r>
            <a:r>
              <a:rPr lang="en-GB" sz="1600" dirty="0">
                <a:solidFill>
                  <a:srgbClr val="898989"/>
                </a:solidFill>
                <a:latin typeface="HelveticaNeueLT Pro 55 Roman" pitchFamily="34" charset="0"/>
              </a:rPr>
              <a:t>Territory</a:t>
            </a:r>
          </a:p>
          <a:p>
            <a:r>
              <a:rPr lang="en-GB" sz="1600" dirty="0" smtClean="0">
                <a:solidFill>
                  <a:srgbClr val="898989"/>
                </a:solidFill>
                <a:latin typeface="HelveticaNeueLT Pro 55 Roman" pitchFamily="34" charset="0"/>
              </a:rPr>
              <a:t>7) </a:t>
            </a:r>
            <a:r>
              <a:rPr lang="en-GB" sz="1600" dirty="0">
                <a:solidFill>
                  <a:srgbClr val="898989"/>
                </a:solidFill>
                <a:latin typeface="HelveticaNeueLT Pro 55 Roman" pitchFamily="34" charset="0"/>
              </a:rPr>
              <a:t>web leads / cold call etc.</a:t>
            </a:r>
          </a:p>
          <a:p>
            <a:r>
              <a:rPr lang="en-GB" sz="1600" dirty="0" smtClean="0">
                <a:solidFill>
                  <a:srgbClr val="898989"/>
                </a:solidFill>
                <a:latin typeface="HelveticaNeueLT Pro 55 Roman" pitchFamily="34" charset="0"/>
              </a:rPr>
              <a:t>8) </a:t>
            </a:r>
            <a:r>
              <a:rPr lang="en-GB" sz="1600" dirty="0">
                <a:solidFill>
                  <a:srgbClr val="898989"/>
                </a:solidFill>
                <a:latin typeface="HelveticaNeueLT Pro 55 Roman" pitchFamily="34" charset="0"/>
              </a:rPr>
              <a:t>Comments</a:t>
            </a:r>
          </a:p>
          <a:p>
            <a:r>
              <a:rPr lang="en-GB" sz="1600" dirty="0" smtClean="0">
                <a:solidFill>
                  <a:srgbClr val="898989"/>
                </a:solidFill>
                <a:latin typeface="HelveticaNeueLT Pro 55 Roman" pitchFamily="34" charset="0"/>
              </a:rPr>
              <a:t>9) </a:t>
            </a:r>
            <a:r>
              <a:rPr lang="en-GB" sz="1600" dirty="0">
                <a:solidFill>
                  <a:srgbClr val="898989"/>
                </a:solidFill>
                <a:latin typeface="HelveticaNeueLT Pro 55 Roman" pitchFamily="34" charset="0"/>
              </a:rPr>
              <a:t>Price level</a:t>
            </a:r>
          </a:p>
          <a:p>
            <a:endParaRPr lang="en-GB" sz="800" dirty="0">
              <a:solidFill>
                <a:srgbClr val="898989"/>
              </a:solidFill>
              <a:latin typeface="HelveticaNeueLT Pro 55 Roman" pitchFamily="34" charset="0"/>
            </a:endParaRPr>
          </a:p>
          <a:p>
            <a:r>
              <a:rPr lang="en-GB" sz="1400" dirty="0">
                <a:solidFill>
                  <a:srgbClr val="898989"/>
                </a:solidFill>
                <a:latin typeface="HelveticaNeueLT Pro 55 Roman" pitchFamily="34" charset="0"/>
              </a:rPr>
              <a:t>* check if Duplicate appears on top of page when you enter details</a:t>
            </a:r>
          </a:p>
          <a:p>
            <a:r>
              <a:rPr lang="en-GB" sz="1400" dirty="0">
                <a:solidFill>
                  <a:srgbClr val="898989"/>
                </a:solidFill>
                <a:latin typeface="HelveticaNeueLT Pro 55 Roman" pitchFamily="34" charset="0"/>
              </a:rPr>
              <a:t>bottom tab “contacts” show all the contacts which have been added to this </a:t>
            </a:r>
            <a:r>
              <a:rPr lang="en-GB" sz="1400" dirty="0" smtClean="0">
                <a:solidFill>
                  <a:srgbClr val="898989"/>
                </a:solidFill>
                <a:latin typeface="HelveticaNeueLT Pro 55 Roman" pitchFamily="34" charset="0"/>
              </a:rPr>
              <a:t>lead</a:t>
            </a:r>
            <a:r>
              <a:rPr lang="en-GB" sz="1400" dirty="0">
                <a:solidFill>
                  <a:srgbClr val="898989"/>
                </a:solidFill>
                <a:latin typeface="HelveticaNeueLT Pro 55 Roman" pitchFamily="34" charset="0"/>
              </a:rPr>
              <a:t>/ </a:t>
            </a:r>
            <a:r>
              <a:rPr lang="en-GB" sz="1400" dirty="0" smtClean="0">
                <a:solidFill>
                  <a:srgbClr val="898989"/>
                </a:solidFill>
                <a:latin typeface="HelveticaNeueLT Pro 55 Roman" pitchFamily="34" charset="0"/>
              </a:rPr>
              <a:t>customer</a:t>
            </a:r>
            <a:endParaRPr lang="en-GB" sz="1400" dirty="0">
              <a:solidFill>
                <a:srgbClr val="898989"/>
              </a:solidFill>
              <a:latin typeface="HelveticaNeueLT Pro 55 Roman"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663" y="1345793"/>
            <a:ext cx="6313336" cy="468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005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943" y="1275097"/>
            <a:ext cx="2893869" cy="523220"/>
          </a:xfrm>
          <a:prstGeom prst="rect">
            <a:avLst/>
          </a:prstGeom>
        </p:spPr>
        <p:txBody>
          <a:bodyPr wrap="none">
            <a:spAutoFit/>
          </a:bodyPr>
          <a:lstStyle/>
          <a:p>
            <a:r>
              <a:rPr lang="en-GB" sz="800" dirty="0" smtClean="0">
                <a:solidFill>
                  <a:srgbClr val="B50230"/>
                </a:solidFill>
                <a:latin typeface="HelveticaNeueLT Pro 95 Blk" pitchFamily="34" charset="0"/>
              </a:rPr>
              <a:t>C.2.1.7 </a:t>
            </a:r>
            <a:r>
              <a:rPr lang="en-GB" sz="2800" dirty="0" smtClean="0">
                <a:solidFill>
                  <a:srgbClr val="B50230"/>
                </a:solidFill>
                <a:latin typeface="HelveticaNeueLT Pro 95 Blk" pitchFamily="34" charset="0"/>
              </a:rPr>
              <a:t>Address </a:t>
            </a:r>
            <a:r>
              <a:rPr lang="en-GB" sz="2800" dirty="0">
                <a:solidFill>
                  <a:srgbClr val="B50230"/>
                </a:solidFill>
                <a:latin typeface="HelveticaNeueLT Pro 95 Blk" pitchFamily="34" charset="0"/>
              </a:rPr>
              <a:t>Tab</a:t>
            </a:r>
            <a:endParaRPr lang="en-GB" sz="2800" b="1" dirty="0">
              <a:solidFill>
                <a:srgbClr val="B50230"/>
              </a:solidFill>
              <a:latin typeface="HelveticaNeueLT Pro 95 Blk" pitchFamily="34" charset="0"/>
              <a:cs typeface="Arial" panose="020B0604020202020204" pitchFamily="34" charset="0"/>
            </a:endParaRPr>
          </a:p>
        </p:txBody>
      </p:sp>
      <p:sp>
        <p:nvSpPr>
          <p:cNvPr id="4" name="TextBox 3"/>
          <p:cNvSpPr txBox="1"/>
          <p:nvPr/>
        </p:nvSpPr>
        <p:spPr>
          <a:xfrm>
            <a:off x="254442" y="1915886"/>
            <a:ext cx="5733763" cy="353943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898989"/>
                </a:solidFill>
                <a:latin typeface="HelveticaNeueLT Pro 55 Roman" pitchFamily="34" charset="0"/>
              </a:rPr>
              <a:t>Add </a:t>
            </a:r>
            <a:r>
              <a:rPr lang="en-GB" sz="1600" dirty="0">
                <a:solidFill>
                  <a:srgbClr val="898989"/>
                </a:solidFill>
                <a:latin typeface="HelveticaNeueLT Pro 55 Roman" pitchFamily="34" charset="0"/>
              </a:rPr>
              <a:t>address details when entering the lead, this will save time </a:t>
            </a:r>
            <a:r>
              <a:rPr lang="en-GB" sz="1600" dirty="0" smtClean="0">
                <a:solidFill>
                  <a:srgbClr val="898989"/>
                </a:solidFill>
                <a:latin typeface="HelveticaNeueLT Pro 55 Roman" pitchFamily="34" charset="0"/>
              </a:rPr>
              <a:t>later </a:t>
            </a:r>
            <a:r>
              <a:rPr lang="en-GB" sz="1600" dirty="0">
                <a:solidFill>
                  <a:srgbClr val="898989"/>
                </a:solidFill>
                <a:latin typeface="HelveticaNeueLT Pro 55 Roman" pitchFamily="34" charset="0"/>
              </a:rPr>
              <a:t>on </a:t>
            </a:r>
            <a:r>
              <a:rPr lang="en-GB" sz="1600" dirty="0" smtClean="0">
                <a:solidFill>
                  <a:srgbClr val="898989"/>
                </a:solidFill>
                <a:latin typeface="HelveticaNeueLT Pro 55 Roman" pitchFamily="34" charset="0"/>
              </a:rPr>
              <a:t>and </a:t>
            </a:r>
            <a:r>
              <a:rPr lang="en-GB" sz="1600" dirty="0">
                <a:solidFill>
                  <a:srgbClr val="898989"/>
                </a:solidFill>
                <a:latin typeface="HelveticaNeueLT Pro 55 Roman" pitchFamily="34" charset="0"/>
              </a:rPr>
              <a:t>can be done in conjunction while checking the leads </a:t>
            </a:r>
            <a:r>
              <a:rPr lang="en-GB" sz="1600" dirty="0" smtClean="0">
                <a:solidFill>
                  <a:srgbClr val="898989"/>
                </a:solidFill>
                <a:latin typeface="HelveticaNeueLT Pro 55 Roman" pitchFamily="34" charset="0"/>
              </a:rPr>
              <a:t>website.</a:t>
            </a:r>
          </a:p>
          <a:p>
            <a:endParaRPr lang="en-GB" sz="1600" dirty="0">
              <a:solidFill>
                <a:srgbClr val="898989"/>
              </a:solidFill>
              <a:latin typeface="HelveticaNeueLT Pro 55 Roman" pitchFamily="34" charset="0"/>
            </a:endParaRPr>
          </a:p>
          <a:p>
            <a:pPr marL="285750" indent="-285750">
              <a:buFont typeface="Arial" panose="020B0604020202020204" pitchFamily="34" charset="0"/>
              <a:buChar char="•"/>
            </a:pPr>
            <a:r>
              <a:rPr lang="en-GB" sz="1600" dirty="0">
                <a:solidFill>
                  <a:srgbClr val="898989"/>
                </a:solidFill>
                <a:latin typeface="HelveticaNeueLT Pro 55 Roman" pitchFamily="34" charset="0"/>
              </a:rPr>
              <a:t>Here we </a:t>
            </a:r>
            <a:r>
              <a:rPr lang="en-GB" sz="1600" dirty="0" smtClean="0">
                <a:solidFill>
                  <a:srgbClr val="898989"/>
                </a:solidFill>
                <a:latin typeface="HelveticaNeueLT Pro 55 Roman" pitchFamily="34" charset="0"/>
              </a:rPr>
              <a:t>specify </a:t>
            </a:r>
            <a:r>
              <a:rPr lang="en-GB" sz="1600" dirty="0">
                <a:solidFill>
                  <a:srgbClr val="898989"/>
                </a:solidFill>
                <a:latin typeface="HelveticaNeueLT Pro 55 Roman" pitchFamily="34" charset="0"/>
              </a:rPr>
              <a:t>the shipping and billing address, </a:t>
            </a:r>
            <a:r>
              <a:rPr lang="en-GB" sz="1600" dirty="0" smtClean="0">
                <a:solidFill>
                  <a:srgbClr val="898989"/>
                </a:solidFill>
                <a:latin typeface="HelveticaNeueLT Pro 55 Roman" pitchFamily="34" charset="0"/>
              </a:rPr>
              <a:t>usually the same </a:t>
            </a:r>
            <a:r>
              <a:rPr lang="en-GB" sz="1600" dirty="0">
                <a:solidFill>
                  <a:srgbClr val="898989"/>
                </a:solidFill>
                <a:latin typeface="HelveticaNeueLT Pro 55 Roman" pitchFamily="34" charset="0"/>
              </a:rPr>
              <a:t>but occasionally customers need Invoices </a:t>
            </a:r>
            <a:r>
              <a:rPr lang="en-GB" sz="1600" dirty="0" smtClean="0">
                <a:solidFill>
                  <a:srgbClr val="898989"/>
                </a:solidFill>
                <a:latin typeface="HelveticaNeueLT Pro 55 Roman" pitchFamily="34" charset="0"/>
              </a:rPr>
              <a:t>and Shipments send </a:t>
            </a:r>
            <a:r>
              <a:rPr lang="en-GB" sz="1600" dirty="0">
                <a:solidFill>
                  <a:srgbClr val="898989"/>
                </a:solidFill>
                <a:latin typeface="HelveticaNeueLT Pro 55 Roman" pitchFamily="34" charset="0"/>
              </a:rPr>
              <a:t>elsewhere. </a:t>
            </a:r>
            <a:endParaRPr lang="en-GB" sz="1600" dirty="0" smtClean="0">
              <a:solidFill>
                <a:srgbClr val="898989"/>
              </a:solidFill>
              <a:latin typeface="HelveticaNeueLT Pro 55 Roman" pitchFamily="34" charset="0"/>
            </a:endParaRPr>
          </a:p>
          <a:p>
            <a:endParaRPr lang="en-GB" sz="1600" dirty="0">
              <a:solidFill>
                <a:srgbClr val="898989"/>
              </a:solidFill>
              <a:latin typeface="HelveticaNeueLT Pro 55 Roman" pitchFamily="34" charset="0"/>
            </a:endParaRPr>
          </a:p>
          <a:p>
            <a:pPr marL="285750" indent="-285750">
              <a:buFont typeface="Arial" panose="020B0604020202020204" pitchFamily="34" charset="0"/>
              <a:buChar char="•"/>
            </a:pPr>
            <a:r>
              <a:rPr lang="de-DE" sz="1600" dirty="0">
                <a:solidFill>
                  <a:srgbClr val="898989"/>
                </a:solidFill>
                <a:latin typeface="HelveticaNeueLT Pro 55 Roman" pitchFamily="34" charset="0"/>
              </a:rPr>
              <a:t>Always add contact phone number so customer can be </a:t>
            </a:r>
            <a:r>
              <a:rPr lang="de-DE" sz="1600" dirty="0" smtClean="0">
                <a:solidFill>
                  <a:srgbClr val="898989"/>
                </a:solidFill>
                <a:latin typeface="HelveticaNeueLT Pro 55 Roman" pitchFamily="34" charset="0"/>
              </a:rPr>
              <a:t>contacted </a:t>
            </a:r>
            <a:r>
              <a:rPr lang="de-DE" sz="1600" dirty="0">
                <a:solidFill>
                  <a:srgbClr val="898989"/>
                </a:solidFill>
                <a:latin typeface="HelveticaNeueLT Pro 55 Roman" pitchFamily="34" charset="0"/>
              </a:rPr>
              <a:t>in case of </a:t>
            </a:r>
            <a:r>
              <a:rPr lang="de-DE" sz="1600" dirty="0" smtClean="0">
                <a:solidFill>
                  <a:srgbClr val="898989"/>
                </a:solidFill>
                <a:latin typeface="HelveticaNeueLT Pro 55 Roman" pitchFamily="34" charset="0"/>
              </a:rPr>
              <a:t>deliveries.</a:t>
            </a:r>
          </a:p>
          <a:p>
            <a:endParaRPr lang="en-GB" sz="1600" dirty="0">
              <a:solidFill>
                <a:srgbClr val="898989"/>
              </a:solidFill>
              <a:latin typeface="HelveticaNeueLT Pro 55 Roman" pitchFamily="34" charset="0"/>
            </a:endParaRPr>
          </a:p>
          <a:p>
            <a:pPr marL="285750" indent="-285750">
              <a:buFont typeface="Arial" panose="020B0604020202020204" pitchFamily="34" charset="0"/>
              <a:buChar char="•"/>
            </a:pPr>
            <a:r>
              <a:rPr lang="en-GB" sz="1600" dirty="0">
                <a:solidFill>
                  <a:srgbClr val="898989"/>
                </a:solidFill>
                <a:latin typeface="HelveticaNeueLT Pro 55 Roman" pitchFamily="34" charset="0"/>
              </a:rPr>
              <a:t>Don’t forget to change the country, standard setting is UK</a:t>
            </a:r>
            <a:r>
              <a:rPr lang="en-GB" sz="1600" dirty="0">
                <a:latin typeface="HelveticaNeueLT Pro 25 UltLt" panose="020B0303020202020204" pitchFamily="34" charset="0"/>
              </a:rPr>
              <a:t>.</a:t>
            </a:r>
          </a:p>
          <a:p>
            <a:pPr marL="285750" indent="-285750">
              <a:buFont typeface="Arial" panose="020B0604020202020204" pitchFamily="34" charset="0"/>
              <a:buChar char="•"/>
            </a:pPr>
            <a:endParaRPr lang="en-GB" sz="1600" dirty="0">
              <a:latin typeface="HelveticaNeueLT Pro 25 UltLt" panose="020B0303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206" y="1915886"/>
            <a:ext cx="5812548" cy="365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701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2954" y="1252073"/>
            <a:ext cx="2858397" cy="523220"/>
          </a:xfrm>
          <a:prstGeom prst="rect">
            <a:avLst/>
          </a:prstGeom>
          <a:noFill/>
        </p:spPr>
        <p:txBody>
          <a:bodyPr wrap="square" rtlCol="0">
            <a:spAutoFit/>
          </a:bodyPr>
          <a:lstStyle/>
          <a:p>
            <a:r>
              <a:rPr lang="en-GB" sz="800" dirty="0" smtClean="0">
                <a:solidFill>
                  <a:srgbClr val="B50230"/>
                </a:solidFill>
                <a:latin typeface="HelveticaNeueLT Pro 95 Blk" pitchFamily="34" charset="0"/>
              </a:rPr>
              <a:t>C.2.1.8</a:t>
            </a:r>
            <a:r>
              <a:rPr lang="en-GB" sz="2000" dirty="0" smtClean="0">
                <a:solidFill>
                  <a:srgbClr val="B50230"/>
                </a:solidFill>
                <a:latin typeface="HelveticaNeueLT Pro 95 Blk" pitchFamily="34" charset="0"/>
              </a:rPr>
              <a:t> </a:t>
            </a:r>
            <a:r>
              <a:rPr lang="en-GB" sz="2800" dirty="0" smtClean="0">
                <a:solidFill>
                  <a:srgbClr val="B50230"/>
                </a:solidFill>
                <a:latin typeface="HelveticaNeueLT Pro 95 Blk" pitchFamily="34" charset="0"/>
              </a:rPr>
              <a:t>Financial</a:t>
            </a:r>
            <a:endParaRPr lang="en-GB" sz="2800" dirty="0">
              <a:solidFill>
                <a:srgbClr val="B50230"/>
              </a:solidFill>
              <a:latin typeface="HelveticaNeueLT Pro 95 Blk" pitchFamily="34" charset="0"/>
            </a:endParaRPr>
          </a:p>
        </p:txBody>
      </p:sp>
      <p:sp>
        <p:nvSpPr>
          <p:cNvPr id="3" name="TextBox 2"/>
          <p:cNvSpPr txBox="1"/>
          <p:nvPr/>
        </p:nvSpPr>
        <p:spPr>
          <a:xfrm>
            <a:off x="570647" y="1997410"/>
            <a:ext cx="4883948" cy="3648016"/>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solidFill>
                  <a:srgbClr val="898989"/>
                </a:solidFill>
                <a:latin typeface="HelveticaNeueLT Pro 55 Roman" pitchFamily="34" charset="0"/>
              </a:rPr>
              <a:t>This tab shows the current payment terms for the lead/customer, default setting is advanced </a:t>
            </a:r>
            <a:r>
              <a:rPr lang="en-GB" sz="1600" dirty="0" smtClean="0">
                <a:solidFill>
                  <a:srgbClr val="898989"/>
                </a:solidFill>
                <a:latin typeface="HelveticaNeueLT Pro 55 Roman" pitchFamily="34" charset="0"/>
              </a:rPr>
              <a:t>payment;</a:t>
            </a:r>
          </a:p>
          <a:p>
            <a:pPr algn="just"/>
            <a:endParaRPr lang="en-GB" sz="1600" dirty="0">
              <a:solidFill>
                <a:srgbClr val="898989"/>
              </a:solidFill>
              <a:latin typeface="HelveticaNeueLT Pro 55 Roman" pitchFamily="34" charset="0"/>
            </a:endParaRPr>
          </a:p>
          <a:p>
            <a:pPr marL="285750" indent="-285750" algn="just">
              <a:buFont typeface="Arial" panose="020B0604020202020204" pitchFamily="34" charset="0"/>
              <a:buChar char="•"/>
            </a:pPr>
            <a:r>
              <a:rPr lang="en-GB" sz="1600" dirty="0">
                <a:solidFill>
                  <a:srgbClr val="898989"/>
                </a:solidFill>
                <a:latin typeface="HelveticaNeueLT Pro 55 Roman" pitchFamily="34" charset="0"/>
              </a:rPr>
              <a:t>Terms can be changed after request and approval by your Team </a:t>
            </a:r>
            <a:r>
              <a:rPr lang="en-GB" sz="1600" dirty="0" smtClean="0">
                <a:solidFill>
                  <a:srgbClr val="898989"/>
                </a:solidFill>
                <a:latin typeface="HelveticaNeueLT Pro 55 Roman" pitchFamily="34" charset="0"/>
              </a:rPr>
              <a:t>leader;</a:t>
            </a:r>
          </a:p>
          <a:p>
            <a:pPr algn="just"/>
            <a:endParaRPr lang="en-GB" sz="1600" dirty="0">
              <a:solidFill>
                <a:srgbClr val="898989"/>
              </a:solidFill>
              <a:latin typeface="HelveticaNeueLT Pro 55 Roman" pitchFamily="34" charset="0"/>
            </a:endParaRPr>
          </a:p>
          <a:p>
            <a:pPr marL="285750" indent="-285750" algn="just">
              <a:buFont typeface="Arial" panose="020B0604020202020204" pitchFamily="34" charset="0"/>
              <a:buChar char="•"/>
            </a:pPr>
            <a:r>
              <a:rPr lang="en-GB" sz="1600" dirty="0" smtClean="0">
                <a:solidFill>
                  <a:srgbClr val="898989"/>
                </a:solidFill>
                <a:latin typeface="HelveticaNeueLT Pro 55 Roman" pitchFamily="34" charset="0"/>
              </a:rPr>
              <a:t>It </a:t>
            </a:r>
            <a:r>
              <a:rPr lang="en-GB" sz="1600" dirty="0">
                <a:solidFill>
                  <a:srgbClr val="898989"/>
                </a:solidFill>
                <a:latin typeface="HelveticaNeueLT Pro 55 Roman" pitchFamily="34" charset="0"/>
              </a:rPr>
              <a:t>saves time setting up the VAT when the lead is being set up and while browsing the contacts </a:t>
            </a:r>
            <a:r>
              <a:rPr lang="en-GB" sz="1600" dirty="0" smtClean="0">
                <a:solidFill>
                  <a:srgbClr val="898989"/>
                </a:solidFill>
                <a:latin typeface="HelveticaNeueLT Pro 55 Roman" pitchFamily="34" charset="0"/>
              </a:rPr>
              <a:t>website</a:t>
            </a:r>
            <a:r>
              <a:rPr lang="en-GB" sz="1600" dirty="0">
                <a:solidFill>
                  <a:srgbClr val="898989"/>
                </a:solidFill>
                <a:latin typeface="HelveticaNeueLT Pro 55 Roman" pitchFamily="34" charset="0"/>
              </a:rPr>
              <a:t>;</a:t>
            </a:r>
            <a:endParaRPr lang="en-GB" sz="1600" dirty="0" smtClean="0">
              <a:solidFill>
                <a:srgbClr val="898989"/>
              </a:solidFill>
              <a:latin typeface="HelveticaNeueLT Pro 55 Roman" pitchFamily="34" charset="0"/>
            </a:endParaRPr>
          </a:p>
          <a:p>
            <a:pPr algn="just"/>
            <a:endParaRPr lang="en-GB" sz="1600" dirty="0">
              <a:solidFill>
                <a:srgbClr val="898989"/>
              </a:solidFill>
              <a:latin typeface="HelveticaNeueLT Pro 55 Roman" pitchFamily="34" charset="0"/>
            </a:endParaRPr>
          </a:p>
          <a:p>
            <a:pPr marL="285750" indent="-285750" algn="just">
              <a:buFont typeface="Arial" panose="020B0604020202020204" pitchFamily="34" charset="0"/>
              <a:buChar char="•"/>
            </a:pPr>
            <a:r>
              <a:rPr lang="en-GB" sz="1600" dirty="0">
                <a:solidFill>
                  <a:srgbClr val="898989"/>
                </a:solidFill>
                <a:latin typeface="HelveticaNeueLT Pro 55 Roman" pitchFamily="34" charset="0"/>
              </a:rPr>
              <a:t>Credit tool can be used to do  basic credit checks and approve payment terms</a:t>
            </a:r>
          </a:p>
          <a:p>
            <a:endParaRPr lang="en-GB" sz="1600" dirty="0">
              <a:solidFill>
                <a:srgbClr val="898989"/>
              </a:solidFill>
              <a:latin typeface="HelveticaNeueLT Pro 55 Roman"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77233" y="978682"/>
            <a:ext cx="6172860" cy="5252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537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2372</Words>
  <Application>Microsoft Office PowerPoint</Application>
  <PresentationFormat>Custom</PresentationFormat>
  <Paragraphs>187</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Olga Malova</cp:lastModifiedBy>
  <cp:revision>54</cp:revision>
  <dcterms:created xsi:type="dcterms:W3CDTF">2018-02-21T15:11:45Z</dcterms:created>
  <dcterms:modified xsi:type="dcterms:W3CDTF">2018-03-27T09:34:02Z</dcterms:modified>
</cp:coreProperties>
</file>