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8"/>
  </p:notesMasterIdLst>
  <p:sldIdLst>
    <p:sldId id="300" r:id="rId2"/>
    <p:sldId id="291" r:id="rId3"/>
    <p:sldId id="293" r:id="rId4"/>
    <p:sldId id="295" r:id="rId5"/>
    <p:sldId id="292" r:id="rId6"/>
    <p:sldId id="296" r:id="rId7"/>
    <p:sldId id="297" r:id="rId8"/>
    <p:sldId id="298" r:id="rId9"/>
    <p:sldId id="284" r:id="rId10"/>
    <p:sldId id="285" r:id="rId11"/>
    <p:sldId id="299" r:id="rId12"/>
    <p:sldId id="286" r:id="rId13"/>
    <p:sldId id="287" r:id="rId14"/>
    <p:sldId id="288" r:id="rId15"/>
    <p:sldId id="289" r:id="rId16"/>
    <p:sldId id="29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9" autoAdjust="0"/>
    <p:restoredTop sz="94660"/>
  </p:normalViewPr>
  <p:slideViewPr>
    <p:cSldViewPr snapToGrid="0">
      <p:cViewPr varScale="1">
        <p:scale>
          <a:sx n="125" d="100"/>
          <a:sy n="125" d="100"/>
        </p:scale>
        <p:origin x="34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716F69-6780-4D47-B48F-154A2A96FCF8}" type="datetimeFigureOut">
              <a:rPr lang="en-GB" smtClean="0"/>
              <a:t>07/05/2019</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38DF88-8C9C-483A-A22E-DF879EB48631}" type="slidenum">
              <a:rPr lang="en-GB" smtClean="0"/>
              <a:t>‹#›</a:t>
            </a:fld>
            <a:endParaRPr lang="en-GB"/>
          </a:p>
        </p:txBody>
      </p:sp>
    </p:spTree>
    <p:extLst>
      <p:ext uri="{BB962C8B-B14F-4D97-AF65-F5344CB8AC3E}">
        <p14:creationId xmlns:p14="http://schemas.microsoft.com/office/powerpoint/2010/main" val="187805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1- Multi Choice </a:t>
            </a:r>
          </a:p>
          <a:p>
            <a:r>
              <a:rPr lang="en-GB" dirty="0"/>
              <a:t>What can happen if you open a virus or Malware on your computer? </a:t>
            </a:r>
          </a:p>
          <a:p>
            <a:r>
              <a:rPr lang="en-GB" dirty="0"/>
              <a:t>1- Can cause loss of data			2- Nothing</a:t>
            </a:r>
          </a:p>
          <a:p>
            <a:r>
              <a:rPr lang="en-GB" dirty="0"/>
              <a:t>3- Damage the computer beyond repair 		4- Sensitive data can be stolen</a:t>
            </a:r>
          </a:p>
          <a:p>
            <a:r>
              <a:rPr lang="en-GB" dirty="0"/>
              <a:t>5- Slow down your internet connection		6- Cause disruption to the phones </a:t>
            </a:r>
          </a:p>
          <a:p>
            <a:r>
              <a:rPr lang="en-GB" i="1" cap="all" dirty="0"/>
              <a:t> </a:t>
            </a:r>
          </a:p>
          <a:p>
            <a:r>
              <a:rPr lang="en-GB" i="1" cap="all" dirty="0"/>
              <a:t>Answer </a:t>
            </a:r>
          </a:p>
          <a:p>
            <a:r>
              <a:rPr lang="en-GB" dirty="0"/>
              <a:t>1- Can cause loss of data			</a:t>
            </a:r>
          </a:p>
          <a:p>
            <a:r>
              <a:rPr lang="en-GB" dirty="0"/>
              <a:t>3- Damage the computer beyond repair 		4- Sensitive data can be stolen</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10</a:t>
            </a:fld>
            <a:endParaRPr lang="en-GB" dirty="0"/>
          </a:p>
        </p:txBody>
      </p:sp>
    </p:spTree>
    <p:extLst>
      <p:ext uri="{BB962C8B-B14F-4D97-AF65-F5344CB8AC3E}">
        <p14:creationId xmlns:p14="http://schemas.microsoft.com/office/powerpoint/2010/main" val="151706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1- Multi Choice </a:t>
            </a:r>
          </a:p>
          <a:p>
            <a:r>
              <a:rPr lang="en-GB" dirty="0"/>
              <a:t>What can happen if you open a virus or Malware on your computer? </a:t>
            </a:r>
          </a:p>
          <a:p>
            <a:r>
              <a:rPr lang="en-GB" dirty="0"/>
              <a:t>1- Can cause loss of data			2- Nothing</a:t>
            </a:r>
          </a:p>
          <a:p>
            <a:r>
              <a:rPr lang="en-GB" dirty="0"/>
              <a:t>3- Damage the computer beyond repair 		4- Sensitive data can be stolen</a:t>
            </a:r>
          </a:p>
          <a:p>
            <a:r>
              <a:rPr lang="en-GB" dirty="0"/>
              <a:t>5- Slow down your internet connection		6- Cause disruption to the phones </a:t>
            </a:r>
          </a:p>
          <a:p>
            <a:r>
              <a:rPr lang="en-GB" i="1" cap="all" dirty="0"/>
              <a:t> </a:t>
            </a:r>
          </a:p>
          <a:p>
            <a:r>
              <a:rPr lang="en-GB" i="1" cap="all" dirty="0"/>
              <a:t>Answer </a:t>
            </a:r>
          </a:p>
          <a:p>
            <a:r>
              <a:rPr lang="en-GB" dirty="0"/>
              <a:t>1- Can cause loss of data			</a:t>
            </a:r>
          </a:p>
          <a:p>
            <a:r>
              <a:rPr lang="en-GB" dirty="0"/>
              <a:t>3- Damage the computer beyond repair 		4- Sensitive data can be stolen</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11</a:t>
            </a:fld>
            <a:endParaRPr lang="en-GB" dirty="0"/>
          </a:p>
        </p:txBody>
      </p:sp>
    </p:spTree>
    <p:extLst>
      <p:ext uri="{BB962C8B-B14F-4D97-AF65-F5344CB8AC3E}">
        <p14:creationId xmlns:p14="http://schemas.microsoft.com/office/powerpoint/2010/main" val="97908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Questions 3 – multi Choice</a:t>
            </a:r>
          </a:p>
          <a:p>
            <a:r>
              <a:rPr lang="en-GB" dirty="0"/>
              <a:t>What do you do if you receive an email with a .Zip or .exe attachment?</a:t>
            </a:r>
          </a:p>
          <a:p>
            <a:endParaRPr lang="en-GB" dirty="0"/>
          </a:p>
          <a:p>
            <a:r>
              <a:rPr lang="en-GB" dirty="0"/>
              <a:t>1-Open it and see what it is?			2- Delete the email</a:t>
            </a:r>
          </a:p>
          <a:p>
            <a:r>
              <a:rPr lang="en-GB" dirty="0"/>
              <a:t>3- Report straight away to IT for verification	 	4- Forward it to your Team leader for verification  </a:t>
            </a:r>
          </a:p>
          <a:p>
            <a:r>
              <a:rPr lang="en-GB" dirty="0"/>
              <a:t> </a:t>
            </a:r>
          </a:p>
          <a:p>
            <a:r>
              <a:rPr lang="en-GB" i="1" cap="all" dirty="0"/>
              <a:t>Answer</a:t>
            </a:r>
          </a:p>
          <a:p>
            <a:r>
              <a:rPr lang="en-GB" dirty="0"/>
              <a:t>3- Report straight away to IT for verification</a:t>
            </a:r>
          </a:p>
          <a:p>
            <a:endParaRPr lang="en-GB" dirty="0"/>
          </a:p>
          <a:p>
            <a:r>
              <a:rPr lang="en-GB" i="1" cap="all" dirty="0"/>
              <a:t>Question 4 –Multi Choice</a:t>
            </a:r>
          </a:p>
          <a:p>
            <a:r>
              <a:rPr lang="en-GB" dirty="0"/>
              <a:t>If you get an email from an unknown sender do you? </a:t>
            </a:r>
          </a:p>
          <a:p>
            <a:endParaRPr lang="en-GB" dirty="0"/>
          </a:p>
          <a:p>
            <a:r>
              <a:rPr lang="en-GB" dirty="0"/>
              <a:t>1-Open the email and see what it is about		2- forward IT and ask them for verification </a:t>
            </a:r>
          </a:p>
          <a:p>
            <a:r>
              <a:rPr lang="en-GB" dirty="0"/>
              <a:t>3- Send it to your colleague or GL to verify 		4- treat it as a normal email</a:t>
            </a:r>
          </a:p>
          <a:p>
            <a:r>
              <a:rPr lang="en-GB" dirty="0"/>
              <a:t> </a:t>
            </a:r>
          </a:p>
          <a:p>
            <a:r>
              <a:rPr lang="en-GB" i="1" cap="all" dirty="0"/>
              <a:t>Answer</a:t>
            </a:r>
          </a:p>
          <a:p>
            <a:r>
              <a:rPr lang="en-GB" dirty="0"/>
              <a:t>2- forward IT and ask them for verification</a:t>
            </a:r>
          </a:p>
          <a:p>
            <a:endParaRPr lang="en-GB" dirty="0"/>
          </a:p>
          <a:p>
            <a:r>
              <a:rPr lang="en-GB" i="1" cap="all" dirty="0"/>
              <a:t>Question 5- Multi Choice</a:t>
            </a:r>
          </a:p>
          <a:p>
            <a:r>
              <a:rPr lang="en-GB" dirty="0"/>
              <a:t>If you get an email that has links to external pages do you?</a:t>
            </a:r>
          </a:p>
          <a:p>
            <a:r>
              <a:rPr lang="en-GB" dirty="0"/>
              <a:t> </a:t>
            </a:r>
          </a:p>
          <a:p>
            <a:r>
              <a:rPr lang="en-GB" dirty="0"/>
              <a:t>1-Forward to IT for verification  		2- Follow the links as instructed</a:t>
            </a:r>
          </a:p>
          <a:p>
            <a:r>
              <a:rPr lang="en-GB" dirty="0"/>
              <a:t>3- Respond to the email saying we do not except links	4- Delete straight away</a:t>
            </a:r>
          </a:p>
          <a:p>
            <a:r>
              <a:rPr lang="en-GB" dirty="0"/>
              <a:t> </a:t>
            </a:r>
          </a:p>
          <a:p>
            <a:r>
              <a:rPr lang="en-GB" i="1" cap="all" dirty="0"/>
              <a:t>answer</a:t>
            </a:r>
          </a:p>
          <a:p>
            <a:r>
              <a:rPr lang="en-GB" dirty="0"/>
              <a:t>1-Forward to IT for verification </a:t>
            </a:r>
          </a:p>
          <a:p>
            <a:endParaRPr lang="en-GB" dirty="0"/>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12</a:t>
            </a:fld>
            <a:endParaRPr lang="en-GB" dirty="0"/>
          </a:p>
        </p:txBody>
      </p:sp>
    </p:spTree>
    <p:extLst>
      <p:ext uri="{BB962C8B-B14F-4D97-AF65-F5344CB8AC3E}">
        <p14:creationId xmlns:p14="http://schemas.microsoft.com/office/powerpoint/2010/main" val="2338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6 – multi Choice </a:t>
            </a:r>
          </a:p>
          <a:p>
            <a:r>
              <a:rPr lang="en-GB" dirty="0"/>
              <a:t>You have just noticed you have clicked on a virus, what do you do? </a:t>
            </a:r>
          </a:p>
          <a:p>
            <a:r>
              <a:rPr lang="en-GB" dirty="0"/>
              <a:t> </a:t>
            </a:r>
          </a:p>
          <a:p>
            <a:r>
              <a:rPr lang="en-GB" dirty="0"/>
              <a:t>1-Shut down computer		2-Take out network cable and call IT </a:t>
            </a:r>
          </a:p>
          <a:p>
            <a:r>
              <a:rPr lang="en-GB" dirty="0"/>
              <a:t>3- Try do delete virus and call IT 	4- Restart computer and call IT</a:t>
            </a:r>
          </a:p>
          <a:p>
            <a:endParaRPr lang="en-GB" i="1" cap="all" dirty="0"/>
          </a:p>
          <a:p>
            <a:r>
              <a:rPr lang="en-GB" i="1" cap="all" dirty="0"/>
              <a:t>Answer</a:t>
            </a:r>
          </a:p>
          <a:p>
            <a:r>
              <a:rPr lang="en-GB" dirty="0"/>
              <a:t>2-Take out network cable and call IT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16</a:t>
            </a:fld>
            <a:endParaRPr lang="en-GB" dirty="0"/>
          </a:p>
        </p:txBody>
      </p:sp>
    </p:spTree>
    <p:extLst>
      <p:ext uri="{BB962C8B-B14F-4D97-AF65-F5344CB8AC3E}">
        <p14:creationId xmlns:p14="http://schemas.microsoft.com/office/powerpoint/2010/main" val="13538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22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76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8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62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33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00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54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52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59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EE088E-401F-4D55-9C0A-2821C6198805}"/>
              </a:ext>
            </a:extLst>
          </p:cNvPr>
          <p:cNvGrpSpPr/>
          <p:nvPr/>
        </p:nvGrpSpPr>
        <p:grpSpPr>
          <a:xfrm>
            <a:off x="0" y="6282993"/>
            <a:ext cx="12192000" cy="575007"/>
            <a:chOff x="0" y="6282993"/>
            <a:chExt cx="12192000" cy="575007"/>
          </a:xfrm>
        </p:grpSpPr>
        <p:sp>
          <p:nvSpPr>
            <p:cNvPr id="8" name="Rectangle 7">
              <a:extLst>
                <a:ext uri="{FF2B5EF4-FFF2-40B4-BE49-F238E27FC236}">
                  <a16:creationId xmlns:a16="http://schemas.microsoft.com/office/drawing/2014/main" id="{7D357FFB-98A8-49D5-BC6E-87D327A2637C}"/>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61AD65D0-E478-4BC6-9D4B-CBAFB91E3EA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6654" b="50000"/>
            <a:stretch/>
          </p:blipFill>
          <p:spPr>
            <a:xfrm>
              <a:off x="9260060" y="6282993"/>
              <a:ext cx="2590311" cy="575007"/>
            </a:xfrm>
            <a:prstGeom prst="rect">
              <a:avLst/>
            </a:prstGeom>
          </p:spPr>
        </p:pic>
      </p:grpSp>
      <p:pic>
        <p:nvPicPr>
          <p:cNvPr id="10" name="Picture 9">
            <a:extLst>
              <a:ext uri="{FF2B5EF4-FFF2-40B4-BE49-F238E27FC236}">
                <a16:creationId xmlns:a16="http://schemas.microsoft.com/office/drawing/2014/main" id="{C96A5A0A-D6D1-4523-937C-592890EB67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05011" y="322326"/>
            <a:ext cx="2245360" cy="617474"/>
          </a:xfrm>
          <a:prstGeom prst="rect">
            <a:avLst/>
          </a:prstGeom>
        </p:spPr>
      </p:pic>
      <p:cxnSp>
        <p:nvCxnSpPr>
          <p:cNvPr id="11" name="Straight Connector 10">
            <a:extLst>
              <a:ext uri="{FF2B5EF4-FFF2-40B4-BE49-F238E27FC236}">
                <a16:creationId xmlns:a16="http://schemas.microsoft.com/office/drawing/2014/main" id="{6D937DC8-4DF6-4C2A-B565-FC8DCCF60BC6}"/>
              </a:ext>
            </a:extLst>
          </p:cNvPr>
          <p:cNvCxnSpPr>
            <a:cxnSpLocks/>
          </p:cNvCxnSpPr>
          <p:nvPr/>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B8211D-0A06-489D-9A05-F70E916E6626}"/>
              </a:ext>
            </a:extLst>
          </p:cNvPr>
          <p:cNvSpPr/>
          <p:nvPr/>
        </p:nvSpPr>
        <p:spPr>
          <a:xfrm>
            <a:off x="391160" y="371073"/>
            <a:ext cx="6092349" cy="369332"/>
          </a:xfrm>
          <a:prstGeom prst="rect">
            <a:avLst/>
          </a:prstGeom>
        </p:spPr>
        <p:txBody>
          <a:bodyPr wrap="square">
            <a:spAutoFit/>
          </a:bodyPr>
          <a:lstStyle/>
          <a:p>
            <a:r>
              <a:rPr lang="en-GB" dirty="0">
                <a:solidFill>
                  <a:srgbClr val="B50230"/>
                </a:solidFill>
                <a:latin typeface="HelveticaNeueLT Pro 55 Roman" panose="020B0604020202020204" pitchFamily="34" charset="0"/>
                <a:cs typeface="Arial" panose="020B0604020202020204" pitchFamily="34" charset="0"/>
              </a:rPr>
              <a:t>Flashbay</a:t>
            </a:r>
            <a:r>
              <a:rPr lang="en-GB" baseline="0" dirty="0">
                <a:solidFill>
                  <a:srgbClr val="B50230"/>
                </a:solidFill>
                <a:latin typeface="HelveticaNeueLT Pro 55 Roman" panose="020B0604020202020204" pitchFamily="34" charset="0"/>
                <a:cs typeface="Arial" panose="020B0604020202020204" pitchFamily="34" charset="0"/>
              </a:rPr>
              <a:t> Sales Academy</a:t>
            </a:r>
            <a:r>
              <a:rPr lang="en-GB" dirty="0">
                <a:solidFill>
                  <a:srgbClr val="B50230"/>
                </a:solidFill>
                <a:latin typeface="HelveticaNeueLT Pro 55 Roman" panose="020B0604020202020204" pitchFamily="34" charset="0"/>
                <a:cs typeface="Arial" panose="020B0604020202020204" pitchFamily="34" charset="0"/>
              </a:rPr>
              <a:t> | </a:t>
            </a:r>
            <a:r>
              <a:rPr lang="en-GB" b="1" dirty="0">
                <a:solidFill>
                  <a:srgbClr val="B50230"/>
                </a:solidFill>
                <a:latin typeface="HelveticaNeueLT Pro 95 Blk" panose="020B0904020202020204" pitchFamily="34" charset="0"/>
                <a:cs typeface="Arial" panose="020B0604020202020204" pitchFamily="34" charset="0"/>
              </a:rPr>
              <a:t>IT</a:t>
            </a:r>
            <a:r>
              <a:rPr lang="en-GB" b="1" baseline="0" dirty="0">
                <a:solidFill>
                  <a:srgbClr val="B50230"/>
                </a:solidFill>
                <a:latin typeface="HelveticaNeueLT Pro 95 Blk" panose="020B0904020202020204" pitchFamily="34" charset="0"/>
                <a:cs typeface="Arial" panose="020B0604020202020204" pitchFamily="34" charset="0"/>
              </a:rPr>
              <a:t> Training</a:t>
            </a:r>
            <a:endParaRPr lang="en-GB" b="1" dirty="0">
              <a:solidFill>
                <a:srgbClr val="B5023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109922411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22" r:id="rId3"/>
    <p:sldLayoutId id="2147483723" r:id="rId4"/>
    <p:sldLayoutId id="2147483724" r:id="rId5"/>
    <p:sldLayoutId id="2147483725" r:id="rId6"/>
    <p:sldLayoutId id="2147483726" r:id="rId7"/>
    <p:sldLayoutId id="2147483727" r:id="rId8"/>
    <p:sldLayoutId id="214748372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itsupport@flashba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52F25-B267-440E-8490-6E354A9B05E4}"/>
              </a:ext>
            </a:extLst>
          </p:cNvPr>
          <p:cNvSpPr/>
          <p:nvPr/>
        </p:nvSpPr>
        <p:spPr>
          <a:xfrm>
            <a:off x="0" y="2844225"/>
            <a:ext cx="12192000" cy="1569660"/>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Flashbay </a:t>
            </a:r>
          </a:p>
          <a:p>
            <a:pPr algn="ctr"/>
            <a:r>
              <a:rPr lang="en-US" sz="3200" b="1">
                <a:ln w="11430"/>
                <a:solidFill>
                  <a:srgbClr val="A32038"/>
                </a:solidFill>
                <a:latin typeface="HelveticaNeueLT Pro 95 Blk" panose="020B0904020202020204" pitchFamily="34" charset="0"/>
                <a:cs typeface="Arial" panose="020B0604020202020204" pitchFamily="34" charset="0"/>
              </a:rPr>
              <a:t>Information Technology </a:t>
            </a:r>
          </a:p>
          <a:p>
            <a:pPr algn="ctr"/>
            <a:r>
              <a:rPr lang="en-US" sz="3200" b="1">
                <a:ln w="11430"/>
                <a:solidFill>
                  <a:srgbClr val="A32038"/>
                </a:solidFill>
                <a:latin typeface="HelveticaNeueLT Pro 95 Blk" panose="020B0904020202020204" pitchFamily="34" charset="0"/>
                <a:cs typeface="Arial" panose="020B0604020202020204" pitchFamily="34" charset="0"/>
              </a:rPr>
              <a:t>Training </a:t>
            </a:r>
            <a:r>
              <a:rPr lang="en-US" sz="3200" b="1">
                <a:ln w="11430"/>
                <a:solidFill>
                  <a:srgbClr val="C00000"/>
                </a:solidFill>
                <a:latin typeface="HelveticaNeueLT Pro 95 Blk" panose="020B0904020202020204" pitchFamily="34" charset="0"/>
                <a:cs typeface="Arial" panose="020B0604020202020204" pitchFamily="34" charset="0"/>
              </a:rPr>
              <a:t> </a:t>
            </a:r>
            <a:endParaRPr lang="en-US" sz="3200" b="1" dirty="0">
              <a:ln w="11430"/>
              <a:solidFill>
                <a:srgbClr val="C0000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56890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Spam Emails</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3" name="Rectangle 2"/>
          <p:cNvSpPr/>
          <p:nvPr/>
        </p:nvSpPr>
        <p:spPr>
          <a:xfrm>
            <a:off x="315556" y="1626683"/>
            <a:ext cx="11324217" cy="5355312"/>
          </a:xfrm>
          <a:prstGeom prst="rect">
            <a:avLst/>
          </a:prstGeom>
        </p:spPr>
        <p:txBody>
          <a:bodyPr wrap="square">
            <a:spAutoFit/>
          </a:bodyPr>
          <a:lstStyle/>
          <a:p>
            <a:pPr>
              <a:buNone/>
            </a:pPr>
            <a:r>
              <a:rPr lang="en-GB" sz="2000" b="1" dirty="0">
                <a:solidFill>
                  <a:schemeClr val="bg1">
                    <a:lumMod val="50000"/>
                  </a:schemeClr>
                </a:solidFill>
                <a:latin typeface="HelveticaNeueLT Pro 55 Roman" panose="020B0604020202020204" pitchFamily="34" charset="0"/>
              </a:rPr>
              <a:t>Introduction</a:t>
            </a:r>
          </a:p>
          <a:p>
            <a:pPr>
              <a:buNone/>
            </a:pPr>
            <a:endParaRPr lang="en-GB" sz="1400" b="1" dirty="0">
              <a:solidFill>
                <a:schemeClr val="bg1">
                  <a:lumMod val="50000"/>
                </a:schemeClr>
              </a:solidFill>
              <a:latin typeface="HelveticaNeueLT Pro 55 Roman" panose="020B0604020202020204" pitchFamily="34" charset="0"/>
            </a:endParaRPr>
          </a:p>
          <a:p>
            <a:pPr>
              <a:buNone/>
            </a:pPr>
            <a:r>
              <a:rPr lang="en-GB" sz="1400" dirty="0">
                <a:solidFill>
                  <a:schemeClr val="bg1">
                    <a:lumMod val="50000"/>
                  </a:schemeClr>
                </a:solidFill>
                <a:latin typeface="HelveticaNeueLT Pro 55 Roman" panose="020B0604020202020204" pitchFamily="34" charset="0"/>
              </a:rPr>
              <a:t>The recent surge of new viruses such as </a:t>
            </a:r>
            <a:r>
              <a:rPr lang="en-GB" sz="1400" b="1" dirty="0">
                <a:solidFill>
                  <a:srgbClr val="B50230"/>
                </a:solidFill>
                <a:latin typeface="HelveticaNeueLT Pro 55 Roman" panose="020B0604020202020204" pitchFamily="34" charset="0"/>
              </a:rPr>
              <a:t>Ransomware</a:t>
            </a:r>
            <a:r>
              <a:rPr lang="en-GB" sz="1400" dirty="0">
                <a:solidFill>
                  <a:schemeClr val="bg1">
                    <a:lumMod val="50000"/>
                  </a:schemeClr>
                </a:solidFill>
                <a:latin typeface="HelveticaNeueLT Pro 55 Roman" panose="020B0604020202020204" pitchFamily="34" charset="0"/>
              </a:rPr>
              <a:t> has become increasingly more aggressive lately. The most common way these viruses are delivered is in email attachments.  </a:t>
            </a:r>
          </a:p>
          <a:p>
            <a:pPr>
              <a:buNone/>
            </a:pPr>
            <a:endParaRPr lang="en-GB" sz="1400" dirty="0">
              <a:solidFill>
                <a:schemeClr val="bg1">
                  <a:lumMod val="50000"/>
                </a:schemeClr>
              </a:solidFill>
              <a:latin typeface="HelveticaNeueLT Pro 55 Roman" panose="020B0604020202020204" pitchFamily="34" charset="0"/>
            </a:endParaRPr>
          </a:p>
          <a:p>
            <a:pPr>
              <a:buNone/>
            </a:pPr>
            <a:r>
              <a:rPr lang="en-GB" sz="1400" dirty="0">
                <a:solidFill>
                  <a:schemeClr val="bg1">
                    <a:lumMod val="50000"/>
                  </a:schemeClr>
                </a:solidFill>
                <a:latin typeface="HelveticaNeueLT Pro 55 Roman" panose="020B0604020202020204" pitchFamily="34" charset="0"/>
              </a:rPr>
              <a:t>As we are a B2B sales company we receive a lot of invoices for payments. Invoices typically come through via email and a lot of the time these are automated.</a:t>
            </a:r>
          </a:p>
          <a:p>
            <a:pPr>
              <a:buNone/>
            </a:pPr>
            <a:endParaRPr lang="en-GB" sz="1400" dirty="0">
              <a:solidFill>
                <a:srgbClr val="B50230"/>
              </a:solidFill>
              <a:latin typeface="HelveticaNeueLT Pro 55 Roman" panose="020B0604020202020204" pitchFamily="34" charset="0"/>
            </a:endParaRPr>
          </a:p>
          <a:p>
            <a:pPr>
              <a:buNone/>
            </a:pPr>
            <a:r>
              <a:rPr lang="en-GB" sz="1400" dirty="0">
                <a:solidFill>
                  <a:schemeClr val="bg1">
                    <a:lumMod val="50000"/>
                  </a:schemeClr>
                </a:solidFill>
                <a:latin typeface="HelveticaNeueLT Pro 55 Roman" panose="020B0604020202020204" pitchFamily="34" charset="0"/>
              </a:rPr>
              <a:t>Because these emails are mostly automated it is very easy to manipulate for spam purposes </a:t>
            </a:r>
          </a:p>
          <a:p>
            <a:pPr>
              <a:buNone/>
            </a:pPr>
            <a:endParaRPr lang="en-GB" sz="1400" dirty="0">
              <a:solidFill>
                <a:schemeClr val="bg1">
                  <a:lumMod val="50000"/>
                </a:schemeClr>
              </a:solidFill>
              <a:latin typeface="HelveticaNeueLT Pro 55 Roman" panose="020B0604020202020204" pitchFamily="34" charset="0"/>
            </a:endParaRPr>
          </a:p>
          <a:p>
            <a:pPr>
              <a:buNone/>
            </a:pPr>
            <a:r>
              <a:rPr lang="en-GB" sz="1400" dirty="0">
                <a:solidFill>
                  <a:srgbClr val="A32038"/>
                </a:solidFill>
                <a:latin typeface="HelveticaNeueLT Pro 55 Roman" panose="020B0604020202020204" pitchFamily="34" charset="0"/>
              </a:rPr>
              <a:t>Note: This is the most common way but not the only way we receive Spam so it is important to be very careful with any external emails you receive.</a:t>
            </a:r>
            <a:br>
              <a:rPr lang="en-GB" sz="1400" dirty="0">
                <a:solidFill>
                  <a:schemeClr val="bg1">
                    <a:lumMod val="50000"/>
                  </a:schemeClr>
                </a:solidFill>
                <a:latin typeface="HelveticaNeueLT Pro 55 Roman" panose="020B0604020202020204" pitchFamily="34" charset="0"/>
              </a:rPr>
            </a:br>
            <a:endParaRPr lang="en-GB" sz="1400" dirty="0">
              <a:solidFill>
                <a:schemeClr val="bg1">
                  <a:lumMod val="50000"/>
                </a:schemeClr>
              </a:solidFill>
              <a:latin typeface="HelveticaNeueLT Pro 55 Roman" panose="020B0604020202020204" pitchFamily="34" charset="0"/>
            </a:endParaRPr>
          </a:p>
          <a:p>
            <a:pPr>
              <a:buNone/>
            </a:pPr>
            <a:r>
              <a:rPr lang="en-GB" sz="1400" dirty="0">
                <a:solidFill>
                  <a:schemeClr val="bg1">
                    <a:lumMod val="50000"/>
                  </a:schemeClr>
                </a:solidFill>
                <a:latin typeface="HelveticaNeueLT Pro 55 Roman" panose="020B0604020202020204" pitchFamily="34" charset="0"/>
              </a:rPr>
              <a:t>The result of opening an attachment or link that has a virus in it could be </a:t>
            </a:r>
            <a:r>
              <a:rPr lang="en-GB" sz="1400" dirty="0">
                <a:solidFill>
                  <a:srgbClr val="A32038"/>
                </a:solidFill>
                <a:latin typeface="HelveticaNeueLT Pro 55 Roman" panose="020B0604020202020204" pitchFamily="34" charset="0"/>
              </a:rPr>
              <a:t>catastrophic</a:t>
            </a:r>
            <a:r>
              <a:rPr lang="en-GB" sz="1400" dirty="0">
                <a:solidFill>
                  <a:schemeClr val="bg1">
                    <a:lumMod val="50000"/>
                  </a:schemeClr>
                </a:solidFill>
                <a:latin typeface="HelveticaNeueLT Pro 55 Roman" panose="020B0604020202020204" pitchFamily="34" charset="0"/>
              </a:rPr>
              <a:t> for the business leading to:</a:t>
            </a:r>
          </a:p>
          <a:p>
            <a:pPr>
              <a:buNone/>
            </a:pPr>
            <a:endParaRPr lang="en-GB"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loss of data, </a:t>
            </a: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Sensitive data being stolen or manipulated </a:t>
            </a: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Damage to computer systems beyond repair </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endParaRPr>
          </a:p>
          <a:p>
            <a:r>
              <a:rPr lang="en-GB" sz="1400" dirty="0">
                <a:solidFill>
                  <a:schemeClr val="bg1">
                    <a:lumMod val="50000"/>
                  </a:schemeClr>
                </a:solidFill>
                <a:latin typeface="HelveticaNeueLT Pro 55 Roman" panose="020B0604020202020204" pitchFamily="34" charset="0"/>
              </a:rPr>
              <a:t>In the next few slides we will show you how to identify viruses and guide you through the process of what to do in the event of receiving Spam emails.</a:t>
            </a:r>
          </a:p>
          <a:p>
            <a:pPr>
              <a:buNone/>
            </a:pPr>
            <a:endParaRPr lang="en-GB" sz="1400" dirty="0">
              <a:solidFill>
                <a:schemeClr val="bg1">
                  <a:lumMod val="50000"/>
                </a:schemeClr>
              </a:solidFill>
              <a:latin typeface="HelveticaNeueLT Pro 55 Roman" panose="020B0604020202020204" pitchFamily="34" charset="0"/>
            </a:endParaRPr>
          </a:p>
          <a:p>
            <a:pPr>
              <a:buNone/>
            </a:pPr>
            <a:endParaRPr lang="en-GB" sz="1400" dirty="0">
              <a:solidFill>
                <a:schemeClr val="bg1">
                  <a:lumMod val="50000"/>
                </a:schemeClr>
              </a:solidFill>
              <a:latin typeface="HelveticaNeueLT Pro 55 Roman" panose="020B0604020202020204" pitchFamily="34" charset="0"/>
            </a:endParaRPr>
          </a:p>
          <a:p>
            <a:pPr>
              <a:buNone/>
            </a:pPr>
            <a:endParaRPr lang="en-GB" sz="1400" dirty="0">
              <a:solidFill>
                <a:schemeClr val="bg1">
                  <a:lumMod val="50000"/>
                </a:schemeClr>
              </a:solidFill>
              <a:latin typeface="HelveticaNeueLT Pro 55 Roman" panose="020B0604020202020204" pitchFamily="34" charset="0"/>
            </a:endParaRPr>
          </a:p>
        </p:txBody>
      </p:sp>
    </p:spTree>
    <p:extLst>
      <p:ext uri="{BB962C8B-B14F-4D97-AF65-F5344CB8AC3E}">
        <p14:creationId xmlns:p14="http://schemas.microsoft.com/office/powerpoint/2010/main" val="368479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Recent attacks</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3" name="Rectangle 2"/>
          <p:cNvSpPr/>
          <p:nvPr/>
        </p:nvSpPr>
        <p:spPr>
          <a:xfrm>
            <a:off x="32266" y="1626682"/>
            <a:ext cx="4375143" cy="4893647"/>
          </a:xfrm>
          <a:prstGeom prst="rect">
            <a:avLst/>
          </a:prstGeom>
        </p:spPr>
        <p:txBody>
          <a:bodyPr wrap="square">
            <a:spAutoFit/>
          </a:bodyPr>
          <a:lstStyle/>
          <a:p>
            <a:pPr>
              <a:buNone/>
            </a:pPr>
            <a:r>
              <a:rPr lang="en-GB" sz="2000" b="1" dirty="0">
                <a:solidFill>
                  <a:schemeClr val="bg1">
                    <a:lumMod val="50000"/>
                  </a:schemeClr>
                </a:solidFill>
                <a:latin typeface="HelveticaNeueLT Pro 55 Roman" panose="020B0604020202020204" pitchFamily="34" charset="0"/>
              </a:rPr>
              <a:t>The Big ones</a:t>
            </a:r>
          </a:p>
          <a:p>
            <a:pPr>
              <a:buNone/>
            </a:pPr>
            <a:r>
              <a:rPr lang="en-GB" sz="1400" dirty="0">
                <a:solidFill>
                  <a:schemeClr val="bg1">
                    <a:lumMod val="50000"/>
                  </a:schemeClr>
                </a:solidFill>
                <a:latin typeface="HelveticaNeueLT Pro 55 Roman" panose="020B0604020202020204" pitchFamily="34" charset="0"/>
              </a:rPr>
              <a:t>There has been outbreaks of Viruses across the world. I have taken these two examples from 2017 which dominated the news as it caused chaos to the affected businesses. </a:t>
            </a:r>
          </a:p>
          <a:p>
            <a:pPr>
              <a:buNone/>
            </a:pPr>
            <a:endParaRPr lang="en-GB" sz="1200" b="1" dirty="0">
              <a:solidFill>
                <a:schemeClr val="bg1">
                  <a:lumMod val="50000"/>
                </a:schemeClr>
              </a:solidFill>
              <a:latin typeface="HelveticaNeueLT Pro 55 Roman" panose="020B0604020202020204" pitchFamily="34" charset="0"/>
            </a:endParaRPr>
          </a:p>
          <a:p>
            <a:pPr>
              <a:buNone/>
            </a:pPr>
            <a:r>
              <a:rPr lang="en-GB" sz="1400" b="1" dirty="0">
                <a:solidFill>
                  <a:schemeClr val="bg1">
                    <a:lumMod val="50000"/>
                  </a:schemeClr>
                </a:solidFill>
                <a:latin typeface="HelveticaNeueLT Pro 55 Roman" panose="020B0604020202020204" pitchFamily="34" charset="0"/>
              </a:rPr>
              <a:t>NHS- WannaCry Attack</a:t>
            </a:r>
          </a:p>
          <a:p>
            <a:pPr>
              <a:buNone/>
            </a:pPr>
            <a:r>
              <a:rPr lang="en-GB" sz="1400" dirty="0">
                <a:solidFill>
                  <a:schemeClr val="bg1">
                    <a:lumMod val="50000"/>
                  </a:schemeClr>
                </a:solidFill>
                <a:latin typeface="HelveticaNeueLT Pro 55 Roman" panose="020B0604020202020204" pitchFamily="34" charset="0"/>
              </a:rPr>
              <a:t>This virus actually infected </a:t>
            </a:r>
            <a:r>
              <a:rPr lang="en-US" sz="1400" b="1" dirty="0">
                <a:solidFill>
                  <a:srgbClr val="A32038"/>
                </a:solidFill>
                <a:latin typeface="HelveticaNeueLT Pro 55 Roman" panose="020B0604020202020204" pitchFamily="34" charset="0"/>
              </a:rPr>
              <a:t>230,000 computers in at least 150 countries. </a:t>
            </a:r>
          </a:p>
          <a:p>
            <a:pPr>
              <a:buNone/>
            </a:pPr>
            <a:endParaRPr lang="en-US" sz="1400" dirty="0">
              <a:solidFill>
                <a:srgbClr val="A32038"/>
              </a:solidFill>
              <a:latin typeface="HelveticaNeueLT Pro 55 Roman" panose="020B0604020202020204" pitchFamily="34" charset="0"/>
            </a:endParaRPr>
          </a:p>
          <a:p>
            <a:pPr>
              <a:buNone/>
            </a:pPr>
            <a:r>
              <a:rPr lang="en-US" sz="1400" dirty="0">
                <a:solidFill>
                  <a:schemeClr val="bg1">
                    <a:lumMod val="50000"/>
                  </a:schemeClr>
                </a:solidFill>
                <a:latin typeface="HelveticaNeueLT Pro 55 Roman" panose="020B0604020202020204" pitchFamily="34" charset="0"/>
              </a:rPr>
              <a:t>This virus infected all of the NHS systems and crypto locked their file. As they would not pay the ransom all this data had to be wiped and as a result was lost. </a:t>
            </a:r>
          </a:p>
          <a:p>
            <a:pPr>
              <a:buNone/>
            </a:pPr>
            <a:endParaRPr lang="en-US" sz="1400" b="1" dirty="0">
              <a:solidFill>
                <a:schemeClr val="bg1">
                  <a:lumMod val="50000"/>
                </a:schemeClr>
              </a:solidFill>
              <a:latin typeface="HelveticaNeueLT Pro 55 Roman" panose="020B0604020202020204" pitchFamily="34" charset="0"/>
            </a:endParaRPr>
          </a:p>
          <a:p>
            <a:pPr>
              <a:buNone/>
            </a:pPr>
            <a:r>
              <a:rPr lang="en-US" sz="1400" b="1" dirty="0">
                <a:solidFill>
                  <a:schemeClr val="bg1">
                    <a:lumMod val="50000"/>
                  </a:schemeClr>
                </a:solidFill>
                <a:latin typeface="HelveticaNeueLT Pro 55 Roman" panose="020B0604020202020204" pitchFamily="34" charset="0"/>
              </a:rPr>
              <a:t>TNT- </a:t>
            </a:r>
            <a:r>
              <a:rPr lang="en-US" sz="1400" b="1" dirty="0" err="1">
                <a:solidFill>
                  <a:schemeClr val="bg1">
                    <a:lumMod val="50000"/>
                  </a:schemeClr>
                </a:solidFill>
                <a:latin typeface="HelveticaNeueLT Pro 55 Roman" panose="020B0604020202020204" pitchFamily="34" charset="0"/>
              </a:rPr>
              <a:t>Notpetya</a:t>
            </a:r>
            <a:endParaRPr lang="en-US" sz="1400" b="1" dirty="0">
              <a:solidFill>
                <a:schemeClr val="bg1">
                  <a:lumMod val="50000"/>
                </a:schemeClr>
              </a:solidFill>
              <a:latin typeface="HelveticaNeueLT Pro 55 Roman" panose="020B0604020202020204" pitchFamily="34" charset="0"/>
            </a:endParaRPr>
          </a:p>
          <a:p>
            <a:pPr>
              <a:buNone/>
            </a:pPr>
            <a:r>
              <a:rPr lang="en-US" sz="1400" dirty="0">
                <a:solidFill>
                  <a:schemeClr val="bg1">
                    <a:lumMod val="50000"/>
                  </a:schemeClr>
                </a:solidFill>
                <a:latin typeface="HelveticaNeueLT Pro 55 Roman" panose="020B0604020202020204" pitchFamily="34" charset="0"/>
              </a:rPr>
              <a:t>This virus hit TNT systems on a global scale crippling the entire network. All tracking information was lost which also affected us as we use TNT as a distributer.</a:t>
            </a:r>
            <a:endParaRPr lang="en-GB" sz="1400" dirty="0">
              <a:solidFill>
                <a:schemeClr val="bg1">
                  <a:lumMod val="50000"/>
                </a:schemeClr>
              </a:solidFill>
              <a:latin typeface="HelveticaNeueLT Pro 55 Roman" panose="020B0604020202020204" pitchFamily="34" charset="0"/>
            </a:endParaRPr>
          </a:p>
          <a:p>
            <a:pPr>
              <a:buNone/>
            </a:pPr>
            <a:endParaRPr lang="en-GB" sz="1400" dirty="0">
              <a:solidFill>
                <a:schemeClr val="bg1">
                  <a:lumMod val="50000"/>
                </a:schemeClr>
              </a:solidFill>
              <a:latin typeface="HelveticaNeueLT Pro 55 Roman" panose="020B0604020202020204" pitchFamily="34" charset="0"/>
            </a:endParaRPr>
          </a:p>
          <a:p>
            <a:pPr>
              <a:buNone/>
            </a:pPr>
            <a:endParaRPr lang="en-GB" sz="1400" dirty="0">
              <a:solidFill>
                <a:schemeClr val="bg1">
                  <a:lumMod val="50000"/>
                </a:schemeClr>
              </a:solidFill>
              <a:latin typeface="HelveticaNeueLT Pro 55 Roman" panose="020B0604020202020204" pitchFamily="34" charset="0"/>
            </a:endParaRPr>
          </a:p>
        </p:txBody>
      </p:sp>
      <p:pic>
        <p:nvPicPr>
          <p:cNvPr id="5" name="Picture 4">
            <a:extLst>
              <a:ext uri="{FF2B5EF4-FFF2-40B4-BE49-F238E27FC236}">
                <a16:creationId xmlns:a16="http://schemas.microsoft.com/office/drawing/2014/main" id="{B0EC9DC4-5F9F-4ADA-80C3-E4B35D49316D}"/>
              </a:ext>
            </a:extLst>
          </p:cNvPr>
          <p:cNvPicPr>
            <a:picLocks noChangeAspect="1"/>
          </p:cNvPicPr>
          <p:nvPr/>
        </p:nvPicPr>
        <p:blipFill>
          <a:blip r:embed="rId3"/>
          <a:stretch>
            <a:fillRect/>
          </a:stretch>
        </p:blipFill>
        <p:spPr>
          <a:xfrm>
            <a:off x="7900416" y="1623786"/>
            <a:ext cx="3739357" cy="4457101"/>
          </a:xfrm>
          <a:prstGeom prst="rect">
            <a:avLst/>
          </a:prstGeom>
        </p:spPr>
      </p:pic>
      <p:pic>
        <p:nvPicPr>
          <p:cNvPr id="6" name="Picture 5">
            <a:extLst>
              <a:ext uri="{FF2B5EF4-FFF2-40B4-BE49-F238E27FC236}">
                <a16:creationId xmlns:a16="http://schemas.microsoft.com/office/drawing/2014/main" id="{DFE851BE-E695-4457-9880-81C9F10BA767}"/>
              </a:ext>
            </a:extLst>
          </p:cNvPr>
          <p:cNvPicPr>
            <a:picLocks noChangeAspect="1"/>
          </p:cNvPicPr>
          <p:nvPr/>
        </p:nvPicPr>
        <p:blipFill>
          <a:blip r:embed="rId4"/>
          <a:stretch>
            <a:fillRect/>
          </a:stretch>
        </p:blipFill>
        <p:spPr>
          <a:xfrm>
            <a:off x="4485647" y="1706953"/>
            <a:ext cx="3336531" cy="4281692"/>
          </a:xfrm>
          <a:prstGeom prst="rect">
            <a:avLst/>
          </a:prstGeom>
        </p:spPr>
      </p:pic>
    </p:spTree>
    <p:extLst>
      <p:ext uri="{BB962C8B-B14F-4D97-AF65-F5344CB8AC3E}">
        <p14:creationId xmlns:p14="http://schemas.microsoft.com/office/powerpoint/2010/main" val="327085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Virus &amp; Malware</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7" name="Content Placeholder 2"/>
          <p:cNvSpPr txBox="1">
            <a:spLocks/>
          </p:cNvSpPr>
          <p:nvPr/>
        </p:nvSpPr>
        <p:spPr>
          <a:xfrm>
            <a:off x="457200" y="1600200"/>
            <a:ext cx="10948416" cy="4525963"/>
          </a:xfrm>
          <a:prstGeom prst="rect">
            <a:avLst/>
          </a:prstGeom>
        </p:spPr>
        <p:txBody>
          <a:bodyPr>
            <a:noAutofit/>
          </a:bodyPr>
          <a:lst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a:lstStyle>
          <a:p>
            <a:pPr marL="0" indent="0">
              <a:buNone/>
            </a:pPr>
            <a:endParaRPr lang="en-GB" sz="1400" dirty="0">
              <a:solidFill>
                <a:schemeClr val="bg1">
                  <a:lumMod val="50000"/>
                </a:schemeClr>
              </a:solidFill>
              <a:latin typeface="HelveticaNeueLT Pro 55 Roman" panose="020B0604020202020204" pitchFamily="34" charset="0"/>
            </a:endParaRPr>
          </a:p>
          <a:p>
            <a:pPr marL="0" indent="0">
              <a:buNone/>
            </a:pPr>
            <a:r>
              <a:rPr lang="en-GB" sz="2000" b="1" dirty="0">
                <a:solidFill>
                  <a:schemeClr val="bg1">
                    <a:lumMod val="50000"/>
                  </a:schemeClr>
                </a:solidFill>
                <a:latin typeface="HelveticaNeueLT Pro 55 Roman" panose="020B0604020202020204" pitchFamily="34" charset="0"/>
              </a:rPr>
              <a:t>Virus Prevention</a:t>
            </a:r>
          </a:p>
          <a:p>
            <a:pPr marL="0" indent="0">
              <a:buNone/>
            </a:pPr>
            <a:r>
              <a:rPr lang="en-GB" sz="1400" dirty="0">
                <a:solidFill>
                  <a:schemeClr val="bg1">
                    <a:lumMod val="50000"/>
                  </a:schemeClr>
                </a:solidFill>
                <a:latin typeface="HelveticaNeueLT Pro 55 Roman" panose="020B0604020202020204" pitchFamily="34" charset="0"/>
              </a:rPr>
              <a:t>Here are some simple things to lookout for when receiving emails and how to deal with them safely.</a:t>
            </a:r>
            <a:br>
              <a:rPr lang="en-GB" sz="1400" dirty="0">
                <a:solidFill>
                  <a:schemeClr val="bg1">
                    <a:lumMod val="50000"/>
                  </a:schemeClr>
                </a:solidFill>
                <a:latin typeface="HelveticaNeueLT Pro 55 Roman" panose="020B0604020202020204" pitchFamily="34" charset="0"/>
              </a:rPr>
            </a:br>
            <a:endParaRPr lang="en-GB" sz="1400" dirty="0">
              <a:solidFill>
                <a:schemeClr val="bg1">
                  <a:lumMod val="50000"/>
                </a:schemeClr>
              </a:solidFill>
              <a:latin typeface="HelveticaNeueLT Pro 55 Roman" panose="020B0604020202020204" pitchFamily="34" charset="0"/>
            </a:endParaRPr>
          </a:p>
          <a:p>
            <a:pPr marL="0" indent="0">
              <a:buNone/>
            </a:pPr>
            <a:r>
              <a:rPr lang="en-GB" sz="1400" b="1" dirty="0">
                <a:solidFill>
                  <a:schemeClr val="bg1">
                    <a:lumMod val="50000"/>
                  </a:schemeClr>
                </a:solidFill>
                <a:latin typeface="HelveticaNeueLT Pro 55 Roman" panose="020B0604020202020204" pitchFamily="34" charset="0"/>
              </a:rPr>
              <a:t>1. Unknown sender:</a:t>
            </a:r>
            <a:r>
              <a:rPr lang="en-GB" sz="1400" dirty="0">
                <a:solidFill>
                  <a:schemeClr val="bg1">
                    <a:lumMod val="50000"/>
                  </a:schemeClr>
                </a:solidFill>
                <a:latin typeface="HelveticaNeueLT Pro 55 Roman" panose="020B0604020202020204" pitchFamily="34" charset="0"/>
              </a:rPr>
              <a:t> </a:t>
            </a:r>
            <a:br>
              <a:rPr lang="en-GB" sz="1400" dirty="0">
                <a:solidFill>
                  <a:schemeClr val="bg1">
                    <a:lumMod val="50000"/>
                  </a:schemeClr>
                </a:solidFill>
                <a:latin typeface="HelveticaNeueLT Pro 55 Roman" panose="020B0604020202020204" pitchFamily="34" charset="0"/>
              </a:rPr>
            </a:br>
            <a:r>
              <a:rPr lang="en-GB" sz="1400" dirty="0">
                <a:solidFill>
                  <a:schemeClr val="bg1">
                    <a:lumMod val="50000"/>
                  </a:schemeClr>
                </a:solidFill>
                <a:latin typeface="HelveticaNeueLT Pro 55 Roman" panose="020B0604020202020204" pitchFamily="34" charset="0"/>
              </a:rPr>
              <a:t>If you do not know the sender, do not open any attachments in that email and contact IT for verification. </a:t>
            </a:r>
            <a:br>
              <a:rPr lang="en-GB" sz="1400" dirty="0">
                <a:solidFill>
                  <a:schemeClr val="bg1">
                    <a:lumMod val="50000"/>
                  </a:schemeClr>
                </a:solidFill>
                <a:latin typeface="HelveticaNeueLT Pro 55 Roman" panose="020B0604020202020204" pitchFamily="34" charset="0"/>
              </a:rPr>
            </a:br>
            <a:endParaRPr lang="en-GB" sz="1400" dirty="0">
              <a:solidFill>
                <a:schemeClr val="bg1">
                  <a:lumMod val="50000"/>
                </a:schemeClr>
              </a:solidFill>
              <a:latin typeface="HelveticaNeueLT Pro 55 Roman" panose="020B0604020202020204" pitchFamily="34" charset="0"/>
            </a:endParaRPr>
          </a:p>
          <a:p>
            <a:pPr marL="0" indent="0">
              <a:buNone/>
            </a:pPr>
            <a:r>
              <a:rPr lang="en-GB" sz="1400" b="1" dirty="0">
                <a:solidFill>
                  <a:schemeClr val="bg1">
                    <a:lumMod val="50000"/>
                  </a:schemeClr>
                </a:solidFill>
                <a:latin typeface="HelveticaNeueLT Pro 55 Roman" panose="020B0604020202020204" pitchFamily="34" charset="0"/>
              </a:rPr>
              <a:t>2. Invoice:</a:t>
            </a:r>
            <a:r>
              <a:rPr lang="en-GB" sz="1400" dirty="0">
                <a:solidFill>
                  <a:schemeClr val="bg1">
                    <a:lumMod val="50000"/>
                  </a:schemeClr>
                </a:solidFill>
                <a:latin typeface="HelveticaNeueLT Pro 55 Roman" panose="020B0604020202020204" pitchFamily="34" charset="0"/>
              </a:rPr>
              <a:t> </a:t>
            </a:r>
          </a:p>
          <a:p>
            <a:pPr marL="0" indent="0">
              <a:buNone/>
            </a:pPr>
            <a:r>
              <a:rPr lang="en-GB" sz="1400" dirty="0">
                <a:solidFill>
                  <a:schemeClr val="bg1">
                    <a:lumMod val="50000"/>
                  </a:schemeClr>
                </a:solidFill>
                <a:latin typeface="HelveticaNeueLT Pro 55 Roman" panose="020B0604020202020204" pitchFamily="34" charset="0"/>
              </a:rPr>
              <a:t>We get a lot of spam in the form of invoice emails. If you see the attachment looks strange, spelling or grammar is incorrect, you are not the only recipient or the signature does not match the senders email you need to forward this to IT for verification straight away. </a:t>
            </a:r>
            <a:br>
              <a:rPr lang="en-GB" sz="1400" dirty="0">
                <a:solidFill>
                  <a:schemeClr val="bg1">
                    <a:lumMod val="50000"/>
                  </a:schemeClr>
                </a:solidFill>
                <a:latin typeface="HelveticaNeueLT Pro 55 Roman" panose="020B0604020202020204" pitchFamily="34" charset="0"/>
              </a:rPr>
            </a:br>
            <a:endParaRPr lang="en-GB" sz="1400" dirty="0">
              <a:solidFill>
                <a:schemeClr val="bg1">
                  <a:lumMod val="50000"/>
                </a:schemeClr>
              </a:solidFill>
              <a:latin typeface="HelveticaNeueLT Pro 55 Roman" panose="020B0604020202020204" pitchFamily="34" charset="0"/>
            </a:endParaRPr>
          </a:p>
          <a:p>
            <a:pPr marL="0" indent="0">
              <a:buNone/>
            </a:pPr>
            <a:r>
              <a:rPr lang="en-GB" sz="1400" b="1" dirty="0">
                <a:solidFill>
                  <a:schemeClr val="bg1">
                    <a:lumMod val="50000"/>
                  </a:schemeClr>
                </a:solidFill>
                <a:latin typeface="HelveticaNeueLT Pro 55 Roman" panose="020B0604020202020204" pitchFamily="34" charset="0"/>
              </a:rPr>
              <a:t>3. Zipped files:</a:t>
            </a:r>
            <a:r>
              <a:rPr lang="en-GB" sz="1400" dirty="0">
                <a:solidFill>
                  <a:schemeClr val="bg1">
                    <a:lumMod val="50000"/>
                  </a:schemeClr>
                </a:solidFill>
                <a:latin typeface="HelveticaNeueLT Pro 55 Roman" panose="020B0604020202020204" pitchFamily="34" charset="0"/>
              </a:rPr>
              <a:t> </a:t>
            </a:r>
            <a:br>
              <a:rPr lang="en-GB" sz="1400" dirty="0">
                <a:solidFill>
                  <a:schemeClr val="bg1">
                    <a:lumMod val="50000"/>
                  </a:schemeClr>
                </a:solidFill>
                <a:latin typeface="HelveticaNeueLT Pro 55 Roman" panose="020B0604020202020204" pitchFamily="34" charset="0"/>
              </a:rPr>
            </a:br>
            <a:r>
              <a:rPr lang="en-GB" sz="1400" dirty="0">
                <a:solidFill>
                  <a:schemeClr val="bg1">
                    <a:lumMod val="50000"/>
                  </a:schemeClr>
                </a:solidFill>
                <a:latin typeface="HelveticaNeueLT Pro 55 Roman" panose="020B0604020202020204" pitchFamily="34" charset="0"/>
              </a:rPr>
              <a:t>Under no circumstances open Zipped Files, forward the email to IT for verification straight away. </a:t>
            </a:r>
          </a:p>
          <a:p>
            <a:pPr marL="0" indent="0">
              <a:buNone/>
            </a:pPr>
            <a:endParaRPr lang="en-GB" sz="1400" b="1" dirty="0">
              <a:solidFill>
                <a:schemeClr val="bg1">
                  <a:lumMod val="50000"/>
                </a:schemeClr>
              </a:solidFill>
              <a:latin typeface="HelveticaNeueLT Pro 55 Roman" panose="020B0604020202020204" pitchFamily="34" charset="0"/>
            </a:endParaRPr>
          </a:p>
          <a:p>
            <a:pPr marL="0" indent="0">
              <a:buNone/>
            </a:pPr>
            <a:r>
              <a:rPr lang="en-GB" sz="1400" b="1" dirty="0">
                <a:solidFill>
                  <a:schemeClr val="bg1">
                    <a:lumMod val="50000"/>
                  </a:schemeClr>
                </a:solidFill>
                <a:latin typeface="HelveticaNeueLT Pro 55 Roman" panose="020B0604020202020204" pitchFamily="34" charset="0"/>
              </a:rPr>
              <a:t>4.Links</a:t>
            </a:r>
            <a:r>
              <a:rPr lang="en-GB" sz="1400" dirty="0">
                <a:solidFill>
                  <a:schemeClr val="bg1">
                    <a:lumMod val="50000"/>
                  </a:schemeClr>
                </a:solidFill>
                <a:latin typeface="HelveticaNeueLT Pro 55 Roman" panose="020B0604020202020204" pitchFamily="34" charset="0"/>
              </a:rPr>
              <a:t> </a:t>
            </a:r>
            <a:br>
              <a:rPr lang="en-GB" sz="1400" dirty="0">
                <a:solidFill>
                  <a:schemeClr val="bg1">
                    <a:lumMod val="50000"/>
                  </a:schemeClr>
                </a:solidFill>
                <a:latin typeface="HelveticaNeueLT Pro 55 Roman" panose="020B0604020202020204" pitchFamily="34" charset="0"/>
              </a:rPr>
            </a:br>
            <a:r>
              <a:rPr lang="en-GB" sz="1400" dirty="0">
                <a:solidFill>
                  <a:schemeClr val="bg1">
                    <a:lumMod val="50000"/>
                  </a:schemeClr>
                </a:solidFill>
                <a:latin typeface="HelveticaNeueLT Pro 55 Roman" panose="020B0604020202020204" pitchFamily="34" charset="0"/>
              </a:rPr>
              <a:t>If you don't recognize the sender or are in any way suspicious of an email never click on or copy any links in the message. Instead mark the email as spam and it will be removed from your inbox. </a:t>
            </a:r>
            <a:br>
              <a:rPr lang="en-GB" sz="1400" dirty="0">
                <a:latin typeface="HelveticaNeueLT Pro 55 Roman" panose="020B0604020202020204" pitchFamily="34" charset="0"/>
              </a:rPr>
            </a:br>
            <a:br>
              <a:rPr lang="en-GB" sz="1400" dirty="0">
                <a:latin typeface="HelveticaNeueLT Pro 55 Roman" panose="020B0604020202020204" pitchFamily="34" charset="0"/>
              </a:rPr>
            </a:br>
            <a:endParaRPr lang="en-GB" sz="1400" dirty="0">
              <a:latin typeface="HelveticaNeueLT Pro 55 Roman" panose="020B0604020202020204" pitchFamily="34" charset="0"/>
            </a:endParaRPr>
          </a:p>
          <a:p>
            <a:pPr marL="0" indent="0">
              <a:buNone/>
            </a:pPr>
            <a:r>
              <a:rPr lang="en-GB" sz="1400" dirty="0">
                <a:solidFill>
                  <a:schemeClr val="bg1">
                    <a:lumMod val="50000"/>
                  </a:schemeClr>
                </a:solidFill>
                <a:latin typeface="HelveticaNeueLT Pro 55 Roman" panose="020B0604020202020204" pitchFamily="34" charset="0"/>
              </a:rPr>
              <a:t> </a:t>
            </a:r>
          </a:p>
        </p:txBody>
      </p:sp>
    </p:spTree>
    <p:extLst>
      <p:ext uri="{BB962C8B-B14F-4D97-AF65-F5344CB8AC3E}">
        <p14:creationId xmlns:p14="http://schemas.microsoft.com/office/powerpoint/2010/main" val="45981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Virus &amp; Malware</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3" name="Rectangle 2"/>
          <p:cNvSpPr/>
          <p:nvPr/>
        </p:nvSpPr>
        <p:spPr>
          <a:xfrm>
            <a:off x="315556" y="1626683"/>
            <a:ext cx="11324217" cy="1046440"/>
          </a:xfrm>
          <a:prstGeom prst="rect">
            <a:avLst/>
          </a:prstGeom>
        </p:spPr>
        <p:txBody>
          <a:bodyPr wrap="square">
            <a:spAutoFit/>
          </a:bodyPr>
          <a:lstStyle/>
          <a:p>
            <a:pPr>
              <a:buNone/>
            </a:pPr>
            <a:r>
              <a:rPr lang="en-GB" sz="2000" b="1" dirty="0">
                <a:solidFill>
                  <a:schemeClr val="bg1">
                    <a:lumMod val="50000"/>
                  </a:schemeClr>
                </a:solidFill>
                <a:latin typeface="HelveticaNeueLT Pro 55 Roman" panose="020B0604020202020204" pitchFamily="34" charset="0"/>
              </a:rPr>
              <a:t>Other warning signs of viruses: </a:t>
            </a: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There is no specific person addressed in the body of the email, this suggests the email could have been sent by a Bot.</a:t>
            </a:r>
          </a:p>
          <a:p>
            <a:endParaRPr lang="en-GB"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The email of the sender does not match the one used in the signature.</a:t>
            </a: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82579A2-4A6C-47B2-8221-F8B0A3B5B507}"/>
              </a:ext>
            </a:extLst>
          </p:cNvPr>
          <p:cNvPicPr>
            <a:picLocks noChangeAspect="1"/>
          </p:cNvPicPr>
          <p:nvPr/>
        </p:nvPicPr>
        <p:blipFill>
          <a:blip r:embed="rId2"/>
          <a:stretch>
            <a:fillRect/>
          </a:stretch>
        </p:blipFill>
        <p:spPr>
          <a:xfrm>
            <a:off x="1446546" y="2663956"/>
            <a:ext cx="7609242" cy="3448668"/>
          </a:xfrm>
          <a:prstGeom prst="rect">
            <a:avLst/>
          </a:prstGeom>
        </p:spPr>
      </p:pic>
      <p:sp>
        <p:nvSpPr>
          <p:cNvPr id="8" name="Rectangle 7">
            <a:extLst>
              <a:ext uri="{FF2B5EF4-FFF2-40B4-BE49-F238E27FC236}">
                <a16:creationId xmlns:a16="http://schemas.microsoft.com/office/drawing/2014/main" id="{1F19F7DF-688A-4524-9E91-1C90EF6428D3}"/>
              </a:ext>
            </a:extLst>
          </p:cNvPr>
          <p:cNvSpPr/>
          <p:nvPr/>
        </p:nvSpPr>
        <p:spPr>
          <a:xfrm>
            <a:off x="2279226" y="2856992"/>
            <a:ext cx="1560576" cy="225552"/>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10E019-41ED-434A-A2D1-BB2F6F8D0DCC}"/>
              </a:ext>
            </a:extLst>
          </p:cNvPr>
          <p:cNvSpPr/>
          <p:nvPr/>
        </p:nvSpPr>
        <p:spPr>
          <a:xfrm>
            <a:off x="4030133" y="4668859"/>
            <a:ext cx="1560576" cy="22555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04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Virus &amp; Malware</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15945"/>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7" name="Content Placeholder 2"/>
          <p:cNvSpPr txBox="1">
            <a:spLocks/>
          </p:cNvSpPr>
          <p:nvPr/>
        </p:nvSpPr>
        <p:spPr>
          <a:xfrm>
            <a:off x="457200" y="1600200"/>
            <a:ext cx="8229600" cy="4525963"/>
          </a:xfrm>
          <a:prstGeom prst="rect">
            <a:avLst/>
          </a:prstGeom>
        </p:spPr>
        <p:txBody>
          <a:bodyPr>
            <a:normAutofit fontScale="92500" lnSpcReduction="10000"/>
          </a:bodyPr>
          <a:lst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a:lstStyle>
          <a:p>
            <a:r>
              <a:rPr lang="en-GB" sz="1400" b="1" dirty="0">
                <a:solidFill>
                  <a:schemeClr val="bg1">
                    <a:lumMod val="50000"/>
                  </a:schemeClr>
                </a:solidFill>
                <a:latin typeface="HelveticaNeueLT Pro 55 Roman" panose="020B0604020202020204" pitchFamily="34" charset="0"/>
              </a:rPr>
              <a:t>Attachments with .zip .</a:t>
            </a:r>
            <a:r>
              <a:rPr lang="en-GB" sz="1400" b="1" dirty="0" err="1">
                <a:solidFill>
                  <a:schemeClr val="bg1">
                    <a:lumMod val="50000"/>
                  </a:schemeClr>
                </a:solidFill>
                <a:latin typeface="HelveticaNeueLT Pro 55 Roman" panose="020B0604020202020204" pitchFamily="34" charset="0"/>
              </a:rPr>
              <a:t>rar</a:t>
            </a:r>
            <a:r>
              <a:rPr lang="en-GB" sz="1400" b="1" dirty="0">
                <a:solidFill>
                  <a:schemeClr val="bg1">
                    <a:lumMod val="50000"/>
                  </a:schemeClr>
                </a:solidFill>
                <a:latin typeface="HelveticaNeueLT Pro 55 Roman" panose="020B0604020202020204" pitchFamily="34" charset="0"/>
              </a:rPr>
              <a:t> should never be opened as these can easily hide Malware within the zip </a:t>
            </a:r>
            <a:endParaRPr lang="en-GB" sz="1400" b="1" dirty="0">
              <a:solidFill>
                <a:schemeClr val="bg1">
                  <a:lumMod val="50000"/>
                </a:schemeClr>
              </a:solidFill>
              <a:latin typeface="HelveticaNeueLT Pro 55 Roman" panose="020B0604020202020204" pitchFamily="34" charset="0"/>
              <a:cs typeface="Arial" panose="020B0604020202020204" pitchFamily="34" charset="0"/>
            </a:endParaRPr>
          </a:p>
          <a:p>
            <a:pPr>
              <a:buNone/>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a:buNone/>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a:buNone/>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0" indent="0">
              <a:buNone/>
            </a:pPr>
            <a:endParaRPr lang="en-GB" sz="1400" dirty="0">
              <a:solidFill>
                <a:schemeClr val="bg1">
                  <a:lumMod val="50000"/>
                </a:schemeClr>
              </a:solidFill>
              <a:latin typeface="HelveticaNeueLT Pro 55 Roman" panose="020B0604020202020204" pitchFamily="34" charset="0"/>
            </a:endParaRPr>
          </a:p>
          <a:p>
            <a:pPr marL="0" indent="0">
              <a:buNone/>
            </a:pPr>
            <a:endParaRPr lang="en-GB" sz="1400" dirty="0">
              <a:solidFill>
                <a:schemeClr val="bg1">
                  <a:lumMod val="50000"/>
                </a:schemeClr>
              </a:solidFill>
              <a:latin typeface="HelveticaNeueLT Pro 55 Roman" panose="020B0604020202020204" pitchFamily="34" charset="0"/>
            </a:endParaRPr>
          </a:p>
          <a:p>
            <a:pPr marL="0" indent="0">
              <a:buNone/>
            </a:pPr>
            <a:endParaRPr lang="en-GB" sz="1400" b="1" dirty="0">
              <a:solidFill>
                <a:schemeClr val="bg1">
                  <a:lumMod val="50000"/>
                </a:schemeClr>
              </a:solidFill>
              <a:latin typeface="HelveticaNeueLT Pro 55 Roman" panose="020B0604020202020204" pitchFamily="34" charset="0"/>
            </a:endParaRPr>
          </a:p>
          <a:p>
            <a:r>
              <a:rPr lang="en-GB" sz="1400" b="1" dirty="0">
                <a:solidFill>
                  <a:schemeClr val="bg1">
                    <a:lumMod val="50000"/>
                  </a:schemeClr>
                </a:solidFill>
                <a:latin typeface="HelveticaNeueLT Pro 55 Roman" panose="020B0604020202020204" pitchFamily="34" charset="0"/>
              </a:rPr>
              <a:t>Other attachment that should never be opened: </a:t>
            </a:r>
            <a:br>
              <a:rPr lang="en-GB" sz="1400" dirty="0">
                <a:solidFill>
                  <a:schemeClr val="bg1">
                    <a:lumMod val="50000"/>
                  </a:schemeClr>
                </a:solidFill>
                <a:latin typeface="HelveticaNeueLT Pro 55 Roman" panose="020B0604020202020204" pitchFamily="34" charset="0"/>
              </a:rPr>
            </a:br>
            <a:endParaRPr lang="en-GB" sz="1400" dirty="0">
              <a:solidFill>
                <a:schemeClr val="bg1">
                  <a:lumMod val="50000"/>
                </a:schemeClr>
              </a:solidFill>
              <a:latin typeface="HelveticaNeueLT Pro 55 Roman" panose="020B0604020202020204" pitchFamily="34" charset="0"/>
            </a:endParaRPr>
          </a:p>
          <a:p>
            <a:pPr marL="0" indent="0">
              <a:buNone/>
            </a:pPr>
            <a:r>
              <a:rPr lang="en-GB" sz="1400" b="1" dirty="0">
                <a:solidFill>
                  <a:schemeClr val="bg1">
                    <a:lumMod val="50000"/>
                  </a:schemeClr>
                </a:solidFill>
                <a:latin typeface="HelveticaNeueLT Pro 55 Roman" panose="020B0604020202020204" pitchFamily="34" charset="0"/>
              </a:rPr>
              <a:t>.exe (Executable File) </a:t>
            </a:r>
          </a:p>
          <a:p>
            <a:pPr marL="0" indent="0">
              <a:buNone/>
            </a:pPr>
            <a:r>
              <a:rPr lang="en-GB" sz="1400" dirty="0">
                <a:solidFill>
                  <a:schemeClr val="bg1">
                    <a:lumMod val="50000"/>
                  </a:schemeClr>
                </a:solidFill>
                <a:latin typeface="HelveticaNeueLT Pro 55 Roman" panose="020B0604020202020204" pitchFamily="34" charset="0"/>
              </a:rPr>
              <a:t>These files are programs and will run as soon as you click on them. If you see this in your attached you can guarantee it will be a virus. </a:t>
            </a:r>
          </a:p>
          <a:p>
            <a:pPr marL="0" indent="0">
              <a:buNone/>
            </a:pPr>
            <a:r>
              <a:rPr lang="en-GB" sz="1400" b="1" dirty="0">
                <a:solidFill>
                  <a:schemeClr val="bg1">
                    <a:lumMod val="50000"/>
                  </a:schemeClr>
                </a:solidFill>
                <a:latin typeface="HelveticaNeueLT Pro 55 Roman" panose="020B0604020202020204" pitchFamily="34" charset="0"/>
              </a:rPr>
              <a:t>.com (DOS Command File)</a:t>
            </a:r>
          </a:p>
          <a:p>
            <a:pPr marL="0" indent="0">
              <a:buNone/>
            </a:pPr>
            <a:r>
              <a:rPr lang="en-GB" sz="1400" dirty="0">
                <a:solidFill>
                  <a:schemeClr val="bg1">
                    <a:lumMod val="50000"/>
                  </a:schemeClr>
                </a:solidFill>
                <a:latin typeface="HelveticaNeueLT Pro 55 Roman" panose="020B0604020202020204" pitchFamily="34" charset="0"/>
              </a:rPr>
              <a:t>This is another type of executable program that again will run as soon as you click it</a:t>
            </a:r>
          </a:p>
          <a:p>
            <a:pPr marL="0" indent="0">
              <a:buNone/>
            </a:pPr>
            <a:r>
              <a:rPr lang="en-GB" sz="1400" b="1" dirty="0">
                <a:solidFill>
                  <a:schemeClr val="bg1">
                    <a:lumMod val="50000"/>
                  </a:schemeClr>
                </a:solidFill>
                <a:latin typeface="HelveticaNeueLT Pro 55 Roman" panose="020B0604020202020204" pitchFamily="34" charset="0"/>
              </a:rPr>
              <a:t>.bat (Batch File)</a:t>
            </a:r>
          </a:p>
          <a:p>
            <a:pPr marL="0" indent="0">
              <a:buNone/>
            </a:pPr>
            <a:r>
              <a:rPr lang="en-GB" sz="1400" dirty="0">
                <a:solidFill>
                  <a:schemeClr val="bg1">
                    <a:lumMod val="50000"/>
                  </a:schemeClr>
                </a:solidFill>
                <a:latin typeface="HelveticaNeueLT Pro 55 Roman" panose="020B0604020202020204" pitchFamily="34" charset="0"/>
              </a:rPr>
              <a:t>This is a script that will run a series of command on the PC and will run as soon as it is clicked on.   </a:t>
            </a:r>
          </a:p>
          <a:p>
            <a:pPr marL="0" indent="0">
              <a:buNone/>
            </a:pPr>
            <a:r>
              <a:rPr lang="en-GB" sz="1400" b="1" dirty="0">
                <a:solidFill>
                  <a:schemeClr val="bg1">
                    <a:lumMod val="50000"/>
                  </a:schemeClr>
                </a:solidFill>
                <a:latin typeface="HelveticaNeueLT Pro 55 Roman" panose="020B0604020202020204" pitchFamily="34" charset="0"/>
              </a:rPr>
              <a:t>.</a:t>
            </a:r>
            <a:r>
              <a:rPr lang="en-GB" sz="1400" b="1" dirty="0" err="1">
                <a:solidFill>
                  <a:schemeClr val="bg1">
                    <a:lumMod val="50000"/>
                  </a:schemeClr>
                </a:solidFill>
                <a:latin typeface="HelveticaNeueLT Pro 55 Roman" panose="020B0604020202020204" pitchFamily="34" charset="0"/>
              </a:rPr>
              <a:t>js</a:t>
            </a:r>
            <a:r>
              <a:rPr lang="en-GB" sz="1400" b="1" dirty="0">
                <a:solidFill>
                  <a:schemeClr val="bg1">
                    <a:lumMod val="50000"/>
                  </a:schemeClr>
                </a:solidFill>
                <a:latin typeface="HelveticaNeueLT Pro 55 Roman" panose="020B0604020202020204" pitchFamily="34" charset="0"/>
              </a:rPr>
              <a:t> (JavaScript File ) </a:t>
            </a:r>
          </a:p>
          <a:p>
            <a:pPr marL="0" indent="0">
              <a:buNone/>
            </a:pPr>
            <a:r>
              <a:rPr lang="en-GB" sz="1400" dirty="0">
                <a:solidFill>
                  <a:schemeClr val="bg1">
                    <a:lumMod val="50000"/>
                  </a:schemeClr>
                </a:solidFill>
                <a:latin typeface="HelveticaNeueLT Pro 55 Roman" panose="020B0604020202020204" pitchFamily="34" charset="0"/>
              </a:rPr>
              <a:t>This is a text file containing JavaScript code that when run can send instructions to webpages and can manipulate what you see on your browser and compromise the computer.</a:t>
            </a:r>
          </a:p>
          <a:p>
            <a:pPr marL="0" indent="0">
              <a:buNone/>
            </a:pPr>
            <a:endParaRPr lang="en-GB" sz="1400" dirty="0">
              <a:solidFill>
                <a:schemeClr val="bg1">
                  <a:lumMod val="50000"/>
                </a:schemeClr>
              </a:solidFill>
              <a:latin typeface="HelveticaNeueLT Pro 55 Roman" panose="020B0604020202020204" pitchFamily="34" charset="0"/>
            </a:endParaRPr>
          </a:p>
        </p:txBody>
      </p:sp>
      <p:pic>
        <p:nvPicPr>
          <p:cNvPr id="5" name="Picture 4">
            <a:extLst>
              <a:ext uri="{FF2B5EF4-FFF2-40B4-BE49-F238E27FC236}">
                <a16:creationId xmlns:a16="http://schemas.microsoft.com/office/drawing/2014/main" id="{45FC701C-7ADA-48DB-9BA4-D916AD397A1A}"/>
              </a:ext>
            </a:extLst>
          </p:cNvPr>
          <p:cNvPicPr>
            <a:picLocks noChangeAspect="1"/>
          </p:cNvPicPr>
          <p:nvPr/>
        </p:nvPicPr>
        <p:blipFill>
          <a:blip r:embed="rId2"/>
          <a:stretch>
            <a:fillRect/>
          </a:stretch>
        </p:blipFill>
        <p:spPr>
          <a:xfrm>
            <a:off x="552226" y="2068639"/>
            <a:ext cx="7598126" cy="578538"/>
          </a:xfrm>
          <a:prstGeom prst="rect">
            <a:avLst/>
          </a:prstGeom>
        </p:spPr>
      </p:pic>
      <p:pic>
        <p:nvPicPr>
          <p:cNvPr id="10" name="Picture 9">
            <a:extLst>
              <a:ext uri="{FF2B5EF4-FFF2-40B4-BE49-F238E27FC236}">
                <a16:creationId xmlns:a16="http://schemas.microsoft.com/office/drawing/2014/main" id="{A2A68F01-2506-4F6E-80C0-0E55676C4100}"/>
              </a:ext>
            </a:extLst>
          </p:cNvPr>
          <p:cNvPicPr>
            <a:picLocks noChangeAspect="1"/>
          </p:cNvPicPr>
          <p:nvPr/>
        </p:nvPicPr>
        <p:blipFill>
          <a:blip r:embed="rId3"/>
          <a:stretch>
            <a:fillRect/>
          </a:stretch>
        </p:blipFill>
        <p:spPr>
          <a:xfrm>
            <a:off x="552226" y="2653923"/>
            <a:ext cx="7598126" cy="451374"/>
          </a:xfrm>
          <a:prstGeom prst="rect">
            <a:avLst/>
          </a:prstGeom>
        </p:spPr>
      </p:pic>
    </p:spTree>
    <p:extLst>
      <p:ext uri="{BB962C8B-B14F-4D97-AF65-F5344CB8AC3E}">
        <p14:creationId xmlns:p14="http://schemas.microsoft.com/office/powerpoint/2010/main" val="240668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Virus &amp; Malware</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7" name="Content Placeholder 2"/>
          <p:cNvSpPr txBox="1">
            <a:spLocks/>
          </p:cNvSpPr>
          <p:nvPr/>
        </p:nvSpPr>
        <p:spPr>
          <a:xfrm>
            <a:off x="457200" y="1600200"/>
            <a:ext cx="8229600" cy="4525963"/>
          </a:xfrm>
          <a:prstGeom prst="rect">
            <a:avLst/>
          </a:prstGeom>
        </p:spPr>
        <p:txBody>
          <a:bodyPr>
            <a:normAutofit/>
          </a:bodyPr>
          <a:lst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a:lstStyle>
          <a:p>
            <a:endParaRPr lang="en-GB" sz="1800" dirty="0">
              <a:solidFill>
                <a:schemeClr val="bg1">
                  <a:lumMod val="50000"/>
                </a:schemeClr>
              </a:solidFill>
              <a:latin typeface="HelveticaNeueLT Pro 55 Roman" panose="020B0604020202020204" pitchFamily="34" charset="0"/>
            </a:endParaRPr>
          </a:p>
          <a:p>
            <a:r>
              <a:rPr lang="en-GB" sz="1400" dirty="0">
                <a:solidFill>
                  <a:schemeClr val="bg1">
                    <a:lumMod val="50000"/>
                  </a:schemeClr>
                </a:solidFill>
                <a:latin typeface="HelveticaNeueLT Pro 55 Roman" panose="020B0604020202020204" pitchFamily="34" charset="0"/>
              </a:rPr>
              <a:t>5. No signature at the end of the email. </a:t>
            </a:r>
            <a:br>
              <a:rPr lang="en-GB" sz="1400" dirty="0">
                <a:solidFill>
                  <a:schemeClr val="bg1">
                    <a:lumMod val="50000"/>
                  </a:schemeClr>
                </a:solidFill>
                <a:latin typeface="HelveticaNeueLT Pro 55 Roman" panose="020B0604020202020204" pitchFamily="34" charset="0"/>
              </a:rPr>
            </a:br>
            <a:endParaRPr lang="en-GB" sz="1400" dirty="0">
              <a:solidFill>
                <a:schemeClr val="bg1">
                  <a:lumMod val="50000"/>
                </a:schemeClr>
              </a:solidFill>
              <a:latin typeface="HelveticaNeueLT Pro 55 Roman" panose="020B0604020202020204" pitchFamily="34" charset="0"/>
            </a:endParaRPr>
          </a:p>
          <a:p>
            <a:r>
              <a:rPr lang="en-GB" sz="1400" dirty="0">
                <a:solidFill>
                  <a:schemeClr val="bg1">
                    <a:lumMod val="50000"/>
                  </a:schemeClr>
                </a:solidFill>
                <a:latin typeface="HelveticaNeueLT Pro 55 Roman" panose="020B0604020202020204" pitchFamily="34" charset="0"/>
              </a:rPr>
              <a:t>6. Link in the body of the email </a:t>
            </a:r>
          </a:p>
          <a:p>
            <a:pPr>
              <a:buNone/>
            </a:pPr>
            <a:r>
              <a:rPr lang="en-GB" sz="1400" dirty="0">
                <a:solidFill>
                  <a:schemeClr val="bg1">
                    <a:lumMod val="50000"/>
                  </a:schemeClr>
                </a:solidFill>
                <a:latin typeface="HelveticaNeueLT Pro 55 Roman" panose="020B0604020202020204" pitchFamily="34" charset="0"/>
              </a:rPr>
              <a:t> </a:t>
            </a:r>
          </a:p>
        </p:txBody>
      </p:sp>
      <p:pic>
        <p:nvPicPr>
          <p:cNvPr id="6" name="Picture 5">
            <a:extLst>
              <a:ext uri="{FF2B5EF4-FFF2-40B4-BE49-F238E27FC236}">
                <a16:creationId xmlns:a16="http://schemas.microsoft.com/office/drawing/2014/main" id="{660C5C73-4076-42BB-862F-DAABEEBE0A63}"/>
              </a:ext>
            </a:extLst>
          </p:cNvPr>
          <p:cNvPicPr>
            <a:picLocks noChangeAspect="1"/>
          </p:cNvPicPr>
          <p:nvPr/>
        </p:nvPicPr>
        <p:blipFill>
          <a:blip r:embed="rId2"/>
          <a:stretch>
            <a:fillRect/>
          </a:stretch>
        </p:blipFill>
        <p:spPr>
          <a:xfrm>
            <a:off x="2485913" y="2979603"/>
            <a:ext cx="7220174" cy="2538001"/>
          </a:xfrm>
          <a:prstGeom prst="rect">
            <a:avLst/>
          </a:prstGeom>
        </p:spPr>
      </p:pic>
      <p:cxnSp>
        <p:nvCxnSpPr>
          <p:cNvPr id="5" name="Straight Arrow Connector 4">
            <a:extLst>
              <a:ext uri="{FF2B5EF4-FFF2-40B4-BE49-F238E27FC236}">
                <a16:creationId xmlns:a16="http://schemas.microsoft.com/office/drawing/2014/main" id="{7056AABD-15D7-41C9-B4D8-BAF0CA188C18}"/>
              </a:ext>
            </a:extLst>
          </p:cNvPr>
          <p:cNvCxnSpPr>
            <a:cxnSpLocks/>
          </p:cNvCxnSpPr>
          <p:nvPr/>
        </p:nvCxnSpPr>
        <p:spPr>
          <a:xfrm>
            <a:off x="1883664" y="3736848"/>
            <a:ext cx="602249" cy="0"/>
          </a:xfrm>
          <a:prstGeom prst="straightConnector1">
            <a:avLst/>
          </a:prstGeom>
          <a:ln>
            <a:solidFill>
              <a:srgbClr val="A32038"/>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8C13AAB-5337-40C2-9357-068C3963D72E}"/>
              </a:ext>
            </a:extLst>
          </p:cNvPr>
          <p:cNvSpPr/>
          <p:nvPr/>
        </p:nvSpPr>
        <p:spPr>
          <a:xfrm>
            <a:off x="457200" y="3429000"/>
            <a:ext cx="1426464" cy="874776"/>
          </a:xfrm>
          <a:prstGeom prst="rect">
            <a:avLst/>
          </a:prstGeom>
          <a:solidFill>
            <a:srgbClr val="A32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NeueLT Pro 95 Blk" panose="020B0904020202020204"/>
              </a:rPr>
              <a:t>This is actually a link and not an attachment </a:t>
            </a:r>
            <a:endParaRPr lang="en-GB" sz="1200" dirty="0">
              <a:latin typeface="HelveticaNeueLT Pro 95 Blk" panose="020B0904020202020204"/>
            </a:endParaRPr>
          </a:p>
        </p:txBody>
      </p:sp>
    </p:spTree>
    <p:extLst>
      <p:ext uri="{BB962C8B-B14F-4D97-AF65-F5344CB8AC3E}">
        <p14:creationId xmlns:p14="http://schemas.microsoft.com/office/powerpoint/2010/main" val="179276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Virus &amp; Malware</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7" name="Content Placeholder 2"/>
          <p:cNvSpPr txBox="1">
            <a:spLocks/>
          </p:cNvSpPr>
          <p:nvPr/>
        </p:nvSpPr>
        <p:spPr>
          <a:xfrm>
            <a:off x="457200" y="1600200"/>
            <a:ext cx="8229600" cy="4525963"/>
          </a:xfrm>
          <a:prstGeom prst="rect">
            <a:avLst/>
          </a:prstGeom>
        </p:spPr>
        <p:txBody>
          <a:bodyPr>
            <a:normAutofit/>
          </a:bodyPr>
          <a:lst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a:lstStyle>
          <a:p>
            <a:pPr marL="0" indent="0">
              <a:buNone/>
            </a:pPr>
            <a:r>
              <a:rPr lang="en-GB" sz="2000" b="1" dirty="0">
                <a:solidFill>
                  <a:srgbClr val="828187"/>
                </a:solidFill>
                <a:latin typeface="HelveticaNeueLT Pro 55 Roman" panose="020B0604020202020204" pitchFamily="34" charset="0"/>
              </a:rPr>
              <a:t>In the event of virus infection</a:t>
            </a:r>
          </a:p>
          <a:p>
            <a:pPr marL="0" indent="0">
              <a:buNone/>
            </a:pPr>
            <a:endParaRPr lang="en-GB" sz="1400" b="1" dirty="0">
              <a:solidFill>
                <a:srgbClr val="828187"/>
              </a:solidFill>
              <a:latin typeface="HelveticaNeueLT Pro 55 Roman" panose="020B0604020202020204" pitchFamily="34" charset="0"/>
            </a:endParaRPr>
          </a:p>
          <a:p>
            <a:r>
              <a:rPr lang="en-GB" sz="1400" dirty="0">
                <a:solidFill>
                  <a:srgbClr val="828187"/>
                </a:solidFill>
                <a:latin typeface="HelveticaNeueLT Pro 55 Roman" panose="020B0604020202020204" pitchFamily="34" charset="0"/>
              </a:rPr>
              <a:t>As soon as you are aware that your computer has become infected you should immediately disconnect the Ethernet cable and contact IT. This will take the computer off the network protecting other users from getting infected. </a:t>
            </a:r>
          </a:p>
          <a:p>
            <a:pPr marL="0" indent="0">
              <a:buNone/>
            </a:pPr>
            <a:endParaRPr lang="en-GB" sz="1400" dirty="0">
              <a:solidFill>
                <a:srgbClr val="B50230"/>
              </a:solidFill>
              <a:latin typeface="HelveticaNeueLT Pro 55 Roman" panose="020B0604020202020204" pitchFamily="34" charset="0"/>
            </a:endParaRPr>
          </a:p>
          <a:p>
            <a:pPr marL="0" indent="0">
              <a:buNone/>
            </a:pPr>
            <a:r>
              <a:rPr lang="en-GB" sz="1400" dirty="0">
                <a:solidFill>
                  <a:srgbClr val="B50230"/>
                </a:solidFill>
                <a:latin typeface="HelveticaNeueLT Pro 55 Roman" panose="020B0604020202020204" pitchFamily="34" charset="0"/>
              </a:rPr>
              <a:t>Note: When you contact IT please make sure you call as you will be disconnected from the Network and unable to send Emails. </a:t>
            </a:r>
          </a:p>
          <a:p>
            <a:pPr marL="0" indent="0">
              <a:buNone/>
            </a:pPr>
            <a:endParaRPr lang="en-GB" sz="1400" dirty="0">
              <a:solidFill>
                <a:srgbClr val="828187"/>
              </a:solidFill>
              <a:latin typeface="HelveticaNeueLT Pro 55 Roman" panose="020B0604020202020204" pitchFamily="34" charset="0"/>
            </a:endParaRPr>
          </a:p>
          <a:p>
            <a:endParaRPr lang="en-GB" sz="1400" dirty="0">
              <a:solidFill>
                <a:schemeClr val="bg1">
                  <a:lumMod val="50000"/>
                </a:schemeClr>
              </a:solidFill>
              <a:latin typeface="HelveticaNeueLT Pro 55 Roman"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982" y="3571334"/>
            <a:ext cx="3212217" cy="2405594"/>
          </a:xfrm>
          <a:prstGeom prst="rect">
            <a:avLst/>
          </a:prstGeom>
        </p:spPr>
      </p:pic>
      <p:cxnSp>
        <p:nvCxnSpPr>
          <p:cNvPr id="13" name="Straight Arrow Connector 12"/>
          <p:cNvCxnSpPr/>
          <p:nvPr/>
        </p:nvCxnSpPr>
        <p:spPr>
          <a:xfrm flipH="1">
            <a:off x="6096000" y="4064000"/>
            <a:ext cx="2360706" cy="776941"/>
          </a:xfrm>
          <a:prstGeom prst="straightConnector1">
            <a:avLst/>
          </a:prstGeom>
          <a:ln w="57150">
            <a:solidFill>
              <a:srgbClr val="B5023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37041" y="3536773"/>
            <a:ext cx="2850777" cy="1054454"/>
          </a:xfrm>
          <a:prstGeom prst="rect">
            <a:avLst/>
          </a:prstGeom>
          <a:solidFill>
            <a:srgbClr val="A32038"/>
          </a:solidFill>
          <a:ln>
            <a:solidFill>
              <a:srgbClr val="B50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NeueLT Pro 95 Blk" panose="020B0904020202020204" pitchFamily="34" charset="0"/>
              </a:rPr>
              <a:t>Simply Push down on clip and remove </a:t>
            </a:r>
          </a:p>
        </p:txBody>
      </p:sp>
    </p:spTree>
    <p:extLst>
      <p:ext uri="{BB962C8B-B14F-4D97-AF65-F5344CB8AC3E}">
        <p14:creationId xmlns:p14="http://schemas.microsoft.com/office/powerpoint/2010/main" val="170866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52F25-B267-440E-8490-6E354A9B05E4}"/>
              </a:ext>
            </a:extLst>
          </p:cNvPr>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PC Basics</a:t>
            </a:r>
            <a:r>
              <a:rPr lang="en-US" sz="3200" b="1" dirty="0">
                <a:ln w="11430"/>
                <a:solidFill>
                  <a:srgbClr val="C00000"/>
                </a:solidFill>
                <a:latin typeface="HelveticaNeueLT Pro 95 Blk" panose="020B09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FF36C228-2346-4D3B-A5DA-D08067708009}"/>
              </a:ext>
            </a:extLst>
          </p:cNvPr>
          <p:cNvSpPr/>
          <p:nvPr/>
        </p:nvSpPr>
        <p:spPr>
          <a:xfrm>
            <a:off x="97536" y="1834896"/>
            <a:ext cx="10984992" cy="2923877"/>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Usage Guidelines: </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b="1" i="1"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b="1" u="sng" dirty="0">
                <a:solidFill>
                  <a:srgbClr val="A32038"/>
                </a:solidFill>
                <a:latin typeface="HelveticaNeueLT Pro 55 Roman" panose="020B0604020202020204" pitchFamily="34" charset="0"/>
                <a:cs typeface="Arial" panose="020B0604020202020204" pitchFamily="34" charset="0"/>
              </a:rPr>
              <a:t>Never</a:t>
            </a:r>
            <a:r>
              <a:rPr lang="en-GB" sz="1400" b="1" dirty="0">
                <a:solidFill>
                  <a:schemeClr val="bg1">
                    <a:lumMod val="50000"/>
                  </a:schemeClr>
                </a:solidFill>
                <a:latin typeface="HelveticaNeueLT Pro 55 Roman" panose="020B0604020202020204" pitchFamily="34" charset="0"/>
                <a:cs typeface="Arial" panose="020B0604020202020204" pitchFamily="34" charset="0"/>
              </a:rPr>
              <a:t> plug in USB’s into the computer</a:t>
            </a:r>
          </a:p>
          <a:p>
            <a:pPr marL="342900" indent="-342900">
              <a:buFont typeface="Arial" panose="020B0604020202020204" pitchFamily="34" charset="0"/>
              <a:buChar char="•"/>
            </a:pPr>
            <a:r>
              <a:rPr lang="en-GB" sz="1400" b="1" u="sng" dirty="0">
                <a:solidFill>
                  <a:srgbClr val="A32038"/>
                </a:solidFill>
                <a:latin typeface="HelveticaNeueLT Pro 55 Roman" panose="020B0604020202020204" pitchFamily="34" charset="0"/>
                <a:cs typeface="Arial" panose="020B0604020202020204" pitchFamily="34" charset="0"/>
              </a:rPr>
              <a:t>Never</a:t>
            </a:r>
            <a:r>
              <a:rPr lang="en-GB" sz="1400" b="1" dirty="0">
                <a:solidFill>
                  <a:srgbClr val="A32038"/>
                </a:solidFill>
                <a:latin typeface="HelveticaNeueLT Pro 55 Roman" panose="020B0604020202020204" pitchFamily="34" charset="0"/>
                <a:cs typeface="Arial" panose="020B0604020202020204" pitchFamily="34" charset="0"/>
              </a:rPr>
              <a:t> </a:t>
            </a:r>
            <a:r>
              <a:rPr lang="en-GB" sz="1400" b="1" dirty="0">
                <a:solidFill>
                  <a:schemeClr val="bg1">
                    <a:lumMod val="50000"/>
                  </a:schemeClr>
                </a:solidFill>
                <a:latin typeface="HelveticaNeueLT Pro 55 Roman" panose="020B0604020202020204" pitchFamily="34" charset="0"/>
                <a:cs typeface="Arial" panose="020B0604020202020204" pitchFamily="34" charset="0"/>
              </a:rPr>
              <a:t>use your computer to charge phone, tablets, fans or any other devices  </a:t>
            </a:r>
          </a:p>
          <a:p>
            <a:pPr marL="342900" indent="-342900">
              <a:buFont typeface="Arial" panose="020B0604020202020204" pitchFamily="34" charset="0"/>
              <a:buChar char="•"/>
            </a:pPr>
            <a:r>
              <a:rPr lang="en-GB" sz="1400" b="1" u="sng" dirty="0">
                <a:solidFill>
                  <a:srgbClr val="A32038"/>
                </a:solidFill>
                <a:latin typeface="HelveticaNeueLT Pro 55 Roman" panose="020B0604020202020204" pitchFamily="34" charset="0"/>
                <a:cs typeface="Arial" panose="020B0604020202020204" pitchFamily="34" charset="0"/>
              </a:rPr>
              <a:t>Never </a:t>
            </a:r>
            <a:r>
              <a:rPr lang="en-GB" sz="1400" b="1" dirty="0">
                <a:solidFill>
                  <a:schemeClr val="bg1">
                    <a:lumMod val="50000"/>
                  </a:schemeClr>
                </a:solidFill>
                <a:latin typeface="HelveticaNeueLT Pro 55 Roman" panose="020B0604020202020204" pitchFamily="34" charset="0"/>
                <a:cs typeface="Arial" panose="020B0604020202020204" pitchFamily="34" charset="0"/>
              </a:rPr>
              <a:t>leave your computer unlocked and unattended </a:t>
            </a:r>
          </a:p>
          <a:p>
            <a:pPr marL="342900" indent="-342900">
              <a:buFont typeface="Arial" panose="020B0604020202020204" pitchFamily="34" charset="0"/>
              <a:buChar char="•"/>
            </a:pPr>
            <a:r>
              <a:rPr lang="en-GB" sz="1400" b="1" u="sng" dirty="0">
                <a:solidFill>
                  <a:srgbClr val="A32038"/>
                </a:solidFill>
                <a:latin typeface="HelveticaNeueLT Pro 55 Roman" panose="020B0604020202020204" pitchFamily="34" charset="0"/>
                <a:cs typeface="Arial" panose="020B0604020202020204" pitchFamily="34" charset="0"/>
              </a:rPr>
              <a:t>Never </a:t>
            </a:r>
            <a:r>
              <a:rPr lang="en-GB" sz="1400" b="1" dirty="0">
                <a:solidFill>
                  <a:schemeClr val="bg1">
                    <a:lumMod val="50000"/>
                  </a:schemeClr>
                </a:solidFill>
                <a:latin typeface="HelveticaNeueLT Pro 55 Roman" panose="020B0604020202020204" pitchFamily="34" charset="0"/>
                <a:cs typeface="Arial" panose="020B0604020202020204" pitchFamily="34" charset="0"/>
              </a:rPr>
              <a:t>Restart your PC unless authorised by IT </a:t>
            </a:r>
          </a:p>
          <a:p>
            <a:endParaRPr lang="en-GB" sz="1400" b="1"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b="1" u="sng" dirty="0">
                <a:solidFill>
                  <a:schemeClr val="accent6">
                    <a:lumMod val="75000"/>
                  </a:schemeClr>
                </a:solidFill>
                <a:latin typeface="HelveticaNeueLT Pro 55 Roman" panose="020B0604020202020204" pitchFamily="34" charset="0"/>
                <a:cs typeface="Arial" panose="020B0604020202020204" pitchFamily="34" charset="0"/>
              </a:rPr>
              <a:t>Always</a:t>
            </a:r>
            <a:r>
              <a:rPr lang="en-GB" sz="1400" b="1" dirty="0">
                <a:solidFill>
                  <a:schemeClr val="bg1">
                    <a:lumMod val="50000"/>
                  </a:schemeClr>
                </a:solidFill>
                <a:latin typeface="HelveticaNeueLT Pro 55 Roman" panose="020B0604020202020204" pitchFamily="34" charset="0"/>
                <a:cs typeface="Arial" panose="020B0604020202020204" pitchFamily="34" charset="0"/>
              </a:rPr>
              <a:t> log off your PC at the end of the day </a:t>
            </a:r>
          </a:p>
          <a:p>
            <a:pPr marL="342900" indent="-342900">
              <a:buFont typeface="Arial" panose="020B0604020202020204" pitchFamily="34" charset="0"/>
              <a:buChar char="•"/>
            </a:pPr>
            <a:r>
              <a:rPr lang="en-GB" sz="1400" b="1" u="sng" dirty="0">
                <a:solidFill>
                  <a:schemeClr val="accent6">
                    <a:lumMod val="75000"/>
                  </a:schemeClr>
                </a:solidFill>
                <a:latin typeface="HelveticaNeueLT Pro 55 Roman" panose="020B0604020202020204" pitchFamily="34" charset="0"/>
                <a:cs typeface="Arial" panose="020B0604020202020204" pitchFamily="34" charset="0"/>
              </a:rPr>
              <a:t>Always</a:t>
            </a:r>
            <a:r>
              <a:rPr lang="en-GB" sz="1400" b="1" dirty="0">
                <a:solidFill>
                  <a:schemeClr val="bg1">
                    <a:lumMod val="50000"/>
                  </a:schemeClr>
                </a:solidFill>
                <a:latin typeface="HelveticaNeueLT Pro 55 Roman" panose="020B0604020202020204" pitchFamily="34" charset="0"/>
                <a:cs typeface="Arial" panose="020B0604020202020204" pitchFamily="34" charset="0"/>
              </a:rPr>
              <a:t> keep customer data in the public folder </a:t>
            </a:r>
          </a:p>
          <a:p>
            <a:pPr marL="342900" indent="-342900">
              <a:buFont typeface="Arial" panose="020B0604020202020204" pitchFamily="34" charset="0"/>
              <a:buChar char="•"/>
            </a:pPr>
            <a:r>
              <a:rPr lang="en-GB" sz="1400" b="1" u="sng" dirty="0">
                <a:solidFill>
                  <a:schemeClr val="accent6">
                    <a:lumMod val="75000"/>
                  </a:schemeClr>
                </a:solidFill>
                <a:latin typeface="HelveticaNeueLT Pro 55 Roman" panose="020B0604020202020204" pitchFamily="34" charset="0"/>
                <a:cs typeface="Arial" panose="020B0604020202020204" pitchFamily="34" charset="0"/>
              </a:rPr>
              <a:t>Always </a:t>
            </a:r>
            <a:r>
              <a:rPr lang="en-GB" sz="1400" b="1" dirty="0">
                <a:solidFill>
                  <a:schemeClr val="bg1">
                    <a:lumMod val="50000"/>
                  </a:schemeClr>
                </a:solidFill>
                <a:latin typeface="HelveticaNeueLT Pro 55 Roman" panose="020B0604020202020204" pitchFamily="34" charset="0"/>
                <a:cs typeface="Arial" panose="020B0604020202020204" pitchFamily="34" charset="0"/>
              </a:rPr>
              <a:t>regularly clear your downloads, desktop &amp; documents folder and then empty the recycling bin</a:t>
            </a:r>
          </a:p>
          <a:p>
            <a:pPr marL="342900" indent="-342900">
              <a:buFont typeface="Arial" panose="020B0604020202020204" pitchFamily="34" charset="0"/>
              <a:buChar char="•"/>
            </a:pPr>
            <a:r>
              <a:rPr lang="en-GB" sz="1400" b="1" u="sng" dirty="0">
                <a:solidFill>
                  <a:schemeClr val="accent6">
                    <a:lumMod val="75000"/>
                  </a:schemeClr>
                </a:solidFill>
                <a:latin typeface="HelveticaNeueLT Pro 55 Roman" panose="020B0604020202020204" pitchFamily="34" charset="0"/>
                <a:cs typeface="Arial" panose="020B0604020202020204" pitchFamily="34" charset="0"/>
              </a:rPr>
              <a:t>Always</a:t>
            </a:r>
            <a:r>
              <a:rPr lang="en-GB" sz="1400" b="1" dirty="0">
                <a:solidFill>
                  <a:schemeClr val="bg1">
                    <a:lumMod val="50000"/>
                  </a:schemeClr>
                </a:solidFill>
                <a:latin typeface="HelveticaNeueLT Pro 55 Roman" panose="020B0604020202020204" pitchFamily="34" charset="0"/>
                <a:cs typeface="Arial" panose="020B0604020202020204" pitchFamily="34" charset="0"/>
              </a:rPr>
              <a:t> regularly clear your browser cache</a:t>
            </a:r>
          </a:p>
        </p:txBody>
      </p:sp>
      <p:pic>
        <p:nvPicPr>
          <p:cNvPr id="2050" name="Picture 2" descr="Image result for Do's and Don'ts">
            <a:extLst>
              <a:ext uri="{FF2B5EF4-FFF2-40B4-BE49-F238E27FC236}">
                <a16:creationId xmlns:a16="http://schemas.microsoft.com/office/drawing/2014/main" id="{C70E3B7F-01C3-4FBF-A369-F93FE19F0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974" y="1331398"/>
            <a:ext cx="3390900" cy="1343025"/>
          </a:xfrm>
          <a:prstGeom prst="rect">
            <a:avLst/>
          </a:prstGeom>
          <a:solidFill>
            <a:schemeClr val="bg1"/>
          </a:solidFill>
          <a:ln>
            <a:solidFill>
              <a:schemeClr val="bg1"/>
            </a:solidFill>
          </a:ln>
        </p:spPr>
      </p:pic>
    </p:spTree>
    <p:extLst>
      <p:ext uri="{BB962C8B-B14F-4D97-AF65-F5344CB8AC3E}">
        <p14:creationId xmlns:p14="http://schemas.microsoft.com/office/powerpoint/2010/main" val="266003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7406B-36D8-4ED1-8FC2-8D4D199A31D4}"/>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134" b="1"/>
          <a:stretch/>
        </p:blipFill>
        <p:spPr>
          <a:xfrm>
            <a:off x="9589008" y="1623787"/>
            <a:ext cx="1889760" cy="887006"/>
          </a:xfrm>
          <a:prstGeom prst="rect">
            <a:avLst/>
          </a:prstGeom>
        </p:spPr>
      </p:pic>
      <p:sp>
        <p:nvSpPr>
          <p:cNvPr id="4" name="Rectangle 3">
            <a:extLst>
              <a:ext uri="{FF2B5EF4-FFF2-40B4-BE49-F238E27FC236}">
                <a16:creationId xmlns:a16="http://schemas.microsoft.com/office/drawing/2014/main" id="{60157A0C-6A62-4AD7-ABFF-F033CA865EBB}"/>
              </a:ext>
            </a:extLst>
          </p:cNvPr>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Slack</a:t>
            </a:r>
          </a:p>
        </p:txBody>
      </p:sp>
      <p:sp>
        <p:nvSpPr>
          <p:cNvPr id="5" name="Rectangle 4">
            <a:extLst>
              <a:ext uri="{FF2B5EF4-FFF2-40B4-BE49-F238E27FC236}">
                <a16:creationId xmlns:a16="http://schemas.microsoft.com/office/drawing/2014/main" id="{98BE1CBB-52EE-4166-A489-709EB82763B2}"/>
              </a:ext>
            </a:extLst>
          </p:cNvPr>
          <p:cNvSpPr/>
          <p:nvPr/>
        </p:nvSpPr>
        <p:spPr>
          <a:xfrm>
            <a:off x="97536" y="1834896"/>
            <a:ext cx="10984992" cy="3046988"/>
          </a:xfrm>
          <a:prstGeom prst="rect">
            <a:avLst/>
          </a:prstGeom>
        </p:spPr>
        <p:txBody>
          <a:bodyPr wrap="square">
            <a:spAutoFit/>
          </a:bodyPr>
          <a:lstStyle/>
          <a:p>
            <a:r>
              <a:rPr lang="en-US" sz="2000" b="1" i="1" dirty="0">
                <a:solidFill>
                  <a:schemeClr val="bg1">
                    <a:lumMod val="50000"/>
                  </a:schemeClr>
                </a:solidFill>
                <a:latin typeface="HelveticaNeueLT Pro 55 Roman" panose="020B0604020202020204" pitchFamily="34" charset="0"/>
                <a:cs typeface="Arial" panose="020B0604020202020204" pitchFamily="34" charset="0"/>
              </a:rPr>
              <a:t>W</a:t>
            </a:r>
            <a:r>
              <a:rPr lang="en-GB" sz="2000" b="1" i="1" dirty="0">
                <a:solidFill>
                  <a:schemeClr val="bg1">
                    <a:lumMod val="50000"/>
                  </a:schemeClr>
                </a:solidFill>
                <a:latin typeface="HelveticaNeueLT Pro 55 Roman" panose="020B0604020202020204" pitchFamily="34" charset="0"/>
                <a:cs typeface="Arial" panose="020B0604020202020204" pitchFamily="34" charset="0"/>
              </a:rPr>
              <a:t>hat is Slack? </a:t>
            </a:r>
          </a:p>
          <a:p>
            <a:endParaRPr lang="en-GB" sz="1400" b="1" i="1"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Slack is a powerful instant messaging tool that we use to communicate Internally. </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We use slack to communicate to our teams all over the world. </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We started using Slack in 2017 and it has quickly become one of our most vital tools that we use in our day to day operations.</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91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653781-347F-4F10-9851-FB92474C466C}"/>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134" b="1"/>
          <a:stretch/>
        </p:blipFill>
        <p:spPr>
          <a:xfrm>
            <a:off x="9589008" y="1623787"/>
            <a:ext cx="1889760" cy="887006"/>
          </a:xfrm>
          <a:prstGeom prst="rect">
            <a:avLst/>
          </a:prstGeom>
        </p:spPr>
      </p:pic>
      <p:sp>
        <p:nvSpPr>
          <p:cNvPr id="3" name="Rectangle 2">
            <a:extLst>
              <a:ext uri="{FF2B5EF4-FFF2-40B4-BE49-F238E27FC236}">
                <a16:creationId xmlns:a16="http://schemas.microsoft.com/office/drawing/2014/main" id="{7A29D8FA-32C5-4A75-98F7-5FB08C902E99}"/>
              </a:ext>
            </a:extLst>
          </p:cNvPr>
          <p:cNvSpPr/>
          <p:nvPr/>
        </p:nvSpPr>
        <p:spPr>
          <a:xfrm>
            <a:off x="97536" y="1834896"/>
            <a:ext cx="10984992" cy="1015663"/>
          </a:xfrm>
          <a:prstGeom prst="rect">
            <a:avLst/>
          </a:prstGeom>
        </p:spPr>
        <p:txBody>
          <a:bodyPr wrap="square">
            <a:spAutoFit/>
          </a:bodyPr>
          <a:lstStyle/>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7EAABCC-160E-4F2F-AFEB-67A432E00546}"/>
              </a:ext>
            </a:extLst>
          </p:cNvPr>
          <p:cNvSpPr/>
          <p:nvPr/>
        </p:nvSpPr>
        <p:spPr>
          <a:xfrm>
            <a:off x="97536" y="1895856"/>
            <a:ext cx="10984992" cy="2677656"/>
          </a:xfrm>
          <a:prstGeom prst="rect">
            <a:avLst/>
          </a:prstGeom>
        </p:spPr>
        <p:txBody>
          <a:bodyPr wrap="square">
            <a:spAutoFit/>
          </a:bodyPr>
          <a:lstStyle/>
          <a:p>
            <a:r>
              <a:rPr lang="en-US" sz="2000" b="1" i="1" dirty="0">
                <a:solidFill>
                  <a:schemeClr val="bg1">
                    <a:lumMod val="50000"/>
                  </a:schemeClr>
                </a:solidFill>
                <a:latin typeface="HelveticaNeueLT Pro 55 Roman" panose="020B0604020202020204" pitchFamily="34" charset="0"/>
                <a:cs typeface="Arial" panose="020B0604020202020204" pitchFamily="34" charset="0"/>
              </a:rPr>
              <a:t>Your Slack Profile:  </a:t>
            </a:r>
          </a:p>
          <a:p>
            <a:endParaRPr lang="en-US" sz="2000" b="1" i="1" dirty="0">
              <a:solidFill>
                <a:schemeClr val="bg1">
                  <a:lumMod val="50000"/>
                </a:schemeClr>
              </a:solidFill>
              <a:latin typeface="HelveticaNeueLT Pro 55 Roman" panose="020B0604020202020204" pitchFamily="34" charset="0"/>
              <a:cs typeface="Arial" panose="020B0604020202020204" pitchFamily="34" charset="0"/>
            </a:endParaRPr>
          </a:p>
          <a:p>
            <a:r>
              <a:rPr lang="en-US" sz="1400" i="1" dirty="0">
                <a:solidFill>
                  <a:schemeClr val="bg1">
                    <a:lumMod val="50000"/>
                  </a:schemeClr>
                </a:solidFill>
                <a:latin typeface="HelveticaNeueLT Pro 55 Roman" panose="020B0604020202020204" pitchFamily="34" charset="0"/>
                <a:cs typeface="Arial" panose="020B0604020202020204" pitchFamily="34" charset="0"/>
              </a:rPr>
              <a:t>So people know who you are it is important you fill out your profile </a:t>
            </a:r>
          </a:p>
          <a:p>
            <a:r>
              <a:rPr lang="en-US" sz="1400" i="1" dirty="0">
                <a:solidFill>
                  <a:schemeClr val="bg1">
                    <a:lumMod val="50000"/>
                  </a:schemeClr>
                </a:solidFill>
                <a:latin typeface="HelveticaNeueLT Pro 55 Roman" panose="020B0604020202020204" pitchFamily="34" charset="0"/>
                <a:cs typeface="Arial" panose="020B0604020202020204" pitchFamily="34" charset="0"/>
              </a:rPr>
              <a:t>information correctly.</a:t>
            </a:r>
          </a:p>
          <a:p>
            <a:endParaRPr lang="en-US"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US"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FF2D5A8-52F2-4359-B0BF-4E1D1F0FBA1C}"/>
              </a:ext>
            </a:extLst>
          </p:cNvPr>
          <p:cNvPicPr>
            <a:picLocks noChangeAspect="1"/>
          </p:cNvPicPr>
          <p:nvPr/>
        </p:nvPicPr>
        <p:blipFill>
          <a:blip r:embed="rId3"/>
          <a:stretch>
            <a:fillRect/>
          </a:stretch>
        </p:blipFill>
        <p:spPr>
          <a:xfrm>
            <a:off x="3069111" y="2915557"/>
            <a:ext cx="4105881" cy="3330116"/>
          </a:xfrm>
          <a:prstGeom prst="rect">
            <a:avLst/>
          </a:prstGeom>
        </p:spPr>
      </p:pic>
      <p:cxnSp>
        <p:nvCxnSpPr>
          <p:cNvPr id="7" name="Straight Arrow Connector 6">
            <a:extLst>
              <a:ext uri="{FF2B5EF4-FFF2-40B4-BE49-F238E27FC236}">
                <a16:creationId xmlns:a16="http://schemas.microsoft.com/office/drawing/2014/main" id="{27D1D923-C19A-4434-BC56-43F7F988EAC8}"/>
              </a:ext>
            </a:extLst>
          </p:cNvPr>
          <p:cNvCxnSpPr>
            <a:cxnSpLocks/>
          </p:cNvCxnSpPr>
          <p:nvPr/>
        </p:nvCxnSpPr>
        <p:spPr>
          <a:xfrm flipV="1">
            <a:off x="2748015" y="3296240"/>
            <a:ext cx="990495" cy="51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0DF04CB-C6E5-45E4-88D4-19195D620EB6}"/>
              </a:ext>
            </a:extLst>
          </p:cNvPr>
          <p:cNvCxnSpPr>
            <a:cxnSpLocks/>
          </p:cNvCxnSpPr>
          <p:nvPr/>
        </p:nvCxnSpPr>
        <p:spPr>
          <a:xfrm flipV="1">
            <a:off x="2748015" y="3645619"/>
            <a:ext cx="982287" cy="160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79B57C-F6E9-4338-B2B8-764AFBF90528}"/>
              </a:ext>
            </a:extLst>
          </p:cNvPr>
          <p:cNvCxnSpPr/>
          <p:nvPr/>
        </p:nvCxnSpPr>
        <p:spPr>
          <a:xfrm flipH="1">
            <a:off x="6553200" y="3331544"/>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A359843-9C27-4A14-B91C-B0CE2734FA6B}"/>
              </a:ext>
            </a:extLst>
          </p:cNvPr>
          <p:cNvCxnSpPr>
            <a:cxnSpLocks/>
          </p:cNvCxnSpPr>
          <p:nvPr/>
        </p:nvCxnSpPr>
        <p:spPr>
          <a:xfrm flipH="1">
            <a:off x="5590032" y="4169664"/>
            <a:ext cx="1906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77CB35-E982-42AF-8435-1306A16A0392}"/>
              </a:ext>
            </a:extLst>
          </p:cNvPr>
          <p:cNvSpPr/>
          <p:nvPr/>
        </p:nvSpPr>
        <p:spPr>
          <a:xfrm>
            <a:off x="1043247" y="3231719"/>
            <a:ext cx="1704768" cy="1261033"/>
          </a:xfrm>
          <a:prstGeom prst="rect">
            <a:avLst/>
          </a:prstGeom>
          <a:solidFill>
            <a:srgbClr val="A32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HelveticaNeueLT Pro 95 Blk" panose="020B0904020202020204"/>
              </a:rPr>
              <a:t>Make sure you enter your full name in the </a:t>
            </a:r>
          </a:p>
          <a:p>
            <a:pPr algn="ctr"/>
            <a:r>
              <a:rPr lang="en-US" sz="1200" dirty="0">
                <a:solidFill>
                  <a:schemeClr val="bg1"/>
                </a:solidFill>
                <a:latin typeface="HelveticaNeueLT Pro 95 Blk" panose="020B0904020202020204"/>
              </a:rPr>
              <a:t>“Full Name” &amp; “Display Name” columns </a:t>
            </a:r>
            <a:endParaRPr lang="en-GB" sz="1200" dirty="0">
              <a:solidFill>
                <a:schemeClr val="bg1"/>
              </a:solidFill>
              <a:latin typeface="HelveticaNeueLT Pro 95 Blk" panose="020B0904020202020204"/>
            </a:endParaRPr>
          </a:p>
        </p:txBody>
      </p:sp>
      <p:sp>
        <p:nvSpPr>
          <p:cNvPr id="21" name="Rectangle 20">
            <a:extLst>
              <a:ext uri="{FF2B5EF4-FFF2-40B4-BE49-F238E27FC236}">
                <a16:creationId xmlns:a16="http://schemas.microsoft.com/office/drawing/2014/main" id="{85B90C17-E0F8-40F0-BE54-F793CE954AC3}"/>
              </a:ext>
            </a:extLst>
          </p:cNvPr>
          <p:cNvSpPr/>
          <p:nvPr/>
        </p:nvSpPr>
        <p:spPr>
          <a:xfrm>
            <a:off x="7772400" y="2790690"/>
            <a:ext cx="2029968" cy="1015661"/>
          </a:xfrm>
          <a:prstGeom prst="rect">
            <a:avLst/>
          </a:prstGeom>
          <a:solidFill>
            <a:srgbClr val="A32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HelveticaNeueLT Pro 95 Blk" panose="020B0904020202020204"/>
              </a:rPr>
              <a:t>Your profile picture will be taken on your first week, you can use this as your profile picture </a:t>
            </a:r>
            <a:endParaRPr lang="en-GB" sz="1200" dirty="0">
              <a:solidFill>
                <a:schemeClr val="bg1"/>
              </a:solidFill>
              <a:latin typeface="HelveticaNeueLT Pro 95 Blk" panose="020B0904020202020204"/>
            </a:endParaRPr>
          </a:p>
        </p:txBody>
      </p:sp>
      <p:sp>
        <p:nvSpPr>
          <p:cNvPr id="22" name="Rectangle 21">
            <a:extLst>
              <a:ext uri="{FF2B5EF4-FFF2-40B4-BE49-F238E27FC236}">
                <a16:creationId xmlns:a16="http://schemas.microsoft.com/office/drawing/2014/main" id="{CCD6488B-23AE-48C7-A6AD-08B572BFFDD1}"/>
              </a:ext>
            </a:extLst>
          </p:cNvPr>
          <p:cNvSpPr/>
          <p:nvPr/>
        </p:nvSpPr>
        <p:spPr>
          <a:xfrm>
            <a:off x="7772400" y="3931931"/>
            <a:ext cx="2078736" cy="2313731"/>
          </a:xfrm>
          <a:prstGeom prst="rect">
            <a:avLst/>
          </a:prstGeom>
          <a:solidFill>
            <a:srgbClr val="A32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HelveticaNeueLT Pro 95 Blk" panose="020B0904020202020204"/>
              </a:rPr>
              <a:t>Ensure you fill out the “What I do section” </a:t>
            </a:r>
          </a:p>
          <a:p>
            <a:pPr algn="ctr"/>
            <a:endParaRPr lang="en-US" sz="1200" dirty="0">
              <a:solidFill>
                <a:schemeClr val="bg1"/>
              </a:solidFill>
              <a:latin typeface="HelveticaNeueLT Pro 95 Blk" panose="020B0904020202020204"/>
            </a:endParaRPr>
          </a:p>
          <a:p>
            <a:pPr algn="ctr"/>
            <a:r>
              <a:rPr lang="en-US" sz="1200" dirty="0">
                <a:solidFill>
                  <a:schemeClr val="bg1"/>
                </a:solidFill>
                <a:latin typeface="HelveticaNeueLT Pro 95 Blk" panose="020B0904020202020204"/>
              </a:rPr>
              <a:t>You should also specify what team you are in.</a:t>
            </a:r>
          </a:p>
          <a:p>
            <a:pPr algn="ctr"/>
            <a:r>
              <a:rPr lang="en-US" sz="1200" dirty="0">
                <a:solidFill>
                  <a:schemeClr val="bg1"/>
                </a:solidFill>
                <a:latin typeface="HelveticaNeueLT Pro 95 Blk" panose="020B0904020202020204"/>
              </a:rPr>
              <a:t>For instance if you are a SAM in the French team you should put:</a:t>
            </a:r>
            <a:br>
              <a:rPr lang="en-US" sz="1200" dirty="0">
                <a:solidFill>
                  <a:schemeClr val="bg1"/>
                </a:solidFill>
                <a:latin typeface="HelveticaNeueLT Pro 95 Blk" panose="020B0904020202020204"/>
              </a:rPr>
            </a:br>
            <a:endParaRPr lang="en-US" sz="1200" dirty="0">
              <a:solidFill>
                <a:schemeClr val="bg1"/>
              </a:solidFill>
              <a:latin typeface="HelveticaNeueLT Pro 95 Blk" panose="020B0904020202020204"/>
            </a:endParaRPr>
          </a:p>
          <a:p>
            <a:pPr algn="ctr"/>
            <a:r>
              <a:rPr lang="en-US" sz="1200" dirty="0">
                <a:solidFill>
                  <a:schemeClr val="bg1"/>
                </a:solidFill>
                <a:latin typeface="HelveticaNeueLT Pro 95 Blk" panose="020B0904020202020204"/>
              </a:rPr>
              <a:t>Sales Account Manager FR </a:t>
            </a:r>
            <a:endParaRPr lang="en-GB" sz="1200" dirty="0">
              <a:solidFill>
                <a:schemeClr val="bg1"/>
              </a:solidFill>
              <a:latin typeface="HelveticaNeueLT Pro 95 Blk" panose="020B0904020202020204"/>
            </a:endParaRPr>
          </a:p>
        </p:txBody>
      </p:sp>
      <p:sp>
        <p:nvSpPr>
          <p:cNvPr id="23" name="Rectangle 22">
            <a:extLst>
              <a:ext uri="{FF2B5EF4-FFF2-40B4-BE49-F238E27FC236}">
                <a16:creationId xmlns:a16="http://schemas.microsoft.com/office/drawing/2014/main" id="{8014BCF2-FE92-4E5A-A88A-36C1B2950DDF}"/>
              </a:ext>
            </a:extLst>
          </p:cNvPr>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Slack</a:t>
            </a:r>
          </a:p>
        </p:txBody>
      </p:sp>
    </p:spTree>
    <p:extLst>
      <p:ext uri="{BB962C8B-B14F-4D97-AF65-F5344CB8AC3E}">
        <p14:creationId xmlns:p14="http://schemas.microsoft.com/office/powerpoint/2010/main" val="320569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FB816-3E2B-4A27-AA6A-B7C5ECF4F567}"/>
              </a:ext>
            </a:extLst>
          </p:cNvPr>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Zimbra Tips  </a:t>
            </a:r>
          </a:p>
        </p:txBody>
      </p:sp>
      <p:sp>
        <p:nvSpPr>
          <p:cNvPr id="3" name="Rectangle 2">
            <a:extLst>
              <a:ext uri="{FF2B5EF4-FFF2-40B4-BE49-F238E27FC236}">
                <a16:creationId xmlns:a16="http://schemas.microsoft.com/office/drawing/2014/main" id="{7E1679CA-080C-490C-AD1A-0EA4A36956A7}"/>
              </a:ext>
            </a:extLst>
          </p:cNvPr>
          <p:cNvSpPr/>
          <p:nvPr/>
        </p:nvSpPr>
        <p:spPr>
          <a:xfrm>
            <a:off x="97536" y="1834896"/>
            <a:ext cx="10984992" cy="3385542"/>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Zimbra Quota:</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chemeClr val="bg1">
                    <a:lumMod val="50000"/>
                  </a:schemeClr>
                </a:solidFill>
                <a:latin typeface="HelveticaNeueLT Pro 55 Roman" panose="020B0604020202020204" pitchFamily="34" charset="0"/>
                <a:cs typeface="Arial" panose="020B0604020202020204" pitchFamily="34" charset="0"/>
              </a:rPr>
              <a:t>Zimbra is our mail client. You have already been shown how to use Zimbra and how to structure your inbox. </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chemeClr val="bg1">
                    <a:lumMod val="50000"/>
                  </a:schemeClr>
                </a:solidFill>
                <a:latin typeface="HelveticaNeueLT Pro 55 Roman" panose="020B0604020202020204" pitchFamily="34" charset="0"/>
                <a:cs typeface="Arial" panose="020B0604020202020204" pitchFamily="34" charset="0"/>
              </a:rPr>
              <a:t>As well as structuring your inbox properly you should also manage your quota. This means clearing out old emails and attachments on a regular basis so you do not run out of email quota. </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chemeClr val="bg1">
                    <a:lumMod val="50000"/>
                  </a:schemeClr>
                </a:solidFill>
                <a:latin typeface="HelveticaNeueLT Pro 55 Roman" panose="020B0604020202020204" pitchFamily="34" charset="0"/>
                <a:cs typeface="Arial" panose="020B0604020202020204" pitchFamily="34" charset="0"/>
              </a:rPr>
              <a:t>We have created filters that will help you quickly identify emails/ attachments that are safe to delete.</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chemeClr val="bg1">
                    <a:lumMod val="50000"/>
                  </a:schemeClr>
                </a:solidFill>
                <a:latin typeface="HelveticaNeueLT Pro 55 Roman" panose="020B0604020202020204" pitchFamily="34" charset="0"/>
                <a:cs typeface="Arial" panose="020B0604020202020204" pitchFamily="34" charset="0"/>
              </a:rPr>
              <a:t>If you spend 5-10 minute at the end of each day to use these filters you should never have any quota issues and your inbox will be clutter free. </a:t>
            </a:r>
          </a:p>
          <a:p>
            <a:endParaRPr lang="en-GB" sz="1400" b="1" i="1"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b="1" i="1" dirty="0">
                <a:solidFill>
                  <a:srgbClr val="A32038"/>
                </a:solidFill>
                <a:latin typeface="HelveticaNeueLT Pro 55 Roman" panose="020B0604020202020204" pitchFamily="34" charset="0"/>
                <a:cs typeface="Arial" panose="020B0604020202020204" pitchFamily="34" charset="0"/>
              </a:rPr>
              <a:t>Note: Before you delete any email check with your Trainer/ Group Leader first. </a:t>
            </a:r>
            <a:endParaRPr lang="en-GB" sz="14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63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FB816-3E2B-4A27-AA6A-B7C5ECF4F567}"/>
              </a:ext>
            </a:extLst>
          </p:cNvPr>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Zimbra Tips  </a:t>
            </a:r>
          </a:p>
        </p:txBody>
      </p:sp>
      <p:sp>
        <p:nvSpPr>
          <p:cNvPr id="3" name="Rectangle 2">
            <a:extLst>
              <a:ext uri="{FF2B5EF4-FFF2-40B4-BE49-F238E27FC236}">
                <a16:creationId xmlns:a16="http://schemas.microsoft.com/office/drawing/2014/main" id="{7E1679CA-080C-490C-AD1A-0EA4A36956A7}"/>
              </a:ext>
            </a:extLst>
          </p:cNvPr>
          <p:cNvSpPr/>
          <p:nvPr/>
        </p:nvSpPr>
        <p:spPr>
          <a:xfrm>
            <a:off x="97536" y="1834896"/>
            <a:ext cx="5401056" cy="4278094"/>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Using the filters:</a:t>
            </a:r>
          </a:p>
          <a:p>
            <a:endParaRPr lang="en-GB" b="1" i="1"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The filters are in the “searches” tab</a:t>
            </a:r>
          </a:p>
          <a:p>
            <a:pPr marL="342900" indent="-34290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you are unsure of what to delete and what should be kept always refer to your Group Leader before deleting. </a:t>
            </a:r>
          </a:p>
          <a:p>
            <a:pPr marL="342900" indent="-34290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Using your filters daily is important as it will stop you having to spend a lot of time clearing out mail/attachments. </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you know you are going on holiday make sure you spend the time to clear out filters so you do not run out of quota whilst you are way.</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67DD230-8063-47E9-B8FA-99A84C028861}"/>
              </a:ext>
            </a:extLst>
          </p:cNvPr>
          <p:cNvPicPr>
            <a:picLocks noChangeAspect="1"/>
          </p:cNvPicPr>
          <p:nvPr/>
        </p:nvPicPr>
        <p:blipFill>
          <a:blip r:embed="rId2"/>
          <a:stretch>
            <a:fillRect/>
          </a:stretch>
        </p:blipFill>
        <p:spPr>
          <a:xfrm>
            <a:off x="5498592" y="1834896"/>
            <a:ext cx="6261076" cy="4344971"/>
          </a:xfrm>
          <a:prstGeom prst="rect">
            <a:avLst/>
          </a:prstGeom>
        </p:spPr>
      </p:pic>
      <p:sp>
        <p:nvSpPr>
          <p:cNvPr id="6" name="Rectangle 5">
            <a:extLst>
              <a:ext uri="{FF2B5EF4-FFF2-40B4-BE49-F238E27FC236}">
                <a16:creationId xmlns:a16="http://schemas.microsoft.com/office/drawing/2014/main" id="{22375D0D-DA5B-49C3-8F71-CA01A58BFE62}"/>
              </a:ext>
            </a:extLst>
          </p:cNvPr>
          <p:cNvSpPr/>
          <p:nvPr/>
        </p:nvSpPr>
        <p:spPr>
          <a:xfrm>
            <a:off x="5498592" y="2932176"/>
            <a:ext cx="2164080" cy="31882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13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FB816-3E2B-4A27-AA6A-B7C5ECF4F567}"/>
              </a:ext>
            </a:extLst>
          </p:cNvPr>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Snom Phone</a:t>
            </a:r>
          </a:p>
        </p:txBody>
      </p:sp>
      <p:sp>
        <p:nvSpPr>
          <p:cNvPr id="3" name="Rectangle 2">
            <a:extLst>
              <a:ext uri="{FF2B5EF4-FFF2-40B4-BE49-F238E27FC236}">
                <a16:creationId xmlns:a16="http://schemas.microsoft.com/office/drawing/2014/main" id="{7E1679CA-080C-490C-AD1A-0EA4A36956A7}"/>
              </a:ext>
            </a:extLst>
          </p:cNvPr>
          <p:cNvSpPr/>
          <p:nvPr/>
        </p:nvSpPr>
        <p:spPr>
          <a:xfrm>
            <a:off x="97536" y="1834896"/>
            <a:ext cx="11990832" cy="3908762"/>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Snom Phone Troubleshooting Tips:</a:t>
            </a:r>
          </a:p>
          <a:p>
            <a:endParaRPr lang="en-GB" sz="2000"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chemeClr val="bg1">
                    <a:lumMod val="50000"/>
                  </a:schemeClr>
                </a:solidFill>
                <a:latin typeface="HelveticaNeueLT Pro 55 Roman" panose="020B0604020202020204" pitchFamily="34" charset="0"/>
                <a:cs typeface="Arial" panose="020B0604020202020204" pitchFamily="34" charset="0"/>
              </a:rPr>
              <a:t>Calling customer is a vital part of your role in Flashbay. Occasionally there can be issues with the phones. Below are some tips on how to troubleshoot common issues:</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your extension is unreachable press DND 4 times. This will 90% of the time fix the issue. If you issue persists please contact IT. </a:t>
            </a:r>
          </a:p>
          <a:p>
            <a:pPr marL="342900" indent="-34290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you are experiencing call quality issue with your customer, try switch to the handset, see if it improves and report to IT. This will help us identify if the issue is to do with your headset or handset. </a:t>
            </a:r>
          </a:p>
          <a:p>
            <a:pPr marL="342900" indent="-34290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you have call issues take the records from your activity records and forward them to </a:t>
            </a:r>
            <a:r>
              <a:rPr lang="en-GB" sz="1400" dirty="0">
                <a:solidFill>
                  <a:schemeClr val="bg1">
                    <a:lumMod val="50000"/>
                  </a:schemeClr>
                </a:solidFill>
                <a:latin typeface="HelveticaNeueLT Pro 55 Roman" panose="020B0604020202020204" pitchFamily="34" charset="0"/>
                <a:cs typeface="Arial" panose="020B0604020202020204" pitchFamily="34" charset="0"/>
                <a:hlinkClick r:id="rId2"/>
              </a:rPr>
              <a:t>itsupport@flashbay.com</a:t>
            </a:r>
            <a:r>
              <a:rPr lang="en-GB" sz="1400" dirty="0">
                <a:solidFill>
                  <a:schemeClr val="bg1">
                    <a:lumMod val="50000"/>
                  </a:schemeClr>
                </a:solidFill>
                <a:latin typeface="HelveticaNeueLT Pro 55 Roman" panose="020B0604020202020204" pitchFamily="34" charset="0"/>
                <a:cs typeface="Arial" panose="020B0604020202020204" pitchFamily="34" charset="0"/>
              </a:rPr>
              <a:t> along with a description of the issue. </a:t>
            </a:r>
          </a:p>
          <a:p>
            <a:pPr marL="342900" indent="-34290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When reporting issue please give a full explanation along with any examples you may have. </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7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FB816-3E2B-4A27-AA6A-B7C5ECF4F567}"/>
              </a:ext>
            </a:extLst>
          </p:cNvPr>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Who to contact? </a:t>
            </a:r>
          </a:p>
        </p:txBody>
      </p:sp>
      <p:sp>
        <p:nvSpPr>
          <p:cNvPr id="3" name="Rectangle 2">
            <a:extLst>
              <a:ext uri="{FF2B5EF4-FFF2-40B4-BE49-F238E27FC236}">
                <a16:creationId xmlns:a16="http://schemas.microsoft.com/office/drawing/2014/main" id="{7E1679CA-080C-490C-AD1A-0EA4A36956A7}"/>
              </a:ext>
            </a:extLst>
          </p:cNvPr>
          <p:cNvSpPr/>
          <p:nvPr/>
        </p:nvSpPr>
        <p:spPr>
          <a:xfrm>
            <a:off x="97536" y="1834896"/>
            <a:ext cx="9753600" cy="2954655"/>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Who to contact:</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chemeClr val="bg1">
                    <a:lumMod val="50000"/>
                  </a:schemeClr>
                </a:solidFill>
                <a:latin typeface="HelveticaNeueLT Pro 55 Roman" panose="020B0604020202020204" pitchFamily="34" charset="0"/>
                <a:cs typeface="Arial" panose="020B0604020202020204" pitchFamily="34" charset="0"/>
              </a:rPr>
              <a:t>Below is a table of who you should report certain issues to. It is important you follow this table as it will help resolve any issues or queries quickly and efficiently.</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B314A18-E449-4322-B4AE-24F40A2B0890}"/>
              </a:ext>
            </a:extLst>
          </p:cNvPr>
          <p:cNvGraphicFramePr>
            <a:graphicFrameLocks noGrp="1"/>
          </p:cNvGraphicFramePr>
          <p:nvPr>
            <p:extLst>
              <p:ext uri="{D42A27DB-BD31-4B8C-83A1-F6EECF244321}">
                <p14:modId xmlns:p14="http://schemas.microsoft.com/office/powerpoint/2010/main" val="1684353366"/>
              </p:ext>
            </p:extLst>
          </p:nvPr>
        </p:nvGraphicFramePr>
        <p:xfrm>
          <a:off x="776225" y="3010766"/>
          <a:ext cx="10639550" cy="2881539"/>
        </p:xfrm>
        <a:graphic>
          <a:graphicData uri="http://schemas.openxmlformats.org/drawingml/2006/table">
            <a:tbl>
              <a:tblPr firstRow="1" bandRow="1">
                <a:tableStyleId>{5C22544A-7EE6-4342-B048-85BDC9FD1C3A}</a:tableStyleId>
              </a:tblPr>
              <a:tblGrid>
                <a:gridCol w="2127910">
                  <a:extLst>
                    <a:ext uri="{9D8B030D-6E8A-4147-A177-3AD203B41FA5}">
                      <a16:colId xmlns:a16="http://schemas.microsoft.com/office/drawing/2014/main" val="174372319"/>
                    </a:ext>
                  </a:extLst>
                </a:gridCol>
                <a:gridCol w="2127910">
                  <a:extLst>
                    <a:ext uri="{9D8B030D-6E8A-4147-A177-3AD203B41FA5}">
                      <a16:colId xmlns:a16="http://schemas.microsoft.com/office/drawing/2014/main" val="851821446"/>
                    </a:ext>
                  </a:extLst>
                </a:gridCol>
                <a:gridCol w="2127910">
                  <a:extLst>
                    <a:ext uri="{9D8B030D-6E8A-4147-A177-3AD203B41FA5}">
                      <a16:colId xmlns:a16="http://schemas.microsoft.com/office/drawing/2014/main" val="2432869005"/>
                    </a:ext>
                  </a:extLst>
                </a:gridCol>
                <a:gridCol w="2127910">
                  <a:extLst>
                    <a:ext uri="{9D8B030D-6E8A-4147-A177-3AD203B41FA5}">
                      <a16:colId xmlns:a16="http://schemas.microsoft.com/office/drawing/2014/main" val="2448365377"/>
                    </a:ext>
                  </a:extLst>
                </a:gridCol>
                <a:gridCol w="2127910">
                  <a:extLst>
                    <a:ext uri="{9D8B030D-6E8A-4147-A177-3AD203B41FA5}">
                      <a16:colId xmlns:a16="http://schemas.microsoft.com/office/drawing/2014/main" val="1247896759"/>
                    </a:ext>
                  </a:extLst>
                </a:gridCol>
              </a:tblGrid>
              <a:tr h="306005">
                <a:tc gridSpan="5">
                  <a:txBody>
                    <a:bodyPr/>
                    <a:lstStyle/>
                    <a:p>
                      <a:pPr algn="ctr"/>
                      <a:r>
                        <a:rPr lang="en-US" sz="1200" dirty="0"/>
                        <a:t>HR Team </a:t>
                      </a:r>
                      <a:endParaRPr lang="en-GB" sz="1200" dirty="0"/>
                    </a:p>
                  </a:txBody>
                  <a:tcPr>
                    <a:solidFill>
                      <a:srgbClr val="A32038"/>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extLst>
                  <a:ext uri="{0D108BD9-81ED-4DB2-BD59-A6C34878D82A}">
                    <a16:rowId xmlns:a16="http://schemas.microsoft.com/office/drawing/2014/main" val="1730531130"/>
                  </a:ext>
                </a:extLst>
              </a:tr>
              <a:tr h="371856">
                <a:tc>
                  <a:txBody>
                    <a:bodyPr/>
                    <a:lstStyle/>
                    <a:p>
                      <a:r>
                        <a:rPr lang="en-US" sz="1200" dirty="0"/>
                        <a:t>Netsuite passwords</a:t>
                      </a:r>
                      <a:endParaRPr lang="en-GB" sz="1200" dirty="0"/>
                    </a:p>
                  </a:txBody>
                  <a:tcPr>
                    <a:solidFill>
                      <a:schemeClr val="bg1">
                        <a:lumMod val="75000"/>
                      </a:schemeClr>
                    </a:solidFill>
                  </a:tcPr>
                </a:tc>
                <a:tc>
                  <a:txBody>
                    <a:bodyPr/>
                    <a:lstStyle/>
                    <a:p>
                      <a:r>
                        <a:rPr lang="en-US" sz="1200" dirty="0"/>
                        <a:t>Netsuite User Setup</a:t>
                      </a:r>
                      <a:endParaRPr lang="en-GB" sz="1200" dirty="0"/>
                    </a:p>
                  </a:txBody>
                  <a:tcPr>
                    <a:solidFill>
                      <a:schemeClr val="bg1">
                        <a:lumMod val="75000"/>
                      </a:schemeClr>
                    </a:solidFill>
                  </a:tcPr>
                </a:tc>
                <a:tc>
                  <a:txBody>
                    <a:bodyPr/>
                    <a:lstStyle/>
                    <a:p>
                      <a:r>
                        <a:rPr lang="en-US" sz="1200" dirty="0"/>
                        <a:t>Office equipment </a:t>
                      </a:r>
                      <a:endParaRPr lang="en-GB" sz="1200" dirty="0"/>
                    </a:p>
                  </a:txBody>
                  <a:tcPr>
                    <a:solidFill>
                      <a:schemeClr val="bg1">
                        <a:lumMod val="75000"/>
                      </a:schemeClr>
                    </a:solidFill>
                  </a:tcPr>
                </a:tc>
                <a:tc>
                  <a:txBody>
                    <a:bodyPr/>
                    <a:lstStyle/>
                    <a:p>
                      <a:r>
                        <a:rPr lang="en-US" sz="1200" dirty="0"/>
                        <a:t>Office related requests</a:t>
                      </a:r>
                      <a:endParaRPr lang="en-GB" sz="1200" dirty="0"/>
                    </a:p>
                  </a:txBody>
                  <a:tcPr>
                    <a:solidFill>
                      <a:schemeClr val="bg1">
                        <a:lumMod val="75000"/>
                      </a:schemeClr>
                    </a:solidFill>
                  </a:tcPr>
                </a:tc>
                <a:tc>
                  <a:txBody>
                    <a:bodyPr/>
                    <a:lstStyle/>
                    <a:p>
                      <a:endParaRPr lang="en-GB" sz="1200" dirty="0"/>
                    </a:p>
                  </a:txBody>
                  <a:tcPr>
                    <a:solidFill>
                      <a:schemeClr val="bg1">
                        <a:lumMod val="75000"/>
                      </a:schemeClr>
                    </a:solidFill>
                  </a:tcPr>
                </a:tc>
                <a:extLst>
                  <a:ext uri="{0D108BD9-81ED-4DB2-BD59-A6C34878D82A}">
                    <a16:rowId xmlns:a16="http://schemas.microsoft.com/office/drawing/2014/main" val="3791326043"/>
                  </a:ext>
                </a:extLst>
              </a:tr>
              <a:tr h="306005">
                <a:tc gridSpan="5">
                  <a:txBody>
                    <a:bodyPr/>
                    <a:lstStyle/>
                    <a:p>
                      <a:pPr algn="ctr"/>
                      <a:r>
                        <a:rPr lang="en-US" sz="1200" b="1" dirty="0">
                          <a:solidFill>
                            <a:schemeClr val="bg1"/>
                          </a:solidFill>
                        </a:rPr>
                        <a:t>Global Sales Operations Team (GSP)</a:t>
                      </a:r>
                      <a:endParaRPr lang="en-GB" sz="1200" b="1" dirty="0">
                        <a:solidFill>
                          <a:schemeClr val="bg1"/>
                        </a:solidFill>
                      </a:endParaRPr>
                    </a:p>
                  </a:txBody>
                  <a:tcPr>
                    <a:solidFill>
                      <a:srgbClr val="A32038"/>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extLst>
                  <a:ext uri="{0D108BD9-81ED-4DB2-BD59-A6C34878D82A}">
                    <a16:rowId xmlns:a16="http://schemas.microsoft.com/office/drawing/2014/main" val="2605624470"/>
                  </a:ext>
                </a:extLst>
              </a:tr>
              <a:tr h="347472">
                <a:tc>
                  <a:txBody>
                    <a:bodyPr/>
                    <a:lstStyle/>
                    <a:p>
                      <a:r>
                        <a:rPr lang="en-US" sz="1200" dirty="0"/>
                        <a:t>Quota Tool </a:t>
                      </a:r>
                      <a:endParaRPr lang="en-GB" sz="1200" dirty="0"/>
                    </a:p>
                  </a:txBody>
                  <a:tcPr>
                    <a:solidFill>
                      <a:schemeClr val="bg1">
                        <a:lumMod val="75000"/>
                      </a:schemeClr>
                    </a:solidFill>
                  </a:tcPr>
                </a:tc>
                <a:tc>
                  <a:txBody>
                    <a:bodyPr/>
                    <a:lstStyle/>
                    <a:p>
                      <a:r>
                        <a:rPr lang="en-US" sz="1200" dirty="0"/>
                        <a:t>Sample Packs </a:t>
                      </a:r>
                      <a:endParaRPr lang="en-GB" sz="1200" dirty="0"/>
                    </a:p>
                  </a:txBody>
                  <a:tcPr>
                    <a:solidFill>
                      <a:schemeClr val="bg1">
                        <a:lumMod val="75000"/>
                      </a:schemeClr>
                    </a:solidFill>
                  </a:tcPr>
                </a:tc>
                <a:tc>
                  <a:txBody>
                    <a:bodyPr/>
                    <a:lstStyle/>
                    <a:p>
                      <a:r>
                        <a:rPr lang="en-US" sz="1200" dirty="0"/>
                        <a:t>Netsuite Sales Orders </a:t>
                      </a:r>
                      <a:endParaRPr lang="en-GB" sz="1200" dirty="0"/>
                    </a:p>
                  </a:txBody>
                  <a:tcPr>
                    <a:solidFill>
                      <a:schemeClr val="bg1">
                        <a:lumMod val="75000"/>
                      </a:schemeClr>
                    </a:solidFill>
                  </a:tcPr>
                </a:tc>
                <a:tc>
                  <a:txBody>
                    <a:bodyPr/>
                    <a:lstStyle/>
                    <a:p>
                      <a:r>
                        <a:rPr lang="en-US" sz="1200" dirty="0"/>
                        <a:t>Trustpilot issues </a:t>
                      </a:r>
                      <a:endParaRPr lang="en-GB" sz="1200" dirty="0"/>
                    </a:p>
                  </a:txBody>
                  <a:tcPr>
                    <a:solidFill>
                      <a:schemeClr val="bg1">
                        <a:lumMod val="75000"/>
                      </a:schemeClr>
                    </a:solidFill>
                  </a:tcPr>
                </a:tc>
                <a:tc>
                  <a:txBody>
                    <a:bodyPr/>
                    <a:lstStyle/>
                    <a:p>
                      <a:r>
                        <a:rPr lang="en-US" sz="1200" dirty="0" err="1"/>
                        <a:t>MindTickle</a:t>
                      </a:r>
                      <a:r>
                        <a:rPr lang="en-US" sz="1200" dirty="0"/>
                        <a:t> </a:t>
                      </a:r>
                      <a:endParaRPr lang="en-GB" sz="1200" dirty="0"/>
                    </a:p>
                  </a:txBody>
                  <a:tcPr>
                    <a:solidFill>
                      <a:schemeClr val="bg1">
                        <a:lumMod val="75000"/>
                      </a:schemeClr>
                    </a:solidFill>
                  </a:tcPr>
                </a:tc>
                <a:extLst>
                  <a:ext uri="{0D108BD9-81ED-4DB2-BD59-A6C34878D82A}">
                    <a16:rowId xmlns:a16="http://schemas.microsoft.com/office/drawing/2014/main" val="1240555725"/>
                  </a:ext>
                </a:extLst>
              </a:tr>
              <a:tr h="306005">
                <a:tc gridSpan="5">
                  <a:txBody>
                    <a:bodyPr/>
                    <a:lstStyle/>
                    <a:p>
                      <a:pPr algn="ctr"/>
                      <a:r>
                        <a:rPr lang="en-US" sz="1200" b="1" dirty="0">
                          <a:solidFill>
                            <a:schemeClr val="bg1"/>
                          </a:solidFill>
                        </a:rPr>
                        <a:t>Graphics </a:t>
                      </a:r>
                      <a:endParaRPr lang="en-GB" sz="1200" b="1" dirty="0">
                        <a:solidFill>
                          <a:schemeClr val="bg1"/>
                        </a:solidFill>
                      </a:endParaRPr>
                    </a:p>
                  </a:txBody>
                  <a:tcPr>
                    <a:solidFill>
                      <a:srgbClr val="A32038"/>
                    </a:solidFill>
                  </a:tcPr>
                </a:tc>
                <a:tc hMerge="1">
                  <a:txBody>
                    <a:bodyPr/>
                    <a:lstStyle/>
                    <a:p>
                      <a:endParaRPr lang="en-GB"/>
                    </a:p>
                  </a:txBody>
                  <a:tcPr>
                    <a:solidFill>
                      <a:srgbClr val="C00000"/>
                    </a:solidFill>
                  </a:tcPr>
                </a:tc>
                <a:tc hMerge="1">
                  <a:txBody>
                    <a:bodyPr/>
                    <a:lstStyle/>
                    <a:p>
                      <a:endParaRPr lang="en-GB"/>
                    </a:p>
                  </a:txBody>
                  <a:tcPr>
                    <a:solidFill>
                      <a:srgbClr val="C00000"/>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extLst>
                  <a:ext uri="{0D108BD9-81ED-4DB2-BD59-A6C34878D82A}">
                    <a16:rowId xmlns:a16="http://schemas.microsoft.com/office/drawing/2014/main" val="1053950300"/>
                  </a:ext>
                </a:extLst>
              </a:tr>
              <a:tr h="323088">
                <a:tc>
                  <a:txBody>
                    <a:bodyPr/>
                    <a:lstStyle/>
                    <a:p>
                      <a:r>
                        <a:rPr lang="en-US" sz="1200" dirty="0"/>
                        <a:t>Logo query’s/ issues </a:t>
                      </a:r>
                      <a:endParaRPr lang="en-GB" sz="1200" dirty="0"/>
                    </a:p>
                  </a:txBody>
                  <a:tcPr>
                    <a:solidFill>
                      <a:schemeClr val="bg1">
                        <a:lumMod val="75000"/>
                      </a:schemeClr>
                    </a:solidFill>
                  </a:tcPr>
                </a:tc>
                <a:tc>
                  <a:txBody>
                    <a:bodyPr/>
                    <a:lstStyle/>
                    <a:p>
                      <a:r>
                        <a:rPr lang="en-US" sz="1200" dirty="0"/>
                        <a:t>VP query’s/ issues </a:t>
                      </a:r>
                      <a:endParaRPr lang="en-GB" sz="1200" dirty="0"/>
                    </a:p>
                  </a:txBody>
                  <a:tcPr>
                    <a:solidFill>
                      <a:schemeClr val="bg1">
                        <a:lumMod val="75000"/>
                      </a:schemeClr>
                    </a:solidFill>
                  </a:tcPr>
                </a:tc>
                <a:tc>
                  <a:txBody>
                    <a:bodyPr/>
                    <a:lstStyle/>
                    <a:p>
                      <a:r>
                        <a:rPr lang="en-US" sz="1200" dirty="0"/>
                        <a:t>Graphic file issues (.ai .</a:t>
                      </a:r>
                      <a:r>
                        <a:rPr lang="en-US" sz="1200" dirty="0" err="1"/>
                        <a:t>esp</a:t>
                      </a:r>
                      <a:r>
                        <a:rPr lang="en-US" sz="1200" dirty="0"/>
                        <a:t>)</a:t>
                      </a:r>
                      <a:endParaRPr lang="en-GB" sz="1200" dirty="0"/>
                    </a:p>
                  </a:txBody>
                  <a:tcPr>
                    <a:solidFill>
                      <a:schemeClr val="bg1">
                        <a:lumMod val="75000"/>
                      </a:schemeClr>
                    </a:solidFill>
                  </a:tcPr>
                </a:tc>
                <a:tc>
                  <a:txBody>
                    <a:bodyPr/>
                    <a:lstStyle/>
                    <a:p>
                      <a:endParaRPr lang="en-GB" sz="1200" dirty="0"/>
                    </a:p>
                  </a:txBody>
                  <a:tcPr>
                    <a:solidFill>
                      <a:schemeClr val="bg1">
                        <a:lumMod val="75000"/>
                      </a:schemeClr>
                    </a:solidFill>
                  </a:tcPr>
                </a:tc>
                <a:tc>
                  <a:txBody>
                    <a:bodyPr/>
                    <a:lstStyle/>
                    <a:p>
                      <a:endParaRPr lang="en-GB" sz="1200" dirty="0"/>
                    </a:p>
                  </a:txBody>
                  <a:tcPr>
                    <a:solidFill>
                      <a:schemeClr val="bg1">
                        <a:lumMod val="75000"/>
                      </a:schemeClr>
                    </a:solidFill>
                  </a:tcPr>
                </a:tc>
                <a:extLst>
                  <a:ext uri="{0D108BD9-81ED-4DB2-BD59-A6C34878D82A}">
                    <a16:rowId xmlns:a16="http://schemas.microsoft.com/office/drawing/2014/main" val="2299349161"/>
                  </a:ext>
                </a:extLst>
              </a:tr>
              <a:tr h="306005">
                <a:tc gridSpan="5">
                  <a:txBody>
                    <a:bodyPr/>
                    <a:lstStyle/>
                    <a:p>
                      <a:pPr algn="ctr"/>
                      <a:r>
                        <a:rPr lang="en-US" sz="1200" b="1" dirty="0">
                          <a:solidFill>
                            <a:schemeClr val="bg1"/>
                          </a:solidFill>
                        </a:rPr>
                        <a:t>IT Support</a:t>
                      </a:r>
                      <a:endParaRPr lang="en-GB" sz="1200" b="1" dirty="0">
                        <a:solidFill>
                          <a:schemeClr val="bg1"/>
                        </a:solidFill>
                      </a:endParaRPr>
                    </a:p>
                  </a:txBody>
                  <a:tcPr>
                    <a:solidFill>
                      <a:srgbClr val="A32038"/>
                    </a:solidFill>
                  </a:tcPr>
                </a:tc>
                <a:tc hMerge="1">
                  <a:txBody>
                    <a:bodyPr/>
                    <a:lstStyle/>
                    <a:p>
                      <a:endParaRPr lang="en-GB"/>
                    </a:p>
                  </a:txBody>
                  <a:tcPr>
                    <a:solidFill>
                      <a:srgbClr val="C00000"/>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tc hMerge="1">
                  <a:txBody>
                    <a:bodyPr/>
                    <a:lstStyle/>
                    <a:p>
                      <a:endParaRPr lang="en-GB" dirty="0"/>
                    </a:p>
                  </a:txBody>
                  <a:tcPr>
                    <a:solidFill>
                      <a:srgbClr val="C00000"/>
                    </a:solidFill>
                  </a:tcPr>
                </a:tc>
                <a:extLst>
                  <a:ext uri="{0D108BD9-81ED-4DB2-BD59-A6C34878D82A}">
                    <a16:rowId xmlns:a16="http://schemas.microsoft.com/office/drawing/2014/main" val="867422514"/>
                  </a:ext>
                </a:extLst>
              </a:tr>
              <a:tr h="309098">
                <a:tc>
                  <a:txBody>
                    <a:bodyPr/>
                    <a:lstStyle/>
                    <a:p>
                      <a:r>
                        <a:rPr lang="en-US" sz="1200" dirty="0"/>
                        <a:t>Zimbra issues </a:t>
                      </a:r>
                      <a:endParaRPr lang="en-GB" sz="1200" dirty="0"/>
                    </a:p>
                  </a:txBody>
                  <a:tcPr>
                    <a:solidFill>
                      <a:schemeClr val="bg1">
                        <a:lumMod val="75000"/>
                      </a:schemeClr>
                    </a:solidFill>
                  </a:tcPr>
                </a:tc>
                <a:tc>
                  <a:txBody>
                    <a:bodyPr/>
                    <a:lstStyle/>
                    <a:p>
                      <a:r>
                        <a:rPr lang="en-US" sz="1200" dirty="0"/>
                        <a:t>PC issues </a:t>
                      </a:r>
                      <a:endParaRPr lang="en-GB" sz="1200" dirty="0"/>
                    </a:p>
                  </a:txBody>
                  <a:tcPr>
                    <a:solidFill>
                      <a:schemeClr val="bg1">
                        <a:lumMod val="75000"/>
                      </a:schemeClr>
                    </a:solidFill>
                  </a:tcPr>
                </a:tc>
                <a:tc>
                  <a:txBody>
                    <a:bodyPr/>
                    <a:lstStyle/>
                    <a:p>
                      <a:r>
                        <a:rPr lang="en-US" sz="1200" dirty="0" err="1"/>
                        <a:t>Filezilla</a:t>
                      </a:r>
                      <a:r>
                        <a:rPr lang="en-US" sz="1200" dirty="0"/>
                        <a:t> &amp;FTP issues </a:t>
                      </a:r>
                      <a:endParaRPr lang="en-GB" sz="1200" dirty="0"/>
                    </a:p>
                  </a:txBody>
                  <a:tcPr>
                    <a:solidFill>
                      <a:schemeClr val="bg1">
                        <a:lumMod val="75000"/>
                      </a:schemeClr>
                    </a:solidFill>
                  </a:tcPr>
                </a:tc>
                <a:tc>
                  <a:txBody>
                    <a:bodyPr/>
                    <a:lstStyle/>
                    <a:p>
                      <a:r>
                        <a:rPr lang="en-US" sz="1200" dirty="0"/>
                        <a:t>Data Preload FAQ </a:t>
                      </a:r>
                    </a:p>
                  </a:txBody>
                  <a:tcPr>
                    <a:solidFill>
                      <a:schemeClr val="bg1">
                        <a:lumMod val="75000"/>
                      </a:schemeClr>
                    </a:solidFill>
                  </a:tcPr>
                </a:tc>
                <a:tc>
                  <a:txBody>
                    <a:bodyPr/>
                    <a:lstStyle/>
                    <a:p>
                      <a:r>
                        <a:rPr lang="en-US" sz="1200" dirty="0"/>
                        <a:t>Netsuite performance issues </a:t>
                      </a:r>
                    </a:p>
                  </a:txBody>
                  <a:tcPr>
                    <a:solidFill>
                      <a:schemeClr val="bg1">
                        <a:lumMod val="75000"/>
                      </a:schemeClr>
                    </a:solidFill>
                  </a:tcPr>
                </a:tc>
                <a:extLst>
                  <a:ext uri="{0D108BD9-81ED-4DB2-BD59-A6C34878D82A}">
                    <a16:rowId xmlns:a16="http://schemas.microsoft.com/office/drawing/2014/main" val="121373738"/>
                  </a:ext>
                </a:extLst>
              </a:tr>
              <a:tr h="306005">
                <a:tc>
                  <a:txBody>
                    <a:bodyPr/>
                    <a:lstStyle/>
                    <a:p>
                      <a:r>
                        <a:rPr lang="en-US" sz="1200" dirty="0"/>
                        <a:t>Internet issues </a:t>
                      </a:r>
                      <a:endParaRPr lang="en-GB" sz="1200" dirty="0"/>
                    </a:p>
                  </a:txBody>
                  <a:tcPr>
                    <a:solidFill>
                      <a:schemeClr val="bg1">
                        <a:lumMod val="75000"/>
                      </a:schemeClr>
                    </a:solidFill>
                  </a:tcPr>
                </a:tc>
                <a:tc>
                  <a:txBody>
                    <a:bodyPr/>
                    <a:lstStyle/>
                    <a:p>
                      <a:r>
                        <a:rPr lang="en-US" sz="1200" dirty="0"/>
                        <a:t>Phone Issues</a:t>
                      </a:r>
                      <a:endParaRPr lang="en-GB" sz="1200" dirty="0"/>
                    </a:p>
                  </a:txBody>
                  <a:tcPr>
                    <a:solidFill>
                      <a:schemeClr val="bg1">
                        <a:lumMod val="75000"/>
                      </a:schemeClr>
                    </a:solidFill>
                  </a:tcPr>
                </a:tc>
                <a:tc>
                  <a:txBody>
                    <a:bodyPr/>
                    <a:lstStyle/>
                    <a:p>
                      <a:r>
                        <a:rPr lang="en-US" sz="1200" dirty="0"/>
                        <a:t>Technical questions</a:t>
                      </a:r>
                      <a:endParaRPr lang="en-GB" sz="1200" dirty="0"/>
                    </a:p>
                  </a:txBody>
                  <a:tcPr>
                    <a:solidFill>
                      <a:schemeClr val="bg1">
                        <a:lumMod val="75000"/>
                      </a:schemeClr>
                    </a:solidFill>
                  </a:tcPr>
                </a:tc>
                <a:tc>
                  <a:txBody>
                    <a:bodyPr/>
                    <a:lstStyle/>
                    <a:p>
                      <a:r>
                        <a:rPr lang="en-US" sz="1200" dirty="0"/>
                        <a:t>Slack Issues</a:t>
                      </a:r>
                    </a:p>
                  </a:txBody>
                  <a:tcPr>
                    <a:solidFill>
                      <a:schemeClr val="bg1">
                        <a:lumMod val="75000"/>
                      </a:schemeClr>
                    </a:solidFill>
                  </a:tcPr>
                </a:tc>
                <a:tc>
                  <a:txBody>
                    <a:bodyPr/>
                    <a:lstStyle/>
                    <a:p>
                      <a:endParaRPr lang="en-US" sz="1200" dirty="0"/>
                    </a:p>
                  </a:txBody>
                  <a:tcPr>
                    <a:solidFill>
                      <a:schemeClr val="bg1">
                        <a:lumMod val="75000"/>
                      </a:schemeClr>
                    </a:solidFill>
                  </a:tcPr>
                </a:tc>
                <a:extLst>
                  <a:ext uri="{0D108BD9-81ED-4DB2-BD59-A6C34878D82A}">
                    <a16:rowId xmlns:a16="http://schemas.microsoft.com/office/drawing/2014/main" val="3968627859"/>
                  </a:ext>
                </a:extLst>
              </a:tr>
            </a:tbl>
          </a:graphicData>
        </a:graphic>
      </p:graphicFrame>
    </p:spTree>
    <p:extLst>
      <p:ext uri="{BB962C8B-B14F-4D97-AF65-F5344CB8AC3E}">
        <p14:creationId xmlns:p14="http://schemas.microsoft.com/office/powerpoint/2010/main" val="307965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DBBB76-1EDA-45CD-B016-4A08FF84967A}"/>
              </a:ext>
            </a:extLst>
          </p:cNvPr>
          <p:cNvSpPr txBox="1"/>
          <p:nvPr/>
        </p:nvSpPr>
        <p:spPr>
          <a:xfrm>
            <a:off x="0" y="2501295"/>
            <a:ext cx="12192000" cy="584775"/>
          </a:xfrm>
          <a:prstGeom prst="rect">
            <a:avLst/>
          </a:prstGeom>
          <a:noFill/>
        </p:spPr>
        <p:txBody>
          <a:bodyPr wrap="square" rtlCol="0">
            <a:spAutoFit/>
          </a:bodyPr>
          <a:lstStyle/>
          <a:p>
            <a:pPr algn="ctr"/>
            <a:r>
              <a:rPr lang="en-GB" sz="3200" b="1" dirty="0">
                <a:solidFill>
                  <a:srgbClr val="A32038"/>
                </a:solidFill>
                <a:latin typeface="HelveticaNeueLT Pro 95 Blk" panose="020B0904020202020204" pitchFamily="34" charset="0"/>
                <a:cs typeface="Arial" panose="020B0604020202020204" pitchFamily="34" charset="0"/>
              </a:rPr>
              <a:t>Virus &amp; Malware</a:t>
            </a:r>
          </a:p>
        </p:txBody>
      </p:sp>
    </p:spTree>
    <p:extLst>
      <p:ext uri="{BB962C8B-B14F-4D97-AF65-F5344CB8AC3E}">
        <p14:creationId xmlns:p14="http://schemas.microsoft.com/office/powerpoint/2010/main" val="4062338596"/>
      </p:ext>
    </p:extLst>
  </p:cSld>
  <p:clrMapOvr>
    <a:masterClrMapping/>
  </p:clrMapOvr>
</p:sld>
</file>

<file path=ppt/theme/theme1.xml><?xml version="1.0" encoding="utf-8"?>
<a:theme xmlns:a="http://schemas.openxmlformats.org/drawingml/2006/main" name="F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 id="{9AD47ECC-30E0-4609-9F4F-EA4A99BA01D0}" vid="{A30491F2-80CE-4D38-B97E-FCBE346D57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FB</Template>
  <TotalTime>0</TotalTime>
  <Words>1271</Words>
  <Application>Microsoft Office PowerPoint</Application>
  <PresentationFormat>Widescreen</PresentationFormat>
  <Paragraphs>245</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HelveticaNeueLT Pro 55 Roman</vt:lpstr>
      <vt:lpstr>HelveticaNeueLT Pro 95 Blk</vt:lpstr>
      <vt:lpstr>FB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Daniel.M</dc:creator>
  <cp:lastModifiedBy>Daniel Myers</cp:lastModifiedBy>
  <cp:revision>75</cp:revision>
  <cp:lastPrinted>2019-05-07T12:27:25Z</cp:lastPrinted>
  <dcterms:created xsi:type="dcterms:W3CDTF">2018-05-15T10:07:23Z</dcterms:created>
  <dcterms:modified xsi:type="dcterms:W3CDTF">2019-05-07T14:19:38Z</dcterms:modified>
</cp:coreProperties>
</file>