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84" r:id="rId2"/>
    <p:sldId id="277" r:id="rId3"/>
    <p:sldId id="272" r:id="rId4"/>
    <p:sldId id="280" r:id="rId5"/>
    <p:sldId id="276" r:id="rId6"/>
    <p:sldId id="278" r:id="rId7"/>
    <p:sldId id="282" r:id="rId8"/>
    <p:sldId id="285" r:id="rId9"/>
    <p:sldId id="286" r:id="rId10"/>
    <p:sldId id="287" r:id="rId11"/>
    <p:sldId id="283"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Open Sans" panose="020B0606030504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035"/>
    <a:srgbClr val="A6022D"/>
    <a:srgbClr val="B50230"/>
    <a:srgbClr val="3DAE2B"/>
    <a:srgbClr val="828187"/>
    <a:srgbClr val="000000"/>
    <a:srgbClr val="FE0A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86" autoAdjust="0"/>
    <p:restoredTop sz="95534" autoAdjust="0"/>
  </p:normalViewPr>
  <p:slideViewPr>
    <p:cSldViewPr snapToGrid="0">
      <p:cViewPr varScale="1">
        <p:scale>
          <a:sx n="155" d="100"/>
          <a:sy n="155" d="100"/>
        </p:scale>
        <p:origin x="1400"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756"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E2725-BB9A-4792-9A13-18A22A8AEA3F}" type="datetimeFigureOut">
              <a:rPr lang="en-GB" smtClean="0"/>
              <a:t>01/12/2020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7C911-D0CB-4738-A472-D14DE15BF482}" type="slidenum">
              <a:rPr lang="en-GB" smtClean="0"/>
              <a:t>‹#›</a:t>
            </a:fld>
            <a:endParaRPr lang="en-GB"/>
          </a:p>
        </p:txBody>
      </p:sp>
    </p:spTree>
    <p:extLst>
      <p:ext uri="{BB962C8B-B14F-4D97-AF65-F5344CB8AC3E}">
        <p14:creationId xmlns:p14="http://schemas.microsoft.com/office/powerpoint/2010/main" val="77944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7C911-D0CB-4738-A472-D14DE15BF482}" type="slidenum">
              <a:rPr lang="en-GB" smtClean="0"/>
              <a:t>1</a:t>
            </a:fld>
            <a:endParaRPr lang="en-GB"/>
          </a:p>
        </p:txBody>
      </p:sp>
    </p:spTree>
    <p:extLst>
      <p:ext uri="{BB962C8B-B14F-4D97-AF65-F5344CB8AC3E}">
        <p14:creationId xmlns:p14="http://schemas.microsoft.com/office/powerpoint/2010/main" val="159191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3187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D937DC8-4DF6-4C2A-B565-FC8DCCF60BC6}"/>
              </a:ext>
            </a:extLst>
          </p:cNvPr>
          <p:cNvCxnSpPr>
            <a:cxnSpLocks/>
          </p:cNvCxnSpPr>
          <p:nvPr userDrawn="1"/>
        </p:nvCxnSpPr>
        <p:spPr>
          <a:xfrm>
            <a:off x="0" y="1018073"/>
            <a:ext cx="3829050" cy="0"/>
          </a:xfrm>
          <a:prstGeom prst="line">
            <a:avLst/>
          </a:prstGeom>
          <a:ln w="9525">
            <a:gradFill flip="none" rotWithShape="1">
              <a:gsLst>
                <a:gs pos="24000">
                  <a:srgbClr val="B50230"/>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EB8211D-0A06-489D-9A05-F70E916E6626}"/>
              </a:ext>
            </a:extLst>
          </p:cNvPr>
          <p:cNvSpPr/>
          <p:nvPr userDrawn="1"/>
        </p:nvSpPr>
        <p:spPr>
          <a:xfrm>
            <a:off x="391160" y="371073"/>
            <a:ext cx="6092349" cy="369332"/>
          </a:xfrm>
          <a:prstGeom prst="rect">
            <a:avLst/>
          </a:prstGeom>
        </p:spPr>
        <p:txBody>
          <a:bodyPr wrap="square">
            <a:spAutoFit/>
          </a:bodyPr>
          <a:lstStyle/>
          <a:p>
            <a:r>
              <a:rPr lang="en-GB" dirty="0">
                <a:solidFill>
                  <a:srgbClr val="A32035"/>
                </a:solidFill>
                <a:latin typeface="Open Sans" panose="020B0606030504020204" pitchFamily="34" charset="0"/>
                <a:ea typeface="Open Sans" panose="020B0606030504020204" pitchFamily="34" charset="0"/>
                <a:cs typeface="Open Sans" panose="020B0606030504020204" pitchFamily="34" charset="0"/>
              </a:rPr>
              <a:t>Flashbay Sales Academy </a:t>
            </a:r>
            <a:r>
              <a:rPr lang="en-GB" dirty="0">
                <a:solidFill>
                  <a:srgbClr val="A32035"/>
                </a:solidFill>
                <a:latin typeface="HelveticaNeueLT Pro 55 Roman" panose="020B0604020202020204" pitchFamily="34" charset="0"/>
                <a:cs typeface="Arial" panose="020B0604020202020204" pitchFamily="34" charset="0"/>
              </a:rPr>
              <a:t>| </a:t>
            </a:r>
            <a:r>
              <a:rPr lang="en-GB" b="1" dirty="0">
                <a:solidFill>
                  <a:srgbClr val="A32035"/>
                </a:solidFill>
                <a:latin typeface="Open Sans" panose="020B0606030504020204" pitchFamily="34" charset="0"/>
                <a:ea typeface="Open Sans" panose="020B0606030504020204" pitchFamily="34" charset="0"/>
                <a:cs typeface="Open Sans" panose="020B0606030504020204" pitchFamily="34" charset="0"/>
              </a:rPr>
              <a:t>Slack</a:t>
            </a:r>
            <a:r>
              <a:rPr lang="en-GB" b="1" baseline="0" dirty="0">
                <a:solidFill>
                  <a:srgbClr val="A32035"/>
                </a:solidFill>
                <a:latin typeface="Open Sans" panose="020B0606030504020204" pitchFamily="34" charset="0"/>
                <a:ea typeface="Open Sans" panose="020B0606030504020204" pitchFamily="34" charset="0"/>
                <a:cs typeface="Open Sans" panose="020B0606030504020204" pitchFamily="34" charset="0"/>
              </a:rPr>
              <a:t> and Wiki </a:t>
            </a:r>
            <a:endParaRPr lang="en-GB" b="1" dirty="0">
              <a:solidFill>
                <a:srgbClr val="A3203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picture containing drawing, food&#10;&#10;Description automatically generated">
            <a:extLst>
              <a:ext uri="{FF2B5EF4-FFF2-40B4-BE49-F238E27FC236}">
                <a16:creationId xmlns:a16="http://schemas.microsoft.com/office/drawing/2014/main" id="{17E6E6A9-6ED9-4F68-BC58-C64812845B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33685" y="415660"/>
            <a:ext cx="2170635" cy="443457"/>
          </a:xfrm>
          <a:prstGeom prst="rect">
            <a:avLst/>
          </a:prstGeom>
        </p:spPr>
      </p:pic>
    </p:spTree>
    <p:extLst>
      <p:ext uri="{BB962C8B-B14F-4D97-AF65-F5344CB8AC3E}">
        <p14:creationId xmlns:p14="http://schemas.microsoft.com/office/powerpoint/2010/main" val="239341430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iki.flashbay.com/index.php?title=Sales_Staff_Trainin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C44A5-A39D-A64E-8FC7-67FA43ED200C}"/>
              </a:ext>
            </a:extLst>
          </p:cNvPr>
          <p:cNvSpPr txBox="1"/>
          <p:nvPr/>
        </p:nvSpPr>
        <p:spPr>
          <a:xfrm>
            <a:off x="3491680" y="2749068"/>
            <a:ext cx="10798816" cy="769441"/>
          </a:xfrm>
          <a:prstGeom prst="rect">
            <a:avLst/>
          </a:prstGeom>
          <a:noFill/>
        </p:spPr>
        <p:txBody>
          <a:bodyPr wrap="square" rtlCol="0">
            <a:spAutoFit/>
          </a:bodyPr>
          <a:lstStyle/>
          <a:p>
            <a:r>
              <a:rPr lang="en-GB" sz="44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Explorer Part 2  </a:t>
            </a:r>
          </a:p>
        </p:txBody>
      </p:sp>
      <p:pic>
        <p:nvPicPr>
          <p:cNvPr id="4" name="Picture 3">
            <a:extLst>
              <a:ext uri="{FF2B5EF4-FFF2-40B4-BE49-F238E27FC236}">
                <a16:creationId xmlns:a16="http://schemas.microsoft.com/office/drawing/2014/main" id="{37990830-DC5E-4F47-A38B-0C12404F6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002" y="3887712"/>
            <a:ext cx="2243449" cy="1686935"/>
          </a:xfrm>
          <a:prstGeom prst="rect">
            <a:avLst/>
          </a:prstGeom>
        </p:spPr>
      </p:pic>
    </p:spTree>
    <p:extLst>
      <p:ext uri="{BB962C8B-B14F-4D97-AF65-F5344CB8AC3E}">
        <p14:creationId xmlns:p14="http://schemas.microsoft.com/office/powerpoint/2010/main" val="542768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EC232A-FF8B-7F42-BEB6-1B5A5A51C6BB}"/>
              </a:ext>
            </a:extLst>
          </p:cNvPr>
          <p:cNvSpPr txBox="1"/>
          <p:nvPr/>
        </p:nvSpPr>
        <p:spPr>
          <a:xfrm>
            <a:off x="398102" y="1261499"/>
            <a:ext cx="10798816" cy="523220"/>
          </a:xfrm>
          <a:prstGeom prst="rect">
            <a:avLst/>
          </a:prstGeom>
          <a:noFill/>
        </p:spPr>
        <p:txBody>
          <a:bodyPr wrap="square" rtlCol="0">
            <a:spAutoFit/>
          </a:bodyPr>
          <a:lstStyle/>
          <a:p>
            <a:r>
              <a:rPr lang="en-GB" sz="28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Product Categories</a:t>
            </a:r>
          </a:p>
        </p:txBody>
      </p:sp>
      <p:sp>
        <p:nvSpPr>
          <p:cNvPr id="6" name="TextBox 5">
            <a:extLst>
              <a:ext uri="{FF2B5EF4-FFF2-40B4-BE49-F238E27FC236}">
                <a16:creationId xmlns:a16="http://schemas.microsoft.com/office/drawing/2014/main" id="{659D0E6E-3A68-654B-86D7-A33C46D33D72}"/>
              </a:ext>
            </a:extLst>
          </p:cNvPr>
          <p:cNvSpPr txBox="1"/>
          <p:nvPr/>
        </p:nvSpPr>
        <p:spPr>
          <a:xfrm>
            <a:off x="398102" y="1523109"/>
            <a:ext cx="11633477" cy="4247317"/>
          </a:xfrm>
          <a:prstGeom prst="rect">
            <a:avLst/>
          </a:prstGeom>
          <a:noFill/>
        </p:spPr>
        <p:txBody>
          <a:bodyPr wrap="square" rtlCol="0">
            <a:spAutoFit/>
          </a:bodyPr>
          <a:lstStyle/>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There are 7 individual sections for each product category. These sections of the Wiki are relevant to all members of the sales team. </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itchFamily="2" charset="2"/>
              <a:buChar char="v"/>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Memory</a:t>
            </a:r>
          </a:p>
          <a:p>
            <a:pPr marL="285750" indent="-285750">
              <a:buFont typeface="Wingdings" pitchFamily="2" charset="2"/>
              <a:buChar char="v"/>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Power</a:t>
            </a:r>
          </a:p>
          <a:p>
            <a:pPr marL="285750" indent="-285750">
              <a:buFont typeface="Wingdings" pitchFamily="2" charset="2"/>
              <a:buChar char="v"/>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Drinkware</a:t>
            </a:r>
          </a:p>
          <a:p>
            <a:pPr marL="285750" indent="-285750">
              <a:buFont typeface="Wingdings" pitchFamily="2" charset="2"/>
              <a:buChar char="v"/>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Audio</a:t>
            </a:r>
          </a:p>
          <a:p>
            <a:pPr marL="285750" indent="-285750">
              <a:buFont typeface="Wingdings" pitchFamily="2" charset="2"/>
              <a:buChar char="v"/>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Gadgets</a:t>
            </a:r>
          </a:p>
          <a:p>
            <a:pPr marL="285750" indent="-285750">
              <a:buFont typeface="Wingdings" pitchFamily="2" charset="2"/>
              <a:buChar char="v"/>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Face Masks</a:t>
            </a:r>
          </a:p>
          <a:p>
            <a:pPr marL="285750" indent="-285750">
              <a:buFont typeface="Wingdings" pitchFamily="2" charset="2"/>
              <a:buChar char="v"/>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Gift Sets</a:t>
            </a:r>
          </a:p>
          <a:p>
            <a:endParaRPr lang="en-GB" b="1" u="sng"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In each section you will find details of all of the products in that </a:t>
            </a:r>
          </a:p>
          <a:p>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category, images of the products and all the information related </a:t>
            </a:r>
          </a:p>
          <a:p>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to that product such as branding method, colours, lead time etc.</a:t>
            </a:r>
            <a:r>
              <a:rPr lang="en-GB" b="1" u="sng" dirty="0">
                <a:solidFill>
                  <a:srgbClr val="B50230"/>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3" name="Picture 2">
            <a:extLst>
              <a:ext uri="{FF2B5EF4-FFF2-40B4-BE49-F238E27FC236}">
                <a16:creationId xmlns:a16="http://schemas.microsoft.com/office/drawing/2014/main" id="{A616866F-F6C5-8B44-B788-AFB2EEB36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2854" y="4205037"/>
            <a:ext cx="4373238" cy="2179721"/>
          </a:xfrm>
          <a:prstGeom prst="rect">
            <a:avLst/>
          </a:prstGeom>
        </p:spPr>
      </p:pic>
    </p:spTree>
    <p:extLst>
      <p:ext uri="{BB962C8B-B14F-4D97-AF65-F5344CB8AC3E}">
        <p14:creationId xmlns:p14="http://schemas.microsoft.com/office/powerpoint/2010/main" val="297016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7BA9B8-01C1-4072-8831-230D494BF4EB}"/>
              </a:ext>
            </a:extLst>
          </p:cNvPr>
          <p:cNvSpPr txBox="1"/>
          <p:nvPr/>
        </p:nvSpPr>
        <p:spPr>
          <a:xfrm>
            <a:off x="4021518" y="2706339"/>
            <a:ext cx="10798816" cy="830997"/>
          </a:xfrm>
          <a:prstGeom prst="rect">
            <a:avLst/>
          </a:prstGeom>
          <a:noFill/>
        </p:spPr>
        <p:txBody>
          <a:bodyPr wrap="square" rtlCol="0">
            <a:spAutoFit/>
          </a:bodyPr>
          <a:lstStyle/>
          <a:p>
            <a:r>
              <a:rPr lang="en-GB" sz="48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Questions?</a:t>
            </a:r>
          </a:p>
        </p:txBody>
      </p:sp>
    </p:spTree>
    <p:extLst>
      <p:ext uri="{BB962C8B-B14F-4D97-AF65-F5344CB8AC3E}">
        <p14:creationId xmlns:p14="http://schemas.microsoft.com/office/powerpoint/2010/main" val="2230680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7BA9B8-01C1-4072-8831-230D494BF4EB}"/>
              </a:ext>
            </a:extLst>
          </p:cNvPr>
          <p:cNvSpPr txBox="1"/>
          <p:nvPr/>
        </p:nvSpPr>
        <p:spPr>
          <a:xfrm>
            <a:off x="398102" y="1219371"/>
            <a:ext cx="10798816" cy="584775"/>
          </a:xfrm>
          <a:prstGeom prst="rect">
            <a:avLst/>
          </a:prstGeom>
          <a:noFill/>
        </p:spPr>
        <p:txBody>
          <a:bodyPr wrap="square" rtlCol="0">
            <a:spAutoFit/>
          </a:bodyPr>
          <a:lstStyle/>
          <a:p>
            <a:r>
              <a:rPr lang="en-GB" sz="32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                     Wiki   </a:t>
            </a:r>
          </a:p>
        </p:txBody>
      </p:sp>
      <p:pic>
        <p:nvPicPr>
          <p:cNvPr id="4" name="Picture 3"/>
          <p:cNvPicPr>
            <a:picLocks noChangeAspect="1"/>
          </p:cNvPicPr>
          <p:nvPr/>
        </p:nvPicPr>
        <p:blipFill>
          <a:blip r:embed="rId2"/>
          <a:stretch>
            <a:fillRect/>
          </a:stretch>
        </p:blipFill>
        <p:spPr>
          <a:xfrm>
            <a:off x="398102" y="1254611"/>
            <a:ext cx="2212655" cy="514293"/>
          </a:xfrm>
          <a:prstGeom prst="rect">
            <a:avLst/>
          </a:prstGeom>
        </p:spPr>
      </p:pic>
      <p:sp>
        <p:nvSpPr>
          <p:cNvPr id="6" name="TextBox 5">
            <a:extLst>
              <a:ext uri="{FF2B5EF4-FFF2-40B4-BE49-F238E27FC236}">
                <a16:creationId xmlns:a16="http://schemas.microsoft.com/office/drawing/2014/main" id="{5AD3B292-0D6B-5647-B768-B84959BFF351}"/>
              </a:ext>
            </a:extLst>
          </p:cNvPr>
          <p:cNvSpPr txBox="1"/>
          <p:nvPr/>
        </p:nvSpPr>
        <p:spPr>
          <a:xfrm>
            <a:off x="316821" y="1957137"/>
            <a:ext cx="10479516" cy="397031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The Flashbay Wiki provides useful information on all aspects of working at Flashbay.</a:t>
            </a:r>
          </a:p>
          <a:p>
            <a:pPr marL="285750" indent="-285750">
              <a:buFont typeface="Arial" panose="020B0604020202020204" pitchFamily="34" charset="0"/>
              <a:buChar char="•"/>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 To access the Flashbay Wiki go to Zimbra&gt;Employee Portal&gt;Flashbay Wiki</a:t>
            </a:r>
          </a:p>
          <a:p>
            <a:pPr marL="285750" indent="-285750">
              <a:buFont typeface="Arial" panose="020B0604020202020204" pitchFamily="34" charset="0"/>
              <a:buChar char="•"/>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It’s important to spend some time ‘getting to know’ the Flashbay wiki as this is where you will find the answers to all of your questions. Before asking your Manager a question please always check the Wiki first! </a:t>
            </a:r>
          </a:p>
        </p:txBody>
      </p:sp>
      <p:pic>
        <p:nvPicPr>
          <p:cNvPr id="7" name="Picture 6">
            <a:extLst>
              <a:ext uri="{FF2B5EF4-FFF2-40B4-BE49-F238E27FC236}">
                <a16:creationId xmlns:a16="http://schemas.microsoft.com/office/drawing/2014/main" id="{4D186A94-B5CF-B847-AEBE-899D64533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715" y="3223726"/>
            <a:ext cx="5837989" cy="1318734"/>
          </a:xfrm>
          <a:prstGeom prst="rect">
            <a:avLst/>
          </a:prstGeom>
        </p:spPr>
      </p:pic>
    </p:spTree>
    <p:extLst>
      <p:ext uri="{BB962C8B-B14F-4D97-AF65-F5344CB8AC3E}">
        <p14:creationId xmlns:p14="http://schemas.microsoft.com/office/powerpoint/2010/main" val="23718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7BA9B8-01C1-4072-8831-230D494BF4EB}"/>
              </a:ext>
            </a:extLst>
          </p:cNvPr>
          <p:cNvSpPr txBox="1"/>
          <p:nvPr/>
        </p:nvSpPr>
        <p:spPr>
          <a:xfrm>
            <a:off x="398102" y="1219371"/>
            <a:ext cx="10798816" cy="584775"/>
          </a:xfrm>
          <a:prstGeom prst="rect">
            <a:avLst/>
          </a:prstGeom>
          <a:noFill/>
        </p:spPr>
        <p:txBody>
          <a:bodyPr wrap="square" rtlCol="0">
            <a:spAutoFit/>
          </a:bodyPr>
          <a:lstStyle/>
          <a:p>
            <a:r>
              <a:rPr lang="en-GB" sz="32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Navigating the Wiki</a:t>
            </a:r>
          </a:p>
        </p:txBody>
      </p:sp>
      <p:sp>
        <p:nvSpPr>
          <p:cNvPr id="3" name="TextBox 2">
            <a:extLst>
              <a:ext uri="{FF2B5EF4-FFF2-40B4-BE49-F238E27FC236}">
                <a16:creationId xmlns:a16="http://schemas.microsoft.com/office/drawing/2014/main" id="{2AE409D9-D9E3-47CB-93E2-765ED99B29B2}"/>
              </a:ext>
            </a:extLst>
          </p:cNvPr>
          <p:cNvSpPr txBox="1"/>
          <p:nvPr/>
        </p:nvSpPr>
        <p:spPr>
          <a:xfrm>
            <a:off x="530667" y="1804146"/>
            <a:ext cx="9511404" cy="5355312"/>
          </a:xfrm>
          <a:prstGeom prst="rect">
            <a:avLst/>
          </a:prstGeom>
          <a:noFill/>
        </p:spPr>
        <p:txBody>
          <a:bodyPr wrap="square" rtlCol="0">
            <a:spAutoFit/>
          </a:bodyPr>
          <a:lstStyle/>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The wiki is divided into the following 11 sections and each section is divided into various sub sections that can be accessed by clicking on the name e.g. </a:t>
            </a:r>
            <a:r>
              <a:rPr lang="en-GB" u="sng" dirty="0">
                <a:solidFill>
                  <a:srgbClr val="B50230"/>
                </a:solidFill>
                <a:latin typeface="Open Sans" panose="020B0606030504020204" pitchFamily="34" charset="0"/>
                <a:ea typeface="Open Sans" panose="020B0606030504020204" pitchFamily="34" charset="0"/>
                <a:cs typeface="Open Sans" panose="020B0606030504020204" pitchFamily="34" charset="0"/>
              </a:rPr>
              <a:t>‘UK Human Resources’</a:t>
            </a: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Human Resources</a:t>
            </a:r>
          </a:p>
          <a:p>
            <a:pPr marL="342900" indent="-342900">
              <a:buFont typeface="+mj-lt"/>
              <a:buAutoNum type="arabicPeriod"/>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Global IT Policies and Useful Information</a:t>
            </a:r>
          </a:p>
          <a:p>
            <a:pPr marL="342900" indent="-342900">
              <a:buFont typeface="+mj-lt"/>
              <a:buAutoNum type="arabicPeriod"/>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Sales Staff Manual</a:t>
            </a:r>
          </a:p>
          <a:p>
            <a:pPr marL="342900" indent="-342900">
              <a:buFont typeface="+mj-lt"/>
              <a:buAutoNum type="arabicPeriod"/>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Aftersales</a:t>
            </a:r>
          </a:p>
          <a:p>
            <a:pPr marL="342900" indent="-342900">
              <a:buFont typeface="+mj-lt"/>
              <a:buAutoNum type="arabicPeriod"/>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Memory</a:t>
            </a:r>
          </a:p>
          <a:p>
            <a:pPr marL="342900" indent="-342900">
              <a:buFont typeface="+mj-lt"/>
              <a:buAutoNum type="arabicPeriod"/>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Power</a:t>
            </a:r>
          </a:p>
          <a:p>
            <a:pPr marL="342900" indent="-342900">
              <a:buFont typeface="+mj-lt"/>
              <a:buAutoNum type="arabicPeriod"/>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Drinkware</a:t>
            </a:r>
          </a:p>
          <a:p>
            <a:pPr marL="342900" indent="-342900">
              <a:buFont typeface="+mj-lt"/>
              <a:buAutoNum type="arabicPeriod"/>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Audio</a:t>
            </a:r>
          </a:p>
          <a:p>
            <a:pPr marL="342900" indent="-342900">
              <a:buFont typeface="+mj-lt"/>
              <a:buAutoNum type="arabicPeriod"/>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Gadgets</a:t>
            </a:r>
          </a:p>
          <a:p>
            <a:pPr marL="342900" indent="-342900">
              <a:buFont typeface="+mj-lt"/>
              <a:buAutoNum type="arabicPeriod"/>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Face Masks</a:t>
            </a:r>
          </a:p>
          <a:p>
            <a:pPr marL="342900" indent="-342900">
              <a:buFont typeface="+mj-lt"/>
              <a:buAutoNum type="arabicPeriod"/>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Gift Sets</a:t>
            </a:r>
          </a:p>
          <a:p>
            <a:pPr marL="285750" indent="-285750">
              <a:buFont typeface="Arial" panose="020B0604020202020204" pitchFamily="34" charset="0"/>
              <a:buChar char="•"/>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0885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12BC92-150C-5C4E-AF13-EF0C98CA3D08}"/>
              </a:ext>
            </a:extLst>
          </p:cNvPr>
          <p:cNvSpPr txBox="1"/>
          <p:nvPr/>
        </p:nvSpPr>
        <p:spPr>
          <a:xfrm>
            <a:off x="326982" y="1768677"/>
            <a:ext cx="11494904" cy="4801314"/>
          </a:xfrm>
          <a:prstGeom prst="rect">
            <a:avLst/>
          </a:prstGeom>
          <a:noFill/>
        </p:spPr>
        <p:txBody>
          <a:bodyPr wrap="square" rtlCol="0">
            <a:spAutoFit/>
          </a:bodyPr>
          <a:lstStyle/>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It is important to spend time getting to know the wiki as the more familiar you are with how to navigate it, the quicker you will be able to find the information you require and the easier your job will become!</a:t>
            </a:r>
          </a:p>
          <a:p>
            <a:pPr marL="285750" indent="-285750" algn="just">
              <a:buFont typeface="Arial" panose="020B0604020202020204" pitchFamily="34" charset="0"/>
              <a:buChar char="•"/>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Each individual page has a contents page at top where individual items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will be numbered. You can click on the item you are interested in and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you will be taken immediately to that section. </a:t>
            </a:r>
          </a:p>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In the top right hand corner of the Wiki you will find a search box. You can</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type any word or phrase into this box and it will show you all of Wiki articles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related to  the word or phrase. </a:t>
            </a:r>
          </a:p>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The search results will be broken down into ‘Page Title Matches’, e.g. a page</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with a title containing your search term or ‘Page Text Matches’ e.g. any page that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contains your search term.</a:t>
            </a:r>
          </a:p>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The wiki is over 10 years old and there is a LOT of information stored here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so the more specific your search the better! </a:t>
            </a:r>
          </a:p>
        </p:txBody>
      </p:sp>
      <p:sp>
        <p:nvSpPr>
          <p:cNvPr id="4" name="TextBox 3">
            <a:extLst>
              <a:ext uri="{FF2B5EF4-FFF2-40B4-BE49-F238E27FC236}">
                <a16:creationId xmlns:a16="http://schemas.microsoft.com/office/drawing/2014/main" id="{2EEC232A-FF8B-7F42-BEB6-1B5A5A51C6BB}"/>
              </a:ext>
            </a:extLst>
          </p:cNvPr>
          <p:cNvSpPr txBox="1"/>
          <p:nvPr/>
        </p:nvSpPr>
        <p:spPr>
          <a:xfrm>
            <a:off x="398102" y="1219371"/>
            <a:ext cx="10798816" cy="523220"/>
          </a:xfrm>
          <a:prstGeom prst="rect">
            <a:avLst/>
          </a:prstGeom>
          <a:noFill/>
        </p:spPr>
        <p:txBody>
          <a:bodyPr wrap="square" rtlCol="0">
            <a:spAutoFit/>
          </a:bodyPr>
          <a:lstStyle/>
          <a:p>
            <a:r>
              <a:rPr lang="en-GB" sz="28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Navigating Wiki</a:t>
            </a:r>
          </a:p>
        </p:txBody>
      </p:sp>
      <p:pic>
        <p:nvPicPr>
          <p:cNvPr id="8" name="Picture 7">
            <a:extLst>
              <a:ext uri="{FF2B5EF4-FFF2-40B4-BE49-F238E27FC236}">
                <a16:creationId xmlns:a16="http://schemas.microsoft.com/office/drawing/2014/main" id="{1E563B28-04AC-984C-A3A7-576FE6745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6484" y="2507199"/>
            <a:ext cx="3255402" cy="1399889"/>
          </a:xfrm>
          <a:prstGeom prst="rect">
            <a:avLst/>
          </a:prstGeom>
        </p:spPr>
      </p:pic>
      <p:pic>
        <p:nvPicPr>
          <p:cNvPr id="10" name="Picture 9">
            <a:extLst>
              <a:ext uri="{FF2B5EF4-FFF2-40B4-BE49-F238E27FC236}">
                <a16:creationId xmlns:a16="http://schemas.microsoft.com/office/drawing/2014/main" id="{4D064E81-1C48-394D-BFC0-0A49ECD39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2178" y="3907088"/>
            <a:ext cx="2154740" cy="2657406"/>
          </a:xfrm>
          <a:prstGeom prst="rect">
            <a:avLst/>
          </a:prstGeom>
        </p:spPr>
      </p:pic>
      <p:pic>
        <p:nvPicPr>
          <p:cNvPr id="12" name="Picture 11">
            <a:extLst>
              <a:ext uri="{FF2B5EF4-FFF2-40B4-BE49-F238E27FC236}">
                <a16:creationId xmlns:a16="http://schemas.microsoft.com/office/drawing/2014/main" id="{093D432B-7C01-B84A-90B3-9A1E3211CD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0087" y="4244214"/>
            <a:ext cx="4596397" cy="440327"/>
          </a:xfrm>
          <a:prstGeom prst="rect">
            <a:avLst/>
          </a:prstGeom>
        </p:spPr>
      </p:pic>
    </p:spTree>
    <p:extLst>
      <p:ext uri="{BB962C8B-B14F-4D97-AF65-F5344CB8AC3E}">
        <p14:creationId xmlns:p14="http://schemas.microsoft.com/office/powerpoint/2010/main" val="3229187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7BA9B8-01C1-4072-8831-230D494BF4EB}"/>
              </a:ext>
            </a:extLst>
          </p:cNvPr>
          <p:cNvSpPr txBox="1"/>
          <p:nvPr/>
        </p:nvSpPr>
        <p:spPr>
          <a:xfrm>
            <a:off x="417063" y="1146377"/>
            <a:ext cx="10798816" cy="461665"/>
          </a:xfrm>
          <a:prstGeom prst="rect">
            <a:avLst/>
          </a:prstGeom>
          <a:noFill/>
        </p:spPr>
        <p:txBody>
          <a:bodyPr wrap="square" rtlCol="0">
            <a:spAutoFit/>
          </a:bodyPr>
          <a:lstStyle/>
          <a:p>
            <a:r>
              <a:rPr lang="en-GB" sz="24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Recent Updates</a:t>
            </a:r>
          </a:p>
        </p:txBody>
      </p:sp>
      <p:sp>
        <p:nvSpPr>
          <p:cNvPr id="3" name="TextBox 2">
            <a:extLst>
              <a:ext uri="{FF2B5EF4-FFF2-40B4-BE49-F238E27FC236}">
                <a16:creationId xmlns:a16="http://schemas.microsoft.com/office/drawing/2014/main" id="{2AE409D9-D9E3-47CB-93E2-765ED99B29B2}"/>
              </a:ext>
            </a:extLst>
          </p:cNvPr>
          <p:cNvSpPr txBox="1"/>
          <p:nvPr/>
        </p:nvSpPr>
        <p:spPr>
          <a:xfrm>
            <a:off x="338625" y="1928884"/>
            <a:ext cx="10877254" cy="3139321"/>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On the Wiki home page there is a </a:t>
            </a:r>
            <a:r>
              <a:rPr lang="en-GB">
                <a:solidFill>
                  <a:srgbClr val="B50230"/>
                </a:solidFill>
                <a:latin typeface="Open Sans" panose="020B0606030504020204" pitchFamily="34" charset="0"/>
                <a:ea typeface="Open Sans" panose="020B0606030504020204" pitchFamily="34" charset="0"/>
                <a:cs typeface="Open Sans" panose="020B0606030504020204" pitchFamily="34" charset="0"/>
              </a:rPr>
              <a:t>’Recent Updates’ </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section which you can view if you scroll down to the bottom of the page.</a:t>
            </a:r>
          </a:p>
          <a:p>
            <a:pPr marL="285750" indent="-285750">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This section summaries any recent changes including edits to pages that already exist or the creation of new pages. It includes a link to the page where you can read the information in full.</a:t>
            </a:r>
          </a:p>
          <a:p>
            <a:pPr marL="285750" indent="-285750">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It is important that you check this section </a:t>
            </a:r>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at least once per week </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to ensure you are up to date with the latest information. </a:t>
            </a:r>
          </a:p>
          <a:p>
            <a:pPr marL="285750" indent="-285750">
              <a:buFont typeface="Arial" panose="020B0604020202020204" pitchFamily="34" charset="0"/>
              <a:buChar char="•"/>
            </a:pPr>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E7E52587-A992-B442-9DF3-65B863A57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459" y="3884501"/>
            <a:ext cx="8099381" cy="2367407"/>
          </a:xfrm>
          <a:prstGeom prst="rect">
            <a:avLst/>
          </a:prstGeom>
        </p:spPr>
      </p:pic>
    </p:spTree>
    <p:extLst>
      <p:ext uri="{BB962C8B-B14F-4D97-AF65-F5344CB8AC3E}">
        <p14:creationId xmlns:p14="http://schemas.microsoft.com/office/powerpoint/2010/main" val="1510953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7BA9B8-01C1-4072-8831-230D494BF4EB}"/>
              </a:ext>
            </a:extLst>
          </p:cNvPr>
          <p:cNvSpPr txBox="1"/>
          <p:nvPr/>
        </p:nvSpPr>
        <p:spPr>
          <a:xfrm>
            <a:off x="398102" y="1219371"/>
            <a:ext cx="10798816" cy="523220"/>
          </a:xfrm>
          <a:prstGeom prst="rect">
            <a:avLst/>
          </a:prstGeom>
          <a:noFill/>
        </p:spPr>
        <p:txBody>
          <a:bodyPr wrap="square" rtlCol="0">
            <a:spAutoFit/>
          </a:bodyPr>
          <a:lstStyle/>
          <a:p>
            <a:r>
              <a:rPr lang="en-GB" sz="28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Human Resources</a:t>
            </a:r>
          </a:p>
        </p:txBody>
      </p:sp>
      <p:sp>
        <p:nvSpPr>
          <p:cNvPr id="3" name="TextBox 2">
            <a:extLst>
              <a:ext uri="{FF2B5EF4-FFF2-40B4-BE49-F238E27FC236}">
                <a16:creationId xmlns:a16="http://schemas.microsoft.com/office/drawing/2014/main" id="{2AE409D9-D9E3-47CB-93E2-765ED99B29B2}"/>
              </a:ext>
            </a:extLst>
          </p:cNvPr>
          <p:cNvSpPr txBox="1"/>
          <p:nvPr/>
        </p:nvSpPr>
        <p:spPr>
          <a:xfrm>
            <a:off x="398102" y="1480981"/>
            <a:ext cx="11181665" cy="5632311"/>
          </a:xfrm>
          <a:prstGeom prst="rect">
            <a:avLst/>
          </a:prstGeom>
          <a:noFill/>
        </p:spPr>
        <p:txBody>
          <a:bodyPr wrap="square" rtlCol="0">
            <a:spAutoFit/>
          </a:bodyPr>
          <a:lstStyle/>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The HR sections relevant to our UK based employees are:</a:t>
            </a:r>
          </a:p>
          <a:p>
            <a:pPr marL="285750" indent="-285750">
              <a:buFont typeface="Arial" panose="020B0604020202020204" pitchFamily="34" charset="0"/>
              <a:buChar char="•"/>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itchFamily="2" charset="2"/>
              <a:buChar char="v"/>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UK Human Resources</a:t>
            </a:r>
          </a:p>
          <a:p>
            <a:pPr marL="285750" indent="-285750">
              <a:buFont typeface="Wingdings" pitchFamily="2" charset="2"/>
              <a:buChar char="v"/>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Bi-annual Review Process </a:t>
            </a:r>
          </a:p>
          <a:p>
            <a:pPr marL="285750" indent="-285750">
              <a:buFont typeface="Wingdings" pitchFamily="2" charset="2"/>
              <a:buChar char="v"/>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Baywatch – Flashbay newsletter</a:t>
            </a:r>
          </a:p>
          <a:p>
            <a:pPr marL="285750" indent="-285750">
              <a:buFont typeface="Wingdings" pitchFamily="2" charset="2"/>
              <a:buChar char="v"/>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What can you find in UK Human Resources?</a:t>
            </a:r>
          </a:p>
          <a:p>
            <a:endParaRPr lang="en-GB" b="1" u="sng"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Holidays</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 how to book a holiday, your holiday entitlement, public holidays, cover procedure for the sales team.</a:t>
            </a:r>
          </a:p>
          <a:p>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Benefits</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 details of the benefits Flashbay offers and how to use them</a:t>
            </a:r>
          </a:p>
          <a:p>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Handbook and Policies</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 a copy of all policies that apply to our UK employees can be found here. These are detailed policies covering a range of topics such as Absence, Maternity and Paternity .</a:t>
            </a:r>
          </a:p>
          <a:p>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Update your Personal Information</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 details on how to update your information and what we need to know.</a:t>
            </a:r>
          </a:p>
          <a:p>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New Employee Portal: </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useful information for new starters e.g. when is pay day?</a:t>
            </a:r>
          </a:p>
          <a:p>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Office Manual: </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overview of our expectations within the office environment</a:t>
            </a:r>
          </a:p>
          <a:p>
            <a:pPr marL="285750" indent="-285750">
              <a:buFont typeface="Wingdings" pitchFamily="2" charset="2"/>
              <a:buChar char="v"/>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88BF34EC-C76B-5E43-BC2D-BDCFC86CD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323" y="1465110"/>
            <a:ext cx="2378989" cy="2176522"/>
          </a:xfrm>
          <a:prstGeom prst="rect">
            <a:avLst/>
          </a:prstGeom>
        </p:spPr>
      </p:pic>
    </p:spTree>
    <p:extLst>
      <p:ext uri="{BB962C8B-B14F-4D97-AF65-F5344CB8AC3E}">
        <p14:creationId xmlns:p14="http://schemas.microsoft.com/office/powerpoint/2010/main" val="3958414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EC232A-FF8B-7F42-BEB6-1B5A5A51C6BB}"/>
              </a:ext>
            </a:extLst>
          </p:cNvPr>
          <p:cNvSpPr txBox="1"/>
          <p:nvPr/>
        </p:nvSpPr>
        <p:spPr>
          <a:xfrm>
            <a:off x="398102" y="1219371"/>
            <a:ext cx="10798816" cy="523220"/>
          </a:xfrm>
          <a:prstGeom prst="rect">
            <a:avLst/>
          </a:prstGeom>
          <a:noFill/>
        </p:spPr>
        <p:txBody>
          <a:bodyPr wrap="square" rtlCol="0">
            <a:spAutoFit/>
          </a:bodyPr>
          <a:lstStyle/>
          <a:p>
            <a:r>
              <a:rPr lang="en-GB" sz="28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Global IT Policies and Useful Information</a:t>
            </a:r>
          </a:p>
        </p:txBody>
      </p:sp>
      <p:sp>
        <p:nvSpPr>
          <p:cNvPr id="6" name="TextBox 5">
            <a:extLst>
              <a:ext uri="{FF2B5EF4-FFF2-40B4-BE49-F238E27FC236}">
                <a16:creationId xmlns:a16="http://schemas.microsoft.com/office/drawing/2014/main" id="{659D0E6E-3A68-654B-86D7-A33C46D33D72}"/>
              </a:ext>
            </a:extLst>
          </p:cNvPr>
          <p:cNvSpPr txBox="1"/>
          <p:nvPr/>
        </p:nvSpPr>
        <p:spPr>
          <a:xfrm>
            <a:off x="398102" y="1502302"/>
            <a:ext cx="11181665" cy="4801314"/>
          </a:xfrm>
          <a:prstGeom prst="rect">
            <a:avLst/>
          </a:prstGeom>
          <a:noFill/>
        </p:spPr>
        <p:txBody>
          <a:bodyPr wrap="square" rtlCol="0">
            <a:spAutoFit/>
          </a:bodyPr>
          <a:lstStyle/>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All sections are relevant to our UK based employees.</a:t>
            </a:r>
          </a:p>
          <a:p>
            <a:pPr marL="285750" indent="-285750">
              <a:buFont typeface="Arial" panose="020B0604020202020204" pitchFamily="34" charset="0"/>
              <a:buChar char="•"/>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b="1" u="sng"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Global IT policies</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 a copy of all of the IT policies that apply to our UK</a:t>
            </a:r>
          </a:p>
          <a:p>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employees, you read and signed these as part of your new starter documentation. </a:t>
            </a:r>
          </a:p>
          <a:p>
            <a:pPr marL="285750" indent="-285750">
              <a:buFont typeface="Arial" panose="020B0604020202020204" pitchFamily="34" charset="0"/>
              <a:buChar char="•"/>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Useful IT Information</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 information relating to Zimbra, browsers (Google/Firefox), Data preloading, setting and securing passwords, information on preventing viruses and Flashbay’s phone system.</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Sharing and forwarding mailboxes: </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detailed instructions on the procedure for setting up and revoking shares and forwards of your mailbox when on planned leave. </a:t>
            </a:r>
          </a:p>
          <a:p>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NetSuite</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 information on what NetSuite is and how to use it. </a:t>
            </a:r>
          </a:p>
          <a:p>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Slack: </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information on what Slack is and how to use it.</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3F382FCA-69A1-7548-AC2C-F5DCEEEA6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9091" y="1465110"/>
            <a:ext cx="2451614" cy="1937418"/>
          </a:xfrm>
          <a:prstGeom prst="rect">
            <a:avLst/>
          </a:prstGeom>
        </p:spPr>
      </p:pic>
    </p:spTree>
    <p:extLst>
      <p:ext uri="{BB962C8B-B14F-4D97-AF65-F5344CB8AC3E}">
        <p14:creationId xmlns:p14="http://schemas.microsoft.com/office/powerpoint/2010/main" val="763869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EC232A-FF8B-7F42-BEB6-1B5A5A51C6BB}"/>
              </a:ext>
            </a:extLst>
          </p:cNvPr>
          <p:cNvSpPr txBox="1"/>
          <p:nvPr/>
        </p:nvSpPr>
        <p:spPr>
          <a:xfrm>
            <a:off x="398102" y="1219371"/>
            <a:ext cx="10798816" cy="523220"/>
          </a:xfrm>
          <a:prstGeom prst="rect">
            <a:avLst/>
          </a:prstGeom>
          <a:noFill/>
        </p:spPr>
        <p:txBody>
          <a:bodyPr wrap="square" rtlCol="0">
            <a:spAutoFit/>
          </a:bodyPr>
          <a:lstStyle/>
          <a:p>
            <a:r>
              <a:rPr lang="en-GB" sz="28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Sales Staff Manual</a:t>
            </a:r>
          </a:p>
        </p:txBody>
      </p:sp>
      <p:sp>
        <p:nvSpPr>
          <p:cNvPr id="6" name="TextBox 5">
            <a:extLst>
              <a:ext uri="{FF2B5EF4-FFF2-40B4-BE49-F238E27FC236}">
                <a16:creationId xmlns:a16="http://schemas.microsoft.com/office/drawing/2014/main" id="{659D0E6E-3A68-654B-86D7-A33C46D33D72}"/>
              </a:ext>
            </a:extLst>
          </p:cNvPr>
          <p:cNvSpPr txBox="1"/>
          <p:nvPr/>
        </p:nvSpPr>
        <p:spPr>
          <a:xfrm>
            <a:off x="398102" y="1480982"/>
            <a:ext cx="11633477" cy="4801314"/>
          </a:xfrm>
          <a:prstGeom prst="rect">
            <a:avLst/>
          </a:prstGeom>
          <a:noFill/>
        </p:spPr>
        <p:txBody>
          <a:bodyPr wrap="square" rtlCol="0">
            <a:spAutoFit/>
          </a:bodyPr>
          <a:lstStyle/>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This section of the Wiki is relevant to members of the sales team. </a:t>
            </a:r>
          </a:p>
          <a:p>
            <a:endParaRPr lang="en-GB" b="1" u="sng"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Sales Staff Manual</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 contains a large number of sub topics containing important </a:t>
            </a:r>
          </a:p>
          <a:p>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information you will need to know in order to perform your role as a Sales Account </a:t>
            </a:r>
          </a:p>
          <a:p>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Manager at Flashbay. E.g.  ‘Orders on hold’, ‘’Blank Unit Orders’ </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Sales New Starter Checklist</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 a document detailing everything new starters will </a:t>
            </a:r>
          </a:p>
          <a:p>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cover in their first 2 weeks.</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Sales Staff Training: </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here you will find a copy of the PowerPoint presentations for each of the Sales Hero Academy topics e.g. Explorer Part 1 and 2. </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hlinkClick r:id="rId2"/>
              </a:rPr>
              <a:t>http://wiki.flashbay.com/index.php?title=Sales_Staff_Training</a:t>
            </a: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Sales Support Information</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 here you will find the product codes and commodity codes for all products.</a:t>
            </a:r>
          </a:p>
          <a:p>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Translation Manual: </a:t>
            </a: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here you'll learn how you can easily translate our English pages into your local language.</a:t>
            </a:r>
          </a:p>
        </p:txBody>
      </p:sp>
      <p:pic>
        <p:nvPicPr>
          <p:cNvPr id="3" name="Picture 2">
            <a:extLst>
              <a:ext uri="{FF2B5EF4-FFF2-40B4-BE49-F238E27FC236}">
                <a16:creationId xmlns:a16="http://schemas.microsoft.com/office/drawing/2014/main" id="{40937B50-7FE6-AB4B-B2E7-7C19B255C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0280" y="1219371"/>
            <a:ext cx="2641299" cy="2630734"/>
          </a:xfrm>
          <a:prstGeom prst="rect">
            <a:avLst/>
          </a:prstGeom>
        </p:spPr>
      </p:pic>
    </p:spTree>
    <p:extLst>
      <p:ext uri="{BB962C8B-B14F-4D97-AF65-F5344CB8AC3E}">
        <p14:creationId xmlns:p14="http://schemas.microsoft.com/office/powerpoint/2010/main" val="3214983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EC232A-FF8B-7F42-BEB6-1B5A5A51C6BB}"/>
              </a:ext>
            </a:extLst>
          </p:cNvPr>
          <p:cNvSpPr txBox="1"/>
          <p:nvPr/>
        </p:nvSpPr>
        <p:spPr>
          <a:xfrm>
            <a:off x="398102" y="1261499"/>
            <a:ext cx="10798816" cy="523220"/>
          </a:xfrm>
          <a:prstGeom prst="rect">
            <a:avLst/>
          </a:prstGeom>
          <a:noFill/>
        </p:spPr>
        <p:txBody>
          <a:bodyPr wrap="square" rtlCol="0">
            <a:spAutoFit/>
          </a:bodyPr>
          <a:lstStyle/>
          <a:p>
            <a:r>
              <a:rPr lang="en-GB" sz="28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Aftersales</a:t>
            </a:r>
          </a:p>
        </p:txBody>
      </p:sp>
      <p:sp>
        <p:nvSpPr>
          <p:cNvPr id="6" name="TextBox 5">
            <a:extLst>
              <a:ext uri="{FF2B5EF4-FFF2-40B4-BE49-F238E27FC236}">
                <a16:creationId xmlns:a16="http://schemas.microsoft.com/office/drawing/2014/main" id="{659D0E6E-3A68-654B-86D7-A33C46D33D72}"/>
              </a:ext>
            </a:extLst>
          </p:cNvPr>
          <p:cNvSpPr txBox="1"/>
          <p:nvPr/>
        </p:nvSpPr>
        <p:spPr>
          <a:xfrm>
            <a:off x="398102" y="1742591"/>
            <a:ext cx="11633477" cy="3693319"/>
          </a:xfrm>
          <a:prstGeom prst="rect">
            <a:avLst/>
          </a:prstGeom>
          <a:noFill/>
        </p:spPr>
        <p:txBody>
          <a:bodyPr wrap="square" rtlCol="0">
            <a:spAutoFit/>
          </a:bodyPr>
          <a:lstStyle/>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This section of the Wiki is relevant to all members of the sales team. </a:t>
            </a:r>
          </a:p>
          <a:p>
            <a:endParaRPr lang="en-GB" b="1" u="sng"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Aftersales</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 detailed information on the steps involved in an Aftersales case </a:t>
            </a:r>
          </a:p>
          <a:p>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from beginning to end.</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Aftersales Staff Manual</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 </a:t>
            </a: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aims to provide guidance to aftersales employees on the processes and procedures that the Aftersales team must adhere to.</a:t>
            </a:r>
            <a:br>
              <a:rPr lang="en-GB" dirty="0"/>
            </a:br>
            <a:br>
              <a:rPr lang="en-GB" dirty="0"/>
            </a:b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Aftersales Awareness: </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information on common mistakes and how best to avoid an Aftersales case.</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7A45C8D-7D0A-144F-85E6-50C547B1E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9879" y="1305615"/>
            <a:ext cx="3136900" cy="2095500"/>
          </a:xfrm>
          <a:prstGeom prst="rect">
            <a:avLst/>
          </a:prstGeom>
        </p:spPr>
      </p:pic>
    </p:spTree>
    <p:extLst>
      <p:ext uri="{BB962C8B-B14F-4D97-AF65-F5344CB8AC3E}">
        <p14:creationId xmlns:p14="http://schemas.microsoft.com/office/powerpoint/2010/main" val="1716473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5664</TotalTime>
  <Words>1026</Words>
  <Application>Microsoft Macintosh PowerPoint</Application>
  <PresentationFormat>Widescreen</PresentationFormat>
  <Paragraphs>128</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Wingdings</vt:lpstr>
      <vt:lpstr>Open Sans</vt:lpstr>
      <vt:lpstr>Calibri</vt:lpstr>
      <vt:lpstr>HelveticaNeueLT Pro 55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Bartosz Wojszko</dc:creator>
  <cp:lastModifiedBy>Marie Mclaughlin</cp:lastModifiedBy>
  <cp:revision>328</cp:revision>
  <dcterms:created xsi:type="dcterms:W3CDTF">2018-02-21T15:11:45Z</dcterms:created>
  <dcterms:modified xsi:type="dcterms:W3CDTF">2020-12-01T15:23:40Z</dcterms:modified>
</cp:coreProperties>
</file>