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77" r:id="rId3"/>
    <p:sldId id="274" r:id="rId4"/>
    <p:sldId id="269" r:id="rId5"/>
    <p:sldId id="259" r:id="rId6"/>
    <p:sldId id="261" r:id="rId7"/>
    <p:sldId id="263" r:id="rId8"/>
    <p:sldId id="267" r:id="rId9"/>
    <p:sldId id="264" r:id="rId10"/>
    <p:sldId id="270" r:id="rId11"/>
    <p:sldId id="273" r:id="rId12"/>
    <p:sldId id="271" r:id="rId13"/>
    <p:sldId id="272" r:id="rId14"/>
    <p:sldId id="262" r:id="rId15"/>
  </p:sldIdLst>
  <p:sldSz cx="12192000" cy="6858000"/>
  <p:notesSz cx="6731000" cy="985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0230"/>
    <a:srgbClr val="828187"/>
    <a:srgbClr val="DCDCDC"/>
    <a:srgbClr val="EDEDED"/>
    <a:srgbClr val="E7E8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65" autoAdjust="0"/>
    <p:restoredTop sz="94660"/>
  </p:normalViewPr>
  <p:slideViewPr>
    <p:cSldViewPr snapToGrid="0">
      <p:cViewPr>
        <p:scale>
          <a:sx n="100" d="100"/>
          <a:sy n="100" d="100"/>
        </p:scale>
        <p:origin x="-1122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-2718" y="-48"/>
      </p:cViewPr>
      <p:guideLst>
        <p:guide orient="horz" pos="3104"/>
        <p:guide pos="21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6767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2676" y="0"/>
            <a:ext cx="2916767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18998-AAEC-40DC-8B86-141DD1D18252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0730"/>
            <a:ext cx="2916767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2676" y="9360730"/>
            <a:ext cx="2916767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0A8D2-E2ED-47A8-A490-3A27B5451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863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6767" cy="4944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2676" y="0"/>
            <a:ext cx="2916767" cy="4944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E2725-BB9A-4792-9A13-18A22A8AEA3F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1900"/>
            <a:ext cx="5911850" cy="3325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742815"/>
            <a:ext cx="5384800" cy="38804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6767" cy="4944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2676" y="9360730"/>
            <a:ext cx="2916767" cy="4944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7C911-D0CB-4738-A472-D14DE15BF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44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9318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877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C5EE088E-401F-4D55-9C0A-2821C6198805}"/>
              </a:ext>
            </a:extLst>
          </p:cNvPr>
          <p:cNvGrpSpPr/>
          <p:nvPr userDrawn="1"/>
        </p:nvGrpSpPr>
        <p:grpSpPr>
          <a:xfrm>
            <a:off x="0" y="6282993"/>
            <a:ext cx="12192000" cy="575007"/>
            <a:chOff x="0" y="6282993"/>
            <a:chExt cx="12192000" cy="575007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7D357FFB-98A8-49D5-BC6E-87D327A2637C}"/>
                </a:ext>
              </a:extLst>
            </p:cNvPr>
            <p:cNvSpPr/>
            <p:nvPr/>
          </p:nvSpPr>
          <p:spPr>
            <a:xfrm>
              <a:off x="0" y="6282994"/>
              <a:ext cx="12192000" cy="575006"/>
            </a:xfrm>
            <a:prstGeom prst="rect">
              <a:avLst/>
            </a:prstGeom>
            <a:solidFill>
              <a:srgbClr val="B50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1AD65D0-E478-4BC6-9D4B-CBAFB91E3E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654" b="50000"/>
            <a:stretch/>
          </p:blipFill>
          <p:spPr>
            <a:xfrm>
              <a:off x="9260060" y="6282993"/>
              <a:ext cx="2590311" cy="575007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96A5A0A-D6D1-4523-937C-592890EB672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011" y="322326"/>
            <a:ext cx="2245360" cy="61747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6D937DC8-4DF6-4C2A-B565-FC8DCCF60BC6}"/>
              </a:ext>
            </a:extLst>
          </p:cNvPr>
          <p:cNvCxnSpPr>
            <a:cxnSpLocks/>
          </p:cNvCxnSpPr>
          <p:nvPr userDrawn="1"/>
        </p:nvCxnSpPr>
        <p:spPr>
          <a:xfrm>
            <a:off x="0" y="1018073"/>
            <a:ext cx="3829050" cy="0"/>
          </a:xfrm>
          <a:prstGeom prst="line">
            <a:avLst/>
          </a:prstGeom>
          <a:ln w="9525">
            <a:gradFill flip="none" rotWithShape="1">
              <a:gsLst>
                <a:gs pos="24000">
                  <a:srgbClr val="B50230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EB8211D-0A06-489D-9A05-F70E916E6626}"/>
              </a:ext>
            </a:extLst>
          </p:cNvPr>
          <p:cNvSpPr/>
          <p:nvPr userDrawn="1"/>
        </p:nvSpPr>
        <p:spPr>
          <a:xfrm>
            <a:off x="391160" y="371073"/>
            <a:ext cx="6092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B50230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Flashbay Sales Academy | </a:t>
            </a:r>
            <a:r>
              <a:rPr lang="en-GB" b="1" dirty="0" smtClean="0">
                <a:solidFill>
                  <a:srgbClr val="B50230"/>
                </a:solidFill>
                <a:latin typeface="HelveticaNeueLT Pro 95 Blk" panose="020B0904020202020204" pitchFamily="34" charset="0"/>
                <a:cs typeface="Arial" panose="020B0604020202020204" pitchFamily="34" charset="0"/>
              </a:rPr>
              <a:t>Audio Training</a:t>
            </a:r>
            <a:endParaRPr lang="en-GB" b="1" dirty="0">
              <a:solidFill>
                <a:srgbClr val="B50230"/>
              </a:solidFill>
              <a:latin typeface="HelveticaNeueLT Pro 95 Blk" panose="020B09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41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tiff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2DBBB76-1EDA-45CD-B016-4A08FF84967A}"/>
              </a:ext>
            </a:extLst>
          </p:cNvPr>
          <p:cNvSpPr txBox="1"/>
          <p:nvPr/>
        </p:nvSpPr>
        <p:spPr>
          <a:xfrm>
            <a:off x="391160" y="1479318"/>
            <a:ext cx="39493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B50230"/>
                </a:solidFill>
                <a:latin typeface="HelveticaNeueLT Pro 95 Blk" panose="020B0904020202020204" pitchFamily="34" charset="0"/>
                <a:cs typeface="Arial" panose="020B0604020202020204" pitchFamily="34" charset="0"/>
              </a:rPr>
              <a:t>Flashbay</a:t>
            </a:r>
          </a:p>
          <a:p>
            <a:r>
              <a:rPr lang="en-GB" sz="3200" b="1" dirty="0">
                <a:solidFill>
                  <a:srgbClr val="B50230"/>
                </a:solidFill>
                <a:latin typeface="HelveticaNeueLT Pro 95 Blk" panose="020B0904020202020204" pitchFamily="34" charset="0"/>
                <a:cs typeface="Arial" panose="020B0604020202020204" pitchFamily="34" charset="0"/>
              </a:rPr>
              <a:t>Audio Training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2298306-024E-4114-814C-FE3C0B845811}"/>
              </a:ext>
            </a:extLst>
          </p:cNvPr>
          <p:cNvSpPr txBox="1"/>
          <p:nvPr/>
        </p:nvSpPr>
        <p:spPr>
          <a:xfrm>
            <a:off x="391160" y="2725585"/>
            <a:ext cx="4050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An introduction to selling the Flashbay Audio product category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F8B05F4-0935-C640-BAF6-AE07CAD7F1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61" y="4018434"/>
            <a:ext cx="3035193" cy="18678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0B9D653-A5EB-8240-ABD3-A2602D6432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0075" y="4062614"/>
            <a:ext cx="2891606" cy="1779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C5BBFA3-68E7-2043-B6A8-3951053258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588" y="4093350"/>
            <a:ext cx="2963400" cy="18236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C5BBFA3-68E7-2043-B6A8-39510532581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4102" y="4101997"/>
            <a:ext cx="2963399" cy="182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6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2DBBB76-1EDA-45CD-B016-4A08FF84967A}"/>
              </a:ext>
            </a:extLst>
          </p:cNvPr>
          <p:cNvSpPr txBox="1"/>
          <p:nvPr/>
        </p:nvSpPr>
        <p:spPr>
          <a:xfrm>
            <a:off x="972184" y="1191203"/>
            <a:ext cx="6150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B50230"/>
                </a:solidFill>
                <a:latin typeface="HelveticaNeueLT Pro 95 Blk" panose="020B0904020202020204" pitchFamily="34" charset="0"/>
                <a:cs typeface="Arial" panose="020B0604020202020204" pitchFamily="34" charset="0"/>
              </a:rPr>
              <a:t>Unique Selling Point: Audio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2298306-024E-4114-814C-FE3C0B845811}"/>
              </a:ext>
            </a:extLst>
          </p:cNvPr>
          <p:cNvSpPr txBox="1"/>
          <p:nvPr/>
        </p:nvSpPr>
        <p:spPr>
          <a:xfrm>
            <a:off x="694602" y="2086066"/>
            <a:ext cx="116937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Reasonably priced (our cost prices are c. 1/20th those of good consumer standard items</a:t>
            </a:r>
            <a:r>
              <a:rPr lang="en-GB" dirty="0" smtClean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>
              <a:solidFill>
                <a:srgbClr val="828187"/>
              </a:solidFill>
              <a:latin typeface="HelveticaNeueLT Pro 55 Roman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Relatively new to the promotional market, competitors barely </a:t>
            </a:r>
            <a:r>
              <a:rPr lang="en-GB" dirty="0" smtClean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offer;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>
              <a:solidFill>
                <a:srgbClr val="828187"/>
              </a:solidFill>
              <a:latin typeface="HelveticaNeueLT Pro 55 Roman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Audio products are used every day, so customers logo gets more </a:t>
            </a:r>
            <a:r>
              <a:rPr lang="en-GB" dirty="0" smtClean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exposure;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>
              <a:solidFill>
                <a:srgbClr val="828187"/>
              </a:solidFill>
              <a:latin typeface="HelveticaNeueLT Pro 55 Roman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Fully safety-certified products (RoHS, REACH, FCC);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 smtClean="0">
              <a:solidFill>
                <a:srgbClr val="828187"/>
              </a:solidFill>
              <a:latin typeface="HelveticaNeueLT Pro 55 Roman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Target audience: younger generation, long distance commuters, everyone who listens to </a:t>
            </a:r>
            <a:r>
              <a:rPr lang="en-GB" dirty="0" smtClean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music;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 smtClean="0">
              <a:solidFill>
                <a:srgbClr val="828187"/>
              </a:solidFill>
              <a:latin typeface="HelveticaNeueLT Pro 55 Roman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Spot the opportunity to cross sell to existing customers Audio </a:t>
            </a:r>
            <a:r>
              <a:rPr lang="en-GB" dirty="0" smtClean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products.</a:t>
            </a:r>
            <a:endParaRPr lang="en-GB" dirty="0">
              <a:solidFill>
                <a:srgbClr val="828187"/>
              </a:solidFill>
              <a:latin typeface="HelveticaNeueLT Pro 55 Roman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828187"/>
              </a:solidFill>
              <a:latin typeface="HelveticaNeueLT Pro 55 Roman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828187"/>
              </a:solidFill>
              <a:latin typeface="HelveticaNeueLT Pro 55 Roman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828187"/>
              </a:solidFill>
              <a:latin typeface="HelveticaNeueLT Pro 55 Roman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91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2DBBB76-1EDA-45CD-B016-4A08FF84967A}"/>
              </a:ext>
            </a:extLst>
          </p:cNvPr>
          <p:cNvSpPr txBox="1"/>
          <p:nvPr/>
        </p:nvSpPr>
        <p:spPr>
          <a:xfrm>
            <a:off x="391160" y="1476406"/>
            <a:ext cx="8599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B50230"/>
                </a:solidFill>
                <a:latin typeface="HelveticaNeueLT Pro 95 Blk" panose="020B0904020202020204" pitchFamily="34" charset="0"/>
                <a:cs typeface="Arial" panose="020B0604020202020204" pitchFamily="34" charset="0"/>
              </a:rPr>
              <a:t>Audio Product Awareness </a:t>
            </a:r>
            <a:endParaRPr lang="en-GB" sz="3200" b="1" dirty="0">
              <a:solidFill>
                <a:srgbClr val="B50230"/>
              </a:solidFill>
              <a:latin typeface="HelveticaNeueLT Pro 95 Blk" panose="020B09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2298306-024E-4114-814C-FE3C0B845811}"/>
              </a:ext>
            </a:extLst>
          </p:cNvPr>
          <p:cNvSpPr txBox="1"/>
          <p:nvPr/>
        </p:nvSpPr>
        <p:spPr>
          <a:xfrm>
            <a:off x="3533931" y="2186745"/>
            <a:ext cx="845804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700" dirty="0">
              <a:solidFill>
                <a:srgbClr val="828187"/>
              </a:solidFill>
              <a:latin typeface="HelveticaNeueLT Pro 55 Roman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Pay attention that </a:t>
            </a:r>
            <a:r>
              <a:rPr lang="en-GB" dirty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Lead times are longer and less </a:t>
            </a:r>
            <a:r>
              <a:rPr lang="en-GB" dirty="0" smtClean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flexible than with USB Flash Drives;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 smtClean="0">
              <a:solidFill>
                <a:srgbClr val="828187"/>
              </a:solidFill>
              <a:latin typeface="HelveticaNeueLT Pro 55 Roman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Audio products are </a:t>
            </a:r>
            <a:r>
              <a:rPr lang="en-GB" dirty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more subjective then USB Flash </a:t>
            </a:r>
            <a:r>
              <a:rPr lang="en-GB" dirty="0" smtClean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Drives, verify 100% customer satisfaction before sending </a:t>
            </a:r>
            <a:r>
              <a:rPr lang="en-GB" dirty="0" err="1" smtClean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TrustPilot</a:t>
            </a:r>
            <a:r>
              <a:rPr lang="en-GB" dirty="0" smtClean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>
              <a:solidFill>
                <a:srgbClr val="828187"/>
              </a:solidFill>
              <a:latin typeface="HelveticaNeueLT Pro 55 Roman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Know which product to offer – very different branding areas;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 smtClean="0">
              <a:solidFill>
                <a:srgbClr val="828187"/>
              </a:solidFill>
              <a:latin typeface="HelveticaNeueLT Pro 55 Roman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Orders for Flash Drives/Power products/ Gadget and Audio Products must be placed separately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700" dirty="0" smtClean="0">
              <a:solidFill>
                <a:srgbClr val="828187"/>
              </a:solidFill>
              <a:latin typeface="HelveticaNeueLT Pro 55 Roman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sz="1700" dirty="0" smtClean="0">
              <a:solidFill>
                <a:srgbClr val="828187"/>
              </a:solidFill>
              <a:latin typeface="HelveticaNeueLT Pro 55 Roman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sz="1700" dirty="0" smtClean="0">
              <a:solidFill>
                <a:srgbClr val="828187"/>
              </a:solidFill>
              <a:latin typeface="HelveticaNeueLT Pro 55 Roman" panose="020B0604020202020204" pitchFamily="34" charset="0"/>
              <a:cs typeface="Arial" panose="020B0604020202020204" pitchFamily="34" charset="0"/>
            </a:endParaRPr>
          </a:p>
          <a:p>
            <a:endParaRPr lang="en-GB" sz="1700" dirty="0" smtClean="0">
              <a:solidFill>
                <a:srgbClr val="828187"/>
              </a:solidFill>
              <a:latin typeface="HelveticaNeueLT Pro 55 Roman" panose="020B0604020202020204" pitchFamily="34" charset="0"/>
              <a:cs typeface="Arial" panose="020B0604020202020204" pitchFamily="34" charset="0"/>
            </a:endParaRPr>
          </a:p>
          <a:p>
            <a:endParaRPr lang="en-GB" sz="1700" dirty="0" smtClean="0">
              <a:solidFill>
                <a:srgbClr val="828187"/>
              </a:solidFill>
              <a:latin typeface="HelveticaNeueLT Pro 55 Roman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" y="2590252"/>
            <a:ext cx="3142771" cy="250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53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2DBBB76-1EDA-45CD-B016-4A08FF84967A}"/>
              </a:ext>
            </a:extLst>
          </p:cNvPr>
          <p:cNvSpPr txBox="1"/>
          <p:nvPr/>
        </p:nvSpPr>
        <p:spPr>
          <a:xfrm>
            <a:off x="391159" y="1310270"/>
            <a:ext cx="3949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B50230"/>
                </a:solidFill>
                <a:latin typeface="HelveticaNeueLT Pro 95 Blk" panose="020B0904020202020204" pitchFamily="34" charset="0"/>
                <a:cs typeface="Arial" panose="020B0604020202020204" pitchFamily="34" charset="0"/>
              </a:rPr>
              <a:t>FAQ’s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2298306-024E-4114-814C-FE3C0B845811}"/>
              </a:ext>
            </a:extLst>
          </p:cNvPr>
          <p:cNvSpPr txBox="1"/>
          <p:nvPr/>
        </p:nvSpPr>
        <p:spPr>
          <a:xfrm>
            <a:off x="329688" y="2131665"/>
            <a:ext cx="1180084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dirty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Q: What percentage of battery charge are our Audio products shipped with?</a:t>
            </a:r>
          </a:p>
          <a:p>
            <a:r>
              <a:rPr lang="en-GB" sz="1700" dirty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A: They are approximately </a:t>
            </a:r>
            <a:r>
              <a:rPr lang="en-GB" sz="1700" dirty="0">
                <a:solidFill>
                  <a:srgbClr val="B50230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30%-70% </a:t>
            </a:r>
            <a:r>
              <a:rPr lang="en-GB" sz="1700" dirty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charged.</a:t>
            </a:r>
          </a:p>
          <a:p>
            <a:endParaRPr lang="en-GB" sz="1700" dirty="0">
              <a:solidFill>
                <a:srgbClr val="828187"/>
              </a:solidFill>
              <a:latin typeface="HelveticaNeueLT Pro 55 Roman" panose="020B0604020202020204" pitchFamily="34" charset="0"/>
              <a:cs typeface="Arial" panose="020B0604020202020204" pitchFamily="34" charset="0"/>
            </a:endParaRPr>
          </a:p>
          <a:p>
            <a:r>
              <a:rPr lang="en-GB" sz="1700" b="1" dirty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Q: What is the wireless range of our Audio products?</a:t>
            </a:r>
          </a:p>
          <a:p>
            <a:r>
              <a:rPr lang="en-GB" sz="1700" dirty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A: The Bluetooth connection range is approximately </a:t>
            </a:r>
            <a:r>
              <a:rPr lang="en-GB" sz="1700" dirty="0">
                <a:solidFill>
                  <a:srgbClr val="B50230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2402MHz-2480MHz</a:t>
            </a:r>
            <a:r>
              <a:rPr lang="en-GB" sz="1700" dirty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 – this equates to a distance of around </a:t>
            </a:r>
            <a:r>
              <a:rPr lang="en-GB" sz="1700" dirty="0">
                <a:solidFill>
                  <a:srgbClr val="B50230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8m</a:t>
            </a:r>
            <a:r>
              <a:rPr lang="en-GB" sz="1700" dirty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700" dirty="0">
              <a:solidFill>
                <a:srgbClr val="828187"/>
              </a:solidFill>
              <a:latin typeface="HelveticaNeueLT Pro 55 Roman" panose="020B0604020202020204" pitchFamily="34" charset="0"/>
              <a:cs typeface="Arial" panose="020B0604020202020204" pitchFamily="34" charset="0"/>
            </a:endParaRPr>
          </a:p>
          <a:p>
            <a:r>
              <a:rPr lang="en-GB" sz="1700" b="1" dirty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Q: How many hours of playing time do our Audio products offer?</a:t>
            </a:r>
          </a:p>
          <a:p>
            <a:r>
              <a:rPr lang="en-GB" sz="1700" dirty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A: Very wide range depending on the </a:t>
            </a:r>
            <a:r>
              <a:rPr lang="en-GB" sz="1700" dirty="0" smtClean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product type and volume from </a:t>
            </a:r>
            <a:r>
              <a:rPr lang="en-GB" sz="1700" dirty="0">
                <a:solidFill>
                  <a:srgbClr val="B50230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2h to </a:t>
            </a:r>
            <a:r>
              <a:rPr lang="en-GB" sz="1700" dirty="0" smtClean="0">
                <a:solidFill>
                  <a:srgbClr val="B50230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10h</a:t>
            </a:r>
          </a:p>
          <a:p>
            <a:endParaRPr lang="en-GB" sz="1700" dirty="0">
              <a:solidFill>
                <a:srgbClr val="828187"/>
              </a:solidFill>
              <a:latin typeface="HelveticaNeueLT Pro 55 Roman" panose="020B0604020202020204" pitchFamily="34" charset="0"/>
              <a:cs typeface="Arial" panose="020B0604020202020204" pitchFamily="34" charset="0"/>
            </a:endParaRPr>
          </a:p>
          <a:p>
            <a:r>
              <a:rPr lang="en-GB" sz="1700" b="1" dirty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Q: How long does it take for the Audio devices to charge?</a:t>
            </a:r>
          </a:p>
          <a:p>
            <a:r>
              <a:rPr lang="en-GB" sz="1700" dirty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A: </a:t>
            </a:r>
            <a:r>
              <a:rPr lang="en-GB" sz="1700" dirty="0" smtClean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Depends on the product type and </a:t>
            </a:r>
            <a:r>
              <a:rPr lang="en-GB" sz="1700" dirty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battery capacity </a:t>
            </a:r>
            <a:r>
              <a:rPr lang="en-GB" sz="1700" dirty="0" smtClean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range </a:t>
            </a:r>
            <a:r>
              <a:rPr lang="en-GB" sz="1700" dirty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GB" sz="1700" dirty="0" smtClean="0">
                <a:solidFill>
                  <a:srgbClr val="B50230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70mAh</a:t>
            </a:r>
            <a:r>
              <a:rPr lang="en-GB" sz="1700" dirty="0" smtClean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00" dirty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700" dirty="0">
                <a:solidFill>
                  <a:srgbClr val="B50230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0.5h charge</a:t>
            </a:r>
            <a:r>
              <a:rPr lang="en-GB" sz="1700" dirty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) to </a:t>
            </a:r>
            <a:r>
              <a:rPr lang="en-GB" sz="1700" dirty="0" smtClean="0">
                <a:solidFill>
                  <a:srgbClr val="B50230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2200mAh</a:t>
            </a:r>
            <a:r>
              <a:rPr lang="en-GB" sz="1700" dirty="0" smtClean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1700" dirty="0">
                <a:solidFill>
                  <a:srgbClr val="B50230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700" dirty="0" smtClean="0">
                <a:solidFill>
                  <a:srgbClr val="B50230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h </a:t>
            </a:r>
            <a:r>
              <a:rPr lang="en-GB" sz="1700" dirty="0">
                <a:solidFill>
                  <a:srgbClr val="B50230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charge</a:t>
            </a:r>
            <a:r>
              <a:rPr lang="en-GB" sz="1700" dirty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) using 400mA charger.</a:t>
            </a:r>
          </a:p>
          <a:p>
            <a:endParaRPr lang="en-GB" sz="1700" dirty="0">
              <a:solidFill>
                <a:srgbClr val="828187"/>
              </a:solidFill>
              <a:latin typeface="HelveticaNeueLT Pro 55 Roman" panose="020B0604020202020204" pitchFamily="34" charset="0"/>
              <a:cs typeface="Arial" panose="020B0604020202020204" pitchFamily="34" charset="0"/>
            </a:endParaRPr>
          </a:p>
          <a:p>
            <a:r>
              <a:rPr lang="en-GB" sz="1700" b="1" dirty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Q: Can I use and charge my Bluetooth devices at the same time?</a:t>
            </a:r>
          </a:p>
          <a:p>
            <a:r>
              <a:rPr lang="en-GB" sz="1700" dirty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A: </a:t>
            </a:r>
            <a:r>
              <a:rPr lang="en-GB" sz="1700" dirty="0">
                <a:solidFill>
                  <a:srgbClr val="B50230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Yes</a:t>
            </a:r>
            <a:r>
              <a:rPr lang="en-GB" sz="1700" dirty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624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2DBBB76-1EDA-45CD-B016-4A08FF84967A}"/>
              </a:ext>
            </a:extLst>
          </p:cNvPr>
          <p:cNvSpPr txBox="1"/>
          <p:nvPr/>
        </p:nvSpPr>
        <p:spPr>
          <a:xfrm>
            <a:off x="391159" y="1287217"/>
            <a:ext cx="3949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B50230"/>
                </a:solidFill>
                <a:latin typeface="HelveticaNeueLT Pro 95 Blk" panose="020B0904020202020204" pitchFamily="34" charset="0"/>
                <a:cs typeface="Arial" panose="020B0604020202020204" pitchFamily="34" charset="0"/>
              </a:rPr>
              <a:t>FAQ’s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2298306-024E-4114-814C-FE3C0B845811}"/>
              </a:ext>
            </a:extLst>
          </p:cNvPr>
          <p:cNvSpPr txBox="1"/>
          <p:nvPr/>
        </p:nvSpPr>
        <p:spPr>
          <a:xfrm>
            <a:off x="391159" y="2077879"/>
            <a:ext cx="1138550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dirty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Q: Are our Audio products allowed on commercial flights, or are there any restrictions?</a:t>
            </a:r>
          </a:p>
          <a:p>
            <a:r>
              <a:rPr lang="en-GB" sz="1700" dirty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A: </a:t>
            </a:r>
            <a:r>
              <a:rPr lang="en-GB" sz="1700" dirty="0">
                <a:solidFill>
                  <a:srgbClr val="B50230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Yes</a:t>
            </a:r>
            <a:r>
              <a:rPr lang="en-GB" sz="1700" dirty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, all allowed in hand and hold luggage – only restriction is the battery cell’s weight cannot exceed 5kg/box.</a:t>
            </a:r>
          </a:p>
          <a:p>
            <a:endParaRPr lang="en-GB" sz="1700" dirty="0">
              <a:solidFill>
                <a:srgbClr val="828187"/>
              </a:solidFill>
              <a:latin typeface="HelveticaNeueLT Pro 55 Roman" panose="020B0604020202020204" pitchFamily="34" charset="0"/>
              <a:cs typeface="Arial" panose="020B0604020202020204" pitchFamily="34" charset="0"/>
            </a:endParaRPr>
          </a:p>
          <a:p>
            <a:r>
              <a:rPr lang="en-GB" sz="1700" b="1" dirty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Q: Do any of the speakers function as power banks as well?</a:t>
            </a:r>
          </a:p>
          <a:p>
            <a:r>
              <a:rPr lang="en-GB" sz="1700" dirty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A: Yes – the </a:t>
            </a:r>
            <a:r>
              <a:rPr lang="en-GB" sz="1700" dirty="0">
                <a:solidFill>
                  <a:srgbClr val="B50230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AE/UN have 2200mAh capacity </a:t>
            </a:r>
            <a:r>
              <a:rPr lang="en-GB" sz="1700" dirty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with additional power bank feature.</a:t>
            </a:r>
          </a:p>
          <a:p>
            <a:endParaRPr lang="en-GB" sz="1700" dirty="0">
              <a:solidFill>
                <a:srgbClr val="828187"/>
              </a:solidFill>
              <a:latin typeface="HelveticaNeueLT Pro 55 Roman" panose="020B0604020202020204" pitchFamily="34" charset="0"/>
              <a:cs typeface="Arial" panose="020B0604020202020204" pitchFamily="34" charset="0"/>
            </a:endParaRPr>
          </a:p>
          <a:p>
            <a:r>
              <a:rPr lang="en-GB" sz="1700" b="1" dirty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Q: What type of battery is inside my Audio devices?</a:t>
            </a:r>
          </a:p>
          <a:p>
            <a:r>
              <a:rPr lang="en-GB" sz="1700" dirty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A: </a:t>
            </a:r>
            <a:r>
              <a:rPr lang="en-GB" sz="1700" dirty="0">
                <a:solidFill>
                  <a:srgbClr val="B50230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Li-ion</a:t>
            </a:r>
            <a:r>
              <a:rPr lang="en-GB" sz="1700" dirty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 Battery.</a:t>
            </a:r>
          </a:p>
          <a:p>
            <a:endParaRPr lang="en-GB" sz="1700" dirty="0">
              <a:solidFill>
                <a:srgbClr val="828187"/>
              </a:solidFill>
              <a:latin typeface="HelveticaNeueLT Pro 55 Roman" panose="020B0604020202020204" pitchFamily="34" charset="0"/>
              <a:cs typeface="Arial" panose="020B0604020202020204" pitchFamily="34" charset="0"/>
            </a:endParaRPr>
          </a:p>
          <a:p>
            <a:r>
              <a:rPr lang="en-GB" sz="1700" b="1" dirty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Q: What is the warranty period and what does it cover?</a:t>
            </a:r>
          </a:p>
          <a:p>
            <a:r>
              <a:rPr lang="en-GB" sz="1700" dirty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A: </a:t>
            </a:r>
            <a:r>
              <a:rPr lang="en-GB" sz="1700" dirty="0">
                <a:solidFill>
                  <a:srgbClr val="B50230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2 years</a:t>
            </a:r>
            <a:r>
              <a:rPr lang="en-GB" sz="1700" dirty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 full warranty.</a:t>
            </a:r>
          </a:p>
          <a:p>
            <a:endParaRPr lang="en-GB" sz="1700" dirty="0" smtClean="0">
              <a:solidFill>
                <a:srgbClr val="828187"/>
              </a:solidFill>
              <a:latin typeface="HelveticaNeueLT Pro 55 Roman" panose="020B0604020202020204" pitchFamily="34" charset="0"/>
              <a:cs typeface="Arial" panose="020B0604020202020204" pitchFamily="34" charset="0"/>
            </a:endParaRPr>
          </a:p>
          <a:p>
            <a:r>
              <a:rPr lang="en-GB" sz="1700" b="1" dirty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GB" sz="1700" b="1" dirty="0" smtClean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: What are the order quantities</a:t>
            </a:r>
          </a:p>
          <a:p>
            <a:r>
              <a:rPr lang="en-GB" sz="1700" dirty="0" smtClean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A: MOQ is 10 units. Order quantities are 10, 25 and multiple of  25 (except for earphones). </a:t>
            </a:r>
            <a:endParaRPr lang="en-GB" sz="1700" dirty="0">
              <a:solidFill>
                <a:srgbClr val="828187"/>
              </a:solidFill>
              <a:latin typeface="HelveticaNeueLT Pro 55 Roman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19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498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8774" y="1169645"/>
            <a:ext cx="57589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rgbClr val="B50230"/>
                </a:solidFill>
                <a:latin typeface="HelveticaNeueLT Pro 95 Blk" panose="020B0904020202020204" pitchFamily="34" charset="0"/>
                <a:cs typeface="Arial" panose="020B0604020202020204" pitchFamily="34" charset="0"/>
              </a:rPr>
              <a:t>The Audio Product Range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8774" y="1876842"/>
            <a:ext cx="89352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The Audio product range was introduced in 2017,</a:t>
            </a:r>
          </a:p>
          <a:p>
            <a:r>
              <a:rPr lang="en-GB" dirty="0" smtClean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over 15 products to date</a:t>
            </a:r>
          </a:p>
          <a:p>
            <a:endParaRPr lang="en-GB" dirty="0" smtClean="0">
              <a:solidFill>
                <a:srgbClr val="828187"/>
              </a:solidFill>
              <a:latin typeface="HelveticaNeueLT Pro 55 Roman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solidFill>
                <a:srgbClr val="828187"/>
              </a:solidFill>
              <a:latin typeface="HelveticaNeueLT Pro 55 Roman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Sub categories: </a:t>
            </a:r>
          </a:p>
          <a:p>
            <a:r>
              <a:rPr lang="en-GB" dirty="0" smtClean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Bluetooth Speakers </a:t>
            </a:r>
            <a:r>
              <a:rPr lang="en-GB" dirty="0" smtClean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(mono and stereo)</a:t>
            </a:r>
            <a:r>
              <a:rPr lang="en-GB" dirty="0" smtClean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 smtClean="0">
              <a:solidFill>
                <a:srgbClr val="828187"/>
              </a:solidFill>
              <a:latin typeface="HelveticaNeueLT Pro 55 Roman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Bluetooth Headphones</a:t>
            </a:r>
          </a:p>
          <a:p>
            <a:r>
              <a:rPr lang="en-GB" dirty="0" smtClean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Bluetooth Earphones</a:t>
            </a:r>
          </a:p>
          <a:p>
            <a:r>
              <a:rPr lang="en-GB" dirty="0" smtClean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Earphones</a:t>
            </a:r>
            <a:endParaRPr lang="en-GB" dirty="0">
              <a:solidFill>
                <a:srgbClr val="828187"/>
              </a:solidFill>
              <a:latin typeface="HelveticaNeueLT Pro 55 Roman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828187"/>
              </a:solidFill>
              <a:latin typeface="HelveticaNeueLT Pro 55 Roman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solidFill>
                <a:srgbClr val="828187"/>
              </a:solidFill>
              <a:latin typeface="HelveticaNeueLT Pro 55 Roman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828187"/>
              </a:solidFill>
              <a:latin typeface="HelveticaNeueLT Pro 55 Roman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Best sellers: Unison (UN), Tab (TB), Mambo (MO).  </a:t>
            </a:r>
          </a:p>
          <a:p>
            <a:endParaRPr lang="en-GB" dirty="0">
              <a:solidFill>
                <a:srgbClr val="828187"/>
              </a:solidFill>
              <a:latin typeface="HelveticaNeueLT Pro 55 Roman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solidFill>
                <a:srgbClr val="828187"/>
              </a:solidFill>
              <a:latin typeface="HelveticaNeueLT Pro 55 Roman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solidFill>
                <a:srgbClr val="828187"/>
              </a:solidFill>
              <a:latin typeface="HelveticaNeueLT Pro 55 Roman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solidFill>
                <a:srgbClr val="828187"/>
              </a:solidFill>
              <a:latin typeface="HelveticaNeueLT Pro 55 Roman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solidFill>
                <a:srgbClr val="828187"/>
              </a:solidFill>
              <a:latin typeface="HelveticaNeueLT Pro 55 Roman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>
              <a:solidFill>
                <a:srgbClr val="828187"/>
              </a:solidFill>
              <a:latin typeface="HelveticaNeueLT Pro 55 Roman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6" y="2223403"/>
            <a:ext cx="6601786" cy="339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10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2DBBB76-1EDA-45CD-B016-4A08FF84967A}"/>
              </a:ext>
            </a:extLst>
          </p:cNvPr>
          <p:cNvSpPr txBox="1"/>
          <p:nvPr/>
        </p:nvSpPr>
        <p:spPr>
          <a:xfrm>
            <a:off x="391160" y="1334639"/>
            <a:ext cx="4060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B50230"/>
                </a:solidFill>
                <a:latin typeface="HelveticaNeueLT Pro 95 Blk" panose="020B0904020202020204" pitchFamily="34" charset="0"/>
                <a:cs typeface="Arial" panose="020B0604020202020204" pitchFamily="34" charset="0"/>
              </a:rPr>
              <a:t>Samples</a:t>
            </a:r>
            <a:endParaRPr lang="en-GB" sz="3200" b="1" dirty="0">
              <a:solidFill>
                <a:srgbClr val="B50230"/>
              </a:solidFill>
              <a:latin typeface="HelveticaNeueLT Pro 95 Blk" panose="020B09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2298306-024E-4114-814C-FE3C0B845811}"/>
              </a:ext>
            </a:extLst>
          </p:cNvPr>
          <p:cNvSpPr txBox="1"/>
          <p:nvPr/>
        </p:nvSpPr>
        <p:spPr>
          <a:xfrm>
            <a:off x="1075092" y="2085575"/>
            <a:ext cx="3333117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Dummy Samples: </a:t>
            </a:r>
          </a:p>
          <a:p>
            <a:r>
              <a:rPr lang="en-GB" dirty="0" smtClean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Loose samples</a:t>
            </a:r>
          </a:p>
          <a:p>
            <a:r>
              <a:rPr lang="en-GB" dirty="0" smtClean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Part of Gift Set Large</a:t>
            </a:r>
            <a:endParaRPr lang="en-GB" sz="1700" dirty="0" smtClean="0">
              <a:solidFill>
                <a:srgbClr val="828187"/>
              </a:solidFill>
              <a:latin typeface="HelveticaNeueLT Pro 55 Roman" panose="020B0604020202020204" pitchFamily="34" charset="0"/>
              <a:cs typeface="Arial" panose="020B0604020202020204" pitchFamily="34" charset="0"/>
            </a:endParaRPr>
          </a:p>
          <a:p>
            <a:endParaRPr lang="en-GB" sz="1700" dirty="0">
              <a:solidFill>
                <a:srgbClr val="828187"/>
              </a:solidFill>
              <a:latin typeface="HelveticaNeueLT Pro 55 Roman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743" y="4066787"/>
            <a:ext cx="7777051" cy="1581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13345" y="3537911"/>
            <a:ext cx="2591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B50230"/>
                </a:solidFill>
                <a:latin typeface="HelveticaNeueLT Pro 95 Blk" pitchFamily="34" charset="0"/>
                <a:cs typeface="Arial" panose="020B0604020202020204" pitchFamily="34" charset="0"/>
              </a:rPr>
              <a:t>Future Sample Pack</a:t>
            </a:r>
          </a:p>
        </p:txBody>
      </p:sp>
      <p:sp>
        <p:nvSpPr>
          <p:cNvPr id="3" name="Rectangle 2"/>
          <p:cNvSpPr/>
          <p:nvPr/>
        </p:nvSpPr>
        <p:spPr>
          <a:xfrm>
            <a:off x="5827026" y="20509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Working Samples: </a:t>
            </a:r>
            <a:endParaRPr lang="en-GB" b="1" u="sng" dirty="0">
              <a:solidFill>
                <a:srgbClr val="828187"/>
              </a:solidFill>
              <a:latin typeface="HelveticaNeueLT Pro 55 Roman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Speakers:</a:t>
            </a:r>
            <a:r>
              <a:rPr lang="en-GB" b="1" dirty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Tab (TB), Unison (UN);</a:t>
            </a:r>
          </a:p>
          <a:p>
            <a:r>
              <a:rPr lang="en-GB" dirty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Headphones: Arc (AC) by call request, Mambo (MO);</a:t>
            </a:r>
          </a:p>
          <a:p>
            <a:r>
              <a:rPr lang="en-GB" dirty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Earphones: Vibe (VB, VBB), Peak (PK,PKB) in white only.</a:t>
            </a:r>
          </a:p>
        </p:txBody>
      </p:sp>
      <p:sp>
        <p:nvSpPr>
          <p:cNvPr id="4" name="Rectangle 3"/>
          <p:cNvSpPr/>
          <p:nvPr/>
        </p:nvSpPr>
        <p:spPr>
          <a:xfrm>
            <a:off x="2192743" y="5541797"/>
            <a:ext cx="8086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828187"/>
              </a:solidFill>
              <a:latin typeface="HelveticaNeueLT Pro 55 Roman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B50230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Always check availability of working stock with the warehouse team.</a:t>
            </a:r>
          </a:p>
        </p:txBody>
      </p:sp>
    </p:spTree>
    <p:extLst>
      <p:ext uri="{BB962C8B-B14F-4D97-AF65-F5344CB8AC3E}">
        <p14:creationId xmlns:p14="http://schemas.microsoft.com/office/powerpoint/2010/main" val="272887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2DBBB76-1EDA-45CD-B016-4A08FF84967A}"/>
              </a:ext>
            </a:extLst>
          </p:cNvPr>
          <p:cNvSpPr txBox="1"/>
          <p:nvPr/>
        </p:nvSpPr>
        <p:spPr>
          <a:xfrm>
            <a:off x="391160" y="1302586"/>
            <a:ext cx="9213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B50230"/>
                </a:solidFill>
                <a:latin typeface="HelveticaNeueLT Pro 95 Blk" panose="020B0904020202020204" pitchFamily="34" charset="0"/>
                <a:cs typeface="Arial" panose="020B0604020202020204" pitchFamily="34" charset="0"/>
              </a:rPr>
              <a:t>Consumer </a:t>
            </a:r>
            <a:r>
              <a:rPr lang="en-GB" sz="3200" b="1" dirty="0" smtClean="0">
                <a:solidFill>
                  <a:srgbClr val="B50230"/>
                </a:solidFill>
                <a:latin typeface="HelveticaNeueLT Pro 95 Blk" panose="020B0904020202020204" pitchFamily="34" charset="0"/>
                <a:cs typeface="Arial" panose="020B0604020202020204" pitchFamily="34" charset="0"/>
              </a:rPr>
              <a:t>Market Comparisons</a:t>
            </a:r>
            <a:endParaRPr lang="en-GB" sz="3200" b="1" dirty="0">
              <a:solidFill>
                <a:srgbClr val="B50230"/>
              </a:solidFill>
              <a:latin typeface="HelveticaNeueLT Pro 95 Blk" panose="020B09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2298306-024E-4114-814C-FE3C0B845811}"/>
              </a:ext>
            </a:extLst>
          </p:cNvPr>
          <p:cNvSpPr txBox="1"/>
          <p:nvPr/>
        </p:nvSpPr>
        <p:spPr>
          <a:xfrm>
            <a:off x="391160" y="2534012"/>
            <a:ext cx="11425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tables below provide context on our relative technical specifications</a:t>
            </a:r>
            <a:r>
              <a:rPr lang="en-GB" dirty="0" smtClean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en-GB" dirty="0">
              <a:solidFill>
                <a:srgbClr val="828187"/>
              </a:solidFill>
              <a:latin typeface="HelveticaNeueLT Pro 55 Roman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dirty="0">
              <a:solidFill>
                <a:srgbClr val="828187"/>
              </a:solidFill>
              <a:latin typeface="HelveticaNeueLT Pro 55 Roman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43FA6145-C595-D748-A0A2-E417191A13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88618"/>
              </p:ext>
            </p:extLst>
          </p:nvPr>
        </p:nvGraphicFramePr>
        <p:xfrm>
          <a:off x="391161" y="3457342"/>
          <a:ext cx="5712850" cy="1507175"/>
        </p:xfrm>
        <a:graphic>
          <a:graphicData uri="http://schemas.openxmlformats.org/drawingml/2006/table">
            <a:tbl>
              <a:tblPr/>
              <a:tblGrid>
                <a:gridCol w="19949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630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548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1471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dirty="0">
                          <a:effectLst/>
                          <a:latin typeface="+mn-lt"/>
                        </a:rPr>
                        <a:t>Specification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dirty="0" err="1" smtClean="0">
                          <a:effectLst/>
                          <a:latin typeface="+mn-lt"/>
                        </a:rPr>
                        <a:t>Flashbay</a:t>
                      </a:r>
                      <a:r>
                        <a:rPr lang="en-US" sz="1200" b="1" dirty="0" smtClean="0">
                          <a:effectLst/>
                          <a:latin typeface="+mn-lt"/>
                        </a:rPr>
                        <a:t> Speakers</a:t>
                      </a:r>
                      <a:endParaRPr lang="en-US" sz="1200" b="1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dirty="0">
                          <a:effectLst/>
                          <a:latin typeface="+mn-lt"/>
                        </a:rPr>
                        <a:t>Consumer </a:t>
                      </a:r>
                      <a:r>
                        <a:rPr lang="en-US" sz="1200" b="1" dirty="0" smtClean="0">
                          <a:effectLst/>
                          <a:latin typeface="+mn-lt"/>
                        </a:rPr>
                        <a:t>Speakers</a:t>
                      </a:r>
                      <a:endParaRPr lang="en-US" sz="1200" b="1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1471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>
                          <a:effectLst/>
                          <a:latin typeface="+mn-lt"/>
                        </a:rPr>
                        <a:t>Sensitivity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dirty="0">
                          <a:solidFill>
                            <a:srgbClr val="A51C35"/>
                          </a:solidFill>
                          <a:effectLst/>
                          <a:latin typeface="+mn-lt"/>
                        </a:rPr>
                        <a:t>80dB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1200" b="1" dirty="0">
                          <a:solidFill>
                            <a:srgbClr val="A51C35"/>
                          </a:solidFill>
                          <a:effectLst/>
                          <a:latin typeface="+mn-lt"/>
                        </a:rPr>
                        <a:t>87dB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2762"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>
                          <a:effectLst/>
                          <a:latin typeface="+mn-lt"/>
                        </a:rPr>
                        <a:t>Power</a:t>
                      </a:r>
                      <a:r>
                        <a:rPr lang="is-IS" sz="1200" b="0" baseline="0" dirty="0">
                          <a:effectLst/>
                          <a:latin typeface="+mn-lt"/>
                        </a:rPr>
                        <a:t> Handling</a:t>
                      </a:r>
                      <a:endParaRPr lang="is-I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>
                          <a:effectLst/>
                          <a:latin typeface="+mn-lt"/>
                        </a:rPr>
                        <a:t>3W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>
                          <a:effectLst/>
                          <a:latin typeface="+mn-lt"/>
                        </a:rPr>
                        <a:t>3W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1471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>
                          <a:effectLst/>
                          <a:latin typeface="+mn-lt"/>
                        </a:rPr>
                        <a:t>Frequency Response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>
                          <a:effectLst/>
                          <a:latin typeface="+mn-lt"/>
                        </a:rPr>
                        <a:t>20Hz </a:t>
                      </a:r>
                      <a:r>
                        <a:rPr lang="mr-IN" sz="1200" b="0" dirty="0">
                          <a:effectLst/>
                          <a:latin typeface="+mn-lt"/>
                        </a:rPr>
                        <a:t>–</a:t>
                      </a:r>
                      <a:r>
                        <a:rPr lang="en-US" sz="1200" b="0" dirty="0">
                          <a:effectLst/>
                          <a:latin typeface="+mn-lt"/>
                        </a:rPr>
                        <a:t> 20kHz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>
                          <a:effectLst/>
                          <a:latin typeface="+mn-lt"/>
                        </a:rPr>
                        <a:t>20Hz </a:t>
                      </a:r>
                      <a:r>
                        <a:rPr lang="mr-IN" sz="1200" b="0" baseline="0" dirty="0">
                          <a:effectLst/>
                          <a:latin typeface="+mn-lt"/>
                        </a:rPr>
                        <a:t>–</a:t>
                      </a:r>
                      <a:r>
                        <a:rPr lang="is-IS" sz="1200" b="0" baseline="0" dirty="0">
                          <a:effectLst/>
                          <a:latin typeface="+mn-lt"/>
                        </a:rPr>
                        <a:t> 20kHz</a:t>
                      </a:r>
                      <a:endParaRPr lang="is-I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5363A9E8-F8F4-FC42-A25C-7A045A234C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023656"/>
              </p:ext>
            </p:extLst>
          </p:nvPr>
        </p:nvGraphicFramePr>
        <p:xfrm>
          <a:off x="6354693" y="3457342"/>
          <a:ext cx="5462169" cy="1559857"/>
        </p:xfrm>
        <a:graphic>
          <a:graphicData uri="http://schemas.openxmlformats.org/drawingml/2006/table">
            <a:tbl>
              <a:tblPr/>
              <a:tblGrid>
                <a:gridCol w="19074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813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734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3821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dirty="0">
                          <a:effectLst/>
                          <a:latin typeface="+mn-lt"/>
                        </a:rPr>
                        <a:t>Specification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dirty="0">
                          <a:effectLst/>
                          <a:latin typeface="+mn-lt"/>
                        </a:rPr>
                        <a:t>Flashbay Headphones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dirty="0">
                          <a:effectLst/>
                          <a:latin typeface="+mn-lt"/>
                        </a:rPr>
                        <a:t>Consumer Headphones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639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>
                          <a:effectLst/>
                          <a:latin typeface="+mn-lt"/>
                        </a:rPr>
                        <a:t>Sensitivity</a:t>
                      </a:r>
                      <a:r>
                        <a:rPr lang="en-US" sz="1200" b="0" baseline="0" dirty="0">
                          <a:effectLst/>
                          <a:latin typeface="+mn-lt"/>
                        </a:rPr>
                        <a:t> (dB)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dirty="0">
                          <a:solidFill>
                            <a:srgbClr val="A51C35"/>
                          </a:solidFill>
                          <a:effectLst/>
                          <a:latin typeface="+mn-lt"/>
                        </a:rPr>
                        <a:t>108dB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1200" b="1" dirty="0">
                          <a:solidFill>
                            <a:srgbClr val="A51C35"/>
                          </a:solidFill>
                          <a:effectLst/>
                          <a:latin typeface="+mn-lt"/>
                        </a:rPr>
                        <a:t>115dB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5820"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>
                          <a:effectLst/>
                          <a:latin typeface="+mn-lt"/>
                        </a:rPr>
                        <a:t>Power</a:t>
                      </a:r>
                      <a:r>
                        <a:rPr lang="is-IS" sz="1200" b="0" baseline="0" dirty="0">
                          <a:effectLst/>
                          <a:latin typeface="+mn-lt"/>
                        </a:rPr>
                        <a:t> Handling</a:t>
                      </a:r>
                      <a:r>
                        <a:rPr lang="is-IS" sz="1200" b="0" dirty="0">
                          <a:effectLst/>
                          <a:latin typeface="+mn-lt"/>
                        </a:rPr>
                        <a:t> (W)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>
                          <a:effectLst/>
                          <a:latin typeface="+mn-lt"/>
                        </a:rPr>
                        <a:t>20mW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>
                          <a:effectLst/>
                          <a:latin typeface="+mn-lt"/>
                        </a:rPr>
                        <a:t>20mW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3821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>
                          <a:effectLst/>
                          <a:latin typeface="+mn-lt"/>
                        </a:rPr>
                        <a:t>Frequency Response (Hz)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>
                          <a:effectLst/>
                          <a:latin typeface="+mn-lt"/>
                        </a:rPr>
                        <a:t>20Hz </a:t>
                      </a:r>
                      <a:r>
                        <a:rPr lang="mr-IN" sz="1200" b="0" dirty="0">
                          <a:effectLst/>
                          <a:latin typeface="+mn-lt"/>
                        </a:rPr>
                        <a:t>–</a:t>
                      </a:r>
                      <a:r>
                        <a:rPr lang="en-US" sz="1200" b="0" dirty="0">
                          <a:effectLst/>
                          <a:latin typeface="+mn-lt"/>
                        </a:rPr>
                        <a:t> 20kHz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>
                          <a:effectLst/>
                          <a:latin typeface="+mn-lt"/>
                        </a:rPr>
                        <a:t>20Hz </a:t>
                      </a:r>
                      <a:r>
                        <a:rPr lang="mr-IN" sz="1200" b="0" dirty="0">
                          <a:effectLst/>
                          <a:latin typeface="+mn-lt"/>
                        </a:rPr>
                        <a:t>–</a:t>
                      </a:r>
                      <a:r>
                        <a:rPr lang="is-IS" sz="1200" b="0" dirty="0">
                          <a:effectLst/>
                          <a:latin typeface="+mn-lt"/>
                        </a:rPr>
                        <a:t> 20kHz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99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666" y="1277035"/>
            <a:ext cx="1025433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B50230"/>
                </a:solidFill>
                <a:latin typeface="HelveticaNeueLT Pro 95 Blk" pitchFamily="34" charset="0"/>
              </a:rPr>
              <a:t>What </a:t>
            </a:r>
            <a:r>
              <a:rPr lang="en-GB" sz="3200" b="1" dirty="0">
                <a:solidFill>
                  <a:srgbClr val="B50230"/>
                </a:solidFill>
                <a:latin typeface="HelveticaNeueLT Pro 95 Blk" pitchFamily="34" charset="0"/>
              </a:rPr>
              <a:t>is a Speaker’s Power and Sensitivity?</a:t>
            </a:r>
            <a:r>
              <a:rPr lang="en-GB" sz="3200" dirty="0">
                <a:latin typeface="HelveticaNeueLT Pro 95 Blk" pitchFamily="34" charset="0"/>
              </a:rPr>
              <a:t/>
            </a:r>
            <a:br>
              <a:rPr lang="en-GB" sz="3200" dirty="0">
                <a:latin typeface="HelveticaNeueLT Pro 95 Blk" pitchFamily="34" charset="0"/>
              </a:rPr>
            </a:br>
            <a:endParaRPr lang="en-GB" dirty="0">
              <a:solidFill>
                <a:srgbClr val="B50230"/>
              </a:solidFill>
              <a:latin typeface="HelveticaNeueLT Pro 95 Blk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9A68CA3F-579A-9843-A1F1-4112F7CDD5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629163"/>
              </p:ext>
            </p:extLst>
          </p:nvPr>
        </p:nvGraphicFramePr>
        <p:xfrm>
          <a:off x="7783926" y="2138810"/>
          <a:ext cx="3326760" cy="3110404"/>
        </p:xfrm>
        <a:graphic>
          <a:graphicData uri="http://schemas.openxmlformats.org/drawingml/2006/table">
            <a:tbl>
              <a:tblPr/>
              <a:tblGrid>
                <a:gridCol w="18629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637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12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/>
                      <a:r>
                        <a:rPr lang="en-US" sz="1200" b="1" dirty="0">
                          <a:effectLst/>
                          <a:latin typeface="+mn-lt"/>
                        </a:rPr>
                        <a:t>Sound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/>
                      <a:r>
                        <a:rPr lang="en-US" sz="1200" b="1" dirty="0">
                          <a:effectLst/>
                          <a:latin typeface="+mn-lt"/>
                        </a:rPr>
                        <a:t>Volume in dB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61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/>
                      <a:r>
                        <a:rPr lang="en-US" sz="1200" b="0" dirty="0">
                          <a:effectLst/>
                          <a:latin typeface="+mn-lt"/>
                        </a:rPr>
                        <a:t>Whisper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/>
                      <a:r>
                        <a:rPr lang="fi-FI" sz="1200" b="0" dirty="0">
                          <a:effectLst/>
                          <a:latin typeface="+mn-lt"/>
                        </a:rPr>
                        <a:t>15-25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33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/>
                      <a:r>
                        <a:rPr lang="is-IS" sz="1200" b="0" dirty="0">
                          <a:effectLst/>
                          <a:latin typeface="+mn-lt"/>
                        </a:rPr>
                        <a:t>Home</a:t>
                      </a:r>
                      <a:r>
                        <a:rPr lang="is-IS" sz="1200" b="0" baseline="0" dirty="0">
                          <a:effectLst/>
                          <a:latin typeface="+mn-lt"/>
                        </a:rPr>
                        <a:t> or Office Background Noise</a:t>
                      </a:r>
                      <a:endParaRPr lang="is-I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/>
                      <a:r>
                        <a:rPr lang="en-US" sz="1200" b="0" dirty="0">
                          <a:effectLst/>
                          <a:latin typeface="+mn-lt"/>
                        </a:rPr>
                        <a:t>40-60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86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/>
                      <a:r>
                        <a:rPr lang="en-US" sz="1200" b="0" dirty="0">
                          <a:effectLst/>
                          <a:latin typeface="+mn-lt"/>
                        </a:rPr>
                        <a:t>Normal</a:t>
                      </a:r>
                      <a:r>
                        <a:rPr lang="en-US" sz="1200" b="0" baseline="0" dirty="0">
                          <a:effectLst/>
                          <a:latin typeface="+mn-lt"/>
                        </a:rPr>
                        <a:t> Speaking Voice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/>
                      <a:r>
                        <a:rPr lang="is-IS" sz="1200" b="0" dirty="0">
                          <a:effectLst/>
                          <a:latin typeface="+mn-lt"/>
                        </a:rPr>
                        <a:t>65-70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26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/>
                      <a:r>
                        <a:rPr lang="en-US" sz="1200" b="0" dirty="0">
                          <a:effectLst/>
                          <a:latin typeface="+mn-lt"/>
                        </a:rPr>
                        <a:t>Orchestral Climax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/>
                      <a:r>
                        <a:rPr lang="cs-CZ" sz="1200" b="0" dirty="0">
                          <a:effectLst/>
                          <a:latin typeface="+mn-lt"/>
                        </a:rPr>
                        <a:t>105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61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/>
                      <a:r>
                        <a:rPr lang="is-IS" sz="1200" b="0" dirty="0">
                          <a:effectLst/>
                          <a:latin typeface="+mn-lt"/>
                        </a:rPr>
                        <a:t>Rock Concert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/>
                      <a:r>
                        <a:rPr lang="is-IS" sz="1200" b="0" dirty="0">
                          <a:effectLst/>
                          <a:latin typeface="+mn-lt"/>
                        </a:rPr>
                        <a:t>120+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61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/>
                      <a:r>
                        <a:rPr lang="en-US" sz="1200" b="0" dirty="0">
                          <a:effectLst/>
                          <a:latin typeface="+mn-lt"/>
                        </a:rPr>
                        <a:t>Pain Threshold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/>
                      <a:r>
                        <a:rPr lang="en-US" sz="1200" b="0" dirty="0">
                          <a:effectLst/>
                          <a:latin typeface="+mn-lt"/>
                        </a:rPr>
                        <a:t>130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61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/>
                      <a:r>
                        <a:rPr lang="is-IS" sz="1200" b="0" dirty="0">
                          <a:effectLst/>
                          <a:latin typeface="+mn-lt"/>
                        </a:rPr>
                        <a:t>Jet Aircraft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/>
                      <a:r>
                        <a:rPr lang="is-IS" sz="1200" b="0" dirty="0">
                          <a:effectLst/>
                          <a:latin typeface="+mn-lt"/>
                        </a:rPr>
                        <a:t>140-180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2298306-024E-4114-814C-FE3C0B845811}"/>
              </a:ext>
            </a:extLst>
          </p:cNvPr>
          <p:cNvSpPr txBox="1"/>
          <p:nvPr/>
        </p:nvSpPr>
        <p:spPr>
          <a:xfrm>
            <a:off x="514103" y="2553252"/>
            <a:ext cx="65091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A speaker’s </a:t>
            </a:r>
            <a:r>
              <a:rPr lang="en-GB" sz="1600" b="1" dirty="0">
                <a:solidFill>
                  <a:srgbClr val="B50230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sensitivity</a:t>
            </a:r>
            <a:r>
              <a:rPr lang="en-GB" sz="1600" dirty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 is measured in </a:t>
            </a:r>
            <a:r>
              <a:rPr lang="en-GB" sz="1600" b="1" dirty="0">
                <a:solidFill>
                  <a:srgbClr val="B50230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Decibels (dB)</a:t>
            </a:r>
          </a:p>
          <a:p>
            <a:pPr algn="just"/>
            <a:endParaRPr lang="en-GB" sz="1600" dirty="0">
              <a:solidFill>
                <a:srgbClr val="828187"/>
              </a:solidFill>
              <a:latin typeface="HelveticaNeueLT Pro 55 Roman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1600" dirty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A speaker’s maximum electrical power is measured in </a:t>
            </a:r>
            <a:r>
              <a:rPr lang="en-GB" sz="1600" b="1" dirty="0">
                <a:solidFill>
                  <a:srgbClr val="B50230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Watts (W)</a:t>
            </a:r>
          </a:p>
          <a:p>
            <a:pPr algn="just"/>
            <a:endParaRPr lang="en-GB" sz="1600" dirty="0">
              <a:solidFill>
                <a:srgbClr val="828187"/>
              </a:solidFill>
              <a:latin typeface="HelveticaNeueLT Pro 55 Roman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1600" dirty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This is an indication of how loud a speaker can play: </a:t>
            </a:r>
          </a:p>
          <a:p>
            <a:pPr algn="just"/>
            <a:endParaRPr lang="en-GB" sz="1600" dirty="0">
              <a:solidFill>
                <a:srgbClr val="828187"/>
              </a:solidFill>
              <a:latin typeface="HelveticaNeueLT Pro 55 Roman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1600" dirty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A speaker with a sensitivity rating of </a:t>
            </a:r>
            <a:r>
              <a:rPr lang="en-GB" sz="1600" b="1" dirty="0">
                <a:solidFill>
                  <a:srgbClr val="B50230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90 dB </a:t>
            </a:r>
            <a:r>
              <a:rPr lang="en-GB" sz="1600" dirty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means that at </a:t>
            </a:r>
            <a:r>
              <a:rPr lang="en-GB" sz="1600" b="1" dirty="0">
                <a:solidFill>
                  <a:srgbClr val="B50230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1 watt of power</a:t>
            </a:r>
            <a:r>
              <a:rPr lang="en-GB" sz="1600" dirty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, the sound produced by the speaker at a distance of </a:t>
            </a:r>
            <a:r>
              <a:rPr lang="en-GB" sz="1600" b="1" dirty="0">
                <a:solidFill>
                  <a:srgbClr val="B50230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1 metre is 90 decibels</a:t>
            </a:r>
            <a:r>
              <a:rPr lang="en-GB" sz="1600" dirty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36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666" y="1277035"/>
            <a:ext cx="1109586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B50230"/>
                </a:solidFill>
                <a:latin typeface="HelveticaNeueLT Pro 95 Blk" pitchFamily="34" charset="0"/>
              </a:rPr>
              <a:t>What </a:t>
            </a:r>
            <a:r>
              <a:rPr lang="en-GB" sz="3200" b="1" dirty="0">
                <a:solidFill>
                  <a:srgbClr val="B50230"/>
                </a:solidFill>
                <a:latin typeface="HelveticaNeueLT Pro 95 Blk" pitchFamily="34" charset="0"/>
              </a:rPr>
              <a:t>is the most important Factor in determining Volume?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endParaRPr lang="en-GB" dirty="0">
              <a:solidFill>
                <a:srgbClr val="B50230"/>
              </a:solidFill>
              <a:latin typeface="HelveticaNeueLT Pro 55 Roman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5673" y="2343629"/>
            <a:ext cx="62701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>
                <a:solidFill>
                  <a:srgbClr val="828187"/>
                </a:solidFill>
                <a:latin typeface="HelveticaNeueLT Pro 55 Roman" pitchFamily="34" charset="0"/>
                <a:ea typeface="Helvetica Neue" charset="0"/>
                <a:cs typeface="Helvetica Neue" charset="0"/>
              </a:rPr>
              <a:t>A </a:t>
            </a:r>
            <a:r>
              <a:rPr lang="en-GB" sz="1600" b="1" dirty="0">
                <a:solidFill>
                  <a:srgbClr val="B50230"/>
                </a:solidFill>
                <a:latin typeface="HelveticaNeueLT Pro 55 Roman" pitchFamily="34" charset="0"/>
                <a:ea typeface="Helvetica Neue" charset="0"/>
                <a:cs typeface="Helvetica Neue" charset="0"/>
              </a:rPr>
              <a:t>speaker’s sensitivity </a:t>
            </a:r>
            <a:r>
              <a:rPr lang="en-GB" sz="1600" b="1" dirty="0" smtClean="0">
                <a:solidFill>
                  <a:srgbClr val="B50230"/>
                </a:solidFill>
                <a:latin typeface="HelveticaNeueLT Pro 55 Roman" pitchFamily="34" charset="0"/>
                <a:ea typeface="Helvetica Neue" charset="0"/>
                <a:cs typeface="Helvetica Neue" charset="0"/>
              </a:rPr>
              <a:t>is </a:t>
            </a:r>
            <a:r>
              <a:rPr lang="en-GB" sz="1600" b="1" dirty="0">
                <a:solidFill>
                  <a:srgbClr val="B50230"/>
                </a:solidFill>
                <a:latin typeface="HelveticaNeueLT Pro 55 Roman" pitchFamily="34" charset="0"/>
                <a:ea typeface="Helvetica Neue" charset="0"/>
                <a:cs typeface="Helvetica Neue" charset="0"/>
              </a:rPr>
              <a:t>more important</a:t>
            </a:r>
            <a:r>
              <a:rPr lang="en-GB" sz="1600" dirty="0">
                <a:solidFill>
                  <a:srgbClr val="828187"/>
                </a:solidFill>
                <a:latin typeface="HelveticaNeueLT Pro 55 Roman" pitchFamily="34" charset="0"/>
                <a:ea typeface="Helvetica Neue" charset="0"/>
                <a:cs typeface="Helvetica Neue" charset="0"/>
              </a:rPr>
              <a:t> than its amplifier power in determining the volume it can produce.</a:t>
            </a:r>
          </a:p>
          <a:p>
            <a:pPr algn="just"/>
            <a:endParaRPr lang="en-GB" sz="1600" dirty="0">
              <a:solidFill>
                <a:srgbClr val="828187"/>
              </a:solidFill>
              <a:latin typeface="HelveticaNeueLT Pro 55 Roman" pitchFamily="34" charset="0"/>
              <a:ea typeface="Helvetica Neue" charset="0"/>
              <a:cs typeface="Helvetica Neue" charset="0"/>
            </a:endParaRPr>
          </a:p>
          <a:p>
            <a:pPr algn="just"/>
            <a:r>
              <a:rPr lang="en-GB" sz="1600" dirty="0">
                <a:solidFill>
                  <a:srgbClr val="828187"/>
                </a:solidFill>
                <a:latin typeface="HelveticaNeueLT Pro 55 Roman" pitchFamily="34" charset="0"/>
                <a:ea typeface="Helvetica Neue" charset="0"/>
                <a:cs typeface="Helvetica Neue" charset="0"/>
              </a:rPr>
              <a:t>As the chart shows, you need to </a:t>
            </a:r>
            <a:r>
              <a:rPr lang="en-GB" sz="1600" b="1" dirty="0">
                <a:solidFill>
                  <a:srgbClr val="828187"/>
                </a:solidFill>
                <a:latin typeface="HelveticaNeueLT Pro 55 Roman" pitchFamily="34" charset="0"/>
                <a:ea typeface="Helvetica Neue" charset="0"/>
                <a:cs typeface="Helvetica Neue" charset="0"/>
              </a:rPr>
              <a:t>double the power input in order to get a constant increase in volume</a:t>
            </a:r>
            <a:r>
              <a:rPr lang="en-GB" sz="1600" dirty="0">
                <a:solidFill>
                  <a:srgbClr val="828187"/>
                </a:solidFill>
                <a:latin typeface="HelveticaNeueLT Pro 55 Roman" pitchFamily="34" charset="0"/>
                <a:ea typeface="Helvetica Neue" charset="0"/>
                <a:cs typeface="Helvetica Neue" charset="0"/>
              </a:rPr>
              <a:t> of three decibels.</a:t>
            </a:r>
          </a:p>
          <a:p>
            <a:pPr algn="just"/>
            <a:endParaRPr lang="en-GB" sz="1600" dirty="0" smtClean="0">
              <a:solidFill>
                <a:srgbClr val="828187"/>
              </a:solidFill>
              <a:latin typeface="HelveticaNeueLT Pro 55 Roman" pitchFamily="34" charset="0"/>
              <a:ea typeface="Helvetica Neue" charset="0"/>
              <a:cs typeface="Helvetica Neue" charset="0"/>
            </a:endParaRPr>
          </a:p>
          <a:p>
            <a:pPr algn="just"/>
            <a:r>
              <a:rPr lang="en-GB" sz="1600" dirty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In other words – there is a </a:t>
            </a:r>
            <a:r>
              <a:rPr lang="en-GB" sz="1600" b="1" dirty="0">
                <a:solidFill>
                  <a:srgbClr val="B50230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significant loss in volume gain as power increases</a:t>
            </a:r>
            <a:r>
              <a:rPr lang="en-GB" sz="1600" dirty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GB" sz="1600" dirty="0">
              <a:solidFill>
                <a:srgbClr val="828187"/>
              </a:solidFill>
              <a:latin typeface="HelveticaNeueLT Pro 55 Roman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1600" b="1" dirty="0">
                <a:solidFill>
                  <a:srgbClr val="B50230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Too low a dB rating </a:t>
            </a:r>
            <a:r>
              <a:rPr lang="en-GB" sz="1600" dirty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requires too much power to generate good volume - this risks blowing the speaker.</a:t>
            </a:r>
          </a:p>
          <a:p>
            <a:pPr algn="just"/>
            <a:endParaRPr lang="en-GB" sz="1600" dirty="0">
              <a:solidFill>
                <a:srgbClr val="828187"/>
              </a:solidFill>
              <a:latin typeface="HelveticaNeueLT Pro 55 Roman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1600" b="1" dirty="0">
                <a:solidFill>
                  <a:srgbClr val="B50230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Too high a dB rating </a:t>
            </a:r>
            <a:r>
              <a:rPr lang="en-GB" sz="1600" dirty="0">
                <a:solidFill>
                  <a:srgbClr val="828187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means you are unlikely to have sufficient power to make full use of the speaker.</a:t>
            </a:r>
          </a:p>
          <a:p>
            <a:pPr algn="just"/>
            <a:endParaRPr lang="en-GB" sz="1600" dirty="0">
              <a:solidFill>
                <a:srgbClr val="828187"/>
              </a:solidFill>
              <a:latin typeface="HelveticaNeueLT Pro 55 Roman" pitchFamily="34" charset="0"/>
              <a:ea typeface="Helvetica Neue" charset="0"/>
              <a:cs typeface="Helvetica Neue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67F8E035-A072-A748-B0AC-D23E83BDD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444101"/>
              </p:ext>
            </p:extLst>
          </p:nvPr>
        </p:nvGraphicFramePr>
        <p:xfrm>
          <a:off x="7799294" y="2443518"/>
          <a:ext cx="2871991" cy="2855410"/>
        </p:xfrm>
        <a:graphic>
          <a:graphicData uri="http://schemas.openxmlformats.org/drawingml/2006/table">
            <a:tbl>
              <a:tblPr/>
              <a:tblGrid>
                <a:gridCol w="12636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83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5541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dirty="0">
                          <a:effectLst/>
                          <a:latin typeface="+mn-lt"/>
                        </a:rPr>
                        <a:t>Power in Watts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dirty="0">
                          <a:effectLst/>
                          <a:latin typeface="+mn-lt"/>
                        </a:rPr>
                        <a:t>Volume in dB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5541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1200" b="0" dirty="0"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5541"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5541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>
                          <a:effectLst/>
                          <a:latin typeface="+mn-lt"/>
                        </a:rPr>
                        <a:t>93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5541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200" b="0" dirty="0"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5541"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5541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>
                          <a:effectLst/>
                          <a:latin typeface="+mn-lt"/>
                        </a:rPr>
                        <a:t>103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5541"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>
                          <a:effectLst/>
                          <a:latin typeface="+mn-lt"/>
                        </a:rPr>
                        <a:t>107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5541"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>
                          <a:effectLst/>
                          <a:latin typeface="+mn-lt"/>
                        </a:rPr>
                        <a:t>200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200" b="0" dirty="0">
                          <a:effectLst/>
                          <a:latin typeface="+mn-lt"/>
                        </a:rPr>
                        <a:t>110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5541"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>
                          <a:effectLst/>
                          <a:latin typeface="+mn-lt"/>
                        </a:rPr>
                        <a:t>400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>
                          <a:effectLst/>
                          <a:latin typeface="+mn-lt"/>
                        </a:rPr>
                        <a:t>113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6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666" y="1144228"/>
            <a:ext cx="117254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B50230"/>
                </a:solidFill>
                <a:latin typeface="HelveticaNeueLT Pro 95 Blk" pitchFamily="34" charset="0"/>
              </a:rPr>
              <a:t>What </a:t>
            </a:r>
            <a:r>
              <a:rPr lang="en-GB" sz="3200" b="1" dirty="0">
                <a:solidFill>
                  <a:srgbClr val="B50230"/>
                </a:solidFill>
                <a:latin typeface="HelveticaNeueLT Pro 95 Blk" pitchFamily="34" charset="0"/>
              </a:rPr>
              <a:t>is a Speaker’s Frequency Response?</a:t>
            </a:r>
            <a:endParaRPr lang="en-GB" dirty="0">
              <a:solidFill>
                <a:srgbClr val="B50230"/>
              </a:solidFill>
              <a:latin typeface="HelveticaNeueLT Pro 95 Blk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AEE756B-BEB1-6A45-82A3-98EA6577DB14}"/>
              </a:ext>
            </a:extLst>
          </p:cNvPr>
          <p:cNvSpPr/>
          <p:nvPr/>
        </p:nvSpPr>
        <p:spPr>
          <a:xfrm>
            <a:off x="345666" y="2234913"/>
            <a:ext cx="59027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1600" dirty="0">
                <a:solidFill>
                  <a:srgbClr val="828187"/>
                </a:solidFill>
                <a:latin typeface="HelveticaNeueLT Pro 55 Roman" pitchFamily="34" charset="0"/>
                <a:ea typeface="Helvetica Neue" charset="0"/>
                <a:cs typeface="Helvetica Neue" charset="0"/>
              </a:rPr>
              <a:t>A speaker’s frequency response is measured in </a:t>
            </a:r>
            <a:r>
              <a:rPr lang="en-GB" sz="1600" b="1" dirty="0">
                <a:solidFill>
                  <a:srgbClr val="B50230"/>
                </a:solidFill>
                <a:latin typeface="HelveticaNeueLT Pro 55 Roman" pitchFamily="34" charset="0"/>
                <a:ea typeface="Helvetica Neue" charset="0"/>
                <a:cs typeface="Helvetica Neue" charset="0"/>
              </a:rPr>
              <a:t>Hertz (Hz)</a:t>
            </a:r>
            <a:r>
              <a:rPr lang="en-GB" sz="1600" dirty="0">
                <a:solidFill>
                  <a:srgbClr val="828187"/>
                </a:solidFill>
                <a:latin typeface="HelveticaNeueLT Pro 55 Roman" pitchFamily="34" charset="0"/>
                <a:ea typeface="Helvetica Neue" charset="0"/>
                <a:cs typeface="Helvetica Neue" charset="0"/>
              </a:rPr>
              <a:t>. and is given as a range.</a:t>
            </a:r>
          </a:p>
          <a:p>
            <a:pPr lvl="0" algn="just"/>
            <a:endParaRPr lang="en-GB" sz="1600" dirty="0">
              <a:solidFill>
                <a:srgbClr val="828187"/>
              </a:solidFill>
              <a:latin typeface="HelveticaNeueLT Pro 55 Roman" pitchFamily="34" charset="0"/>
              <a:ea typeface="Helvetica Neue" charset="0"/>
              <a:cs typeface="Helvetica Neue" charset="0"/>
            </a:endParaRPr>
          </a:p>
          <a:p>
            <a:pPr lvl="0" algn="just"/>
            <a:r>
              <a:rPr lang="en-GB" sz="1600" dirty="0">
                <a:solidFill>
                  <a:srgbClr val="828187"/>
                </a:solidFill>
                <a:latin typeface="HelveticaNeueLT Pro 55 Roman" pitchFamily="34" charset="0"/>
                <a:ea typeface="Helvetica Neue" charset="0"/>
                <a:cs typeface="Helvetica Neue" charset="0"/>
              </a:rPr>
              <a:t>This is an measure of the </a:t>
            </a:r>
            <a:r>
              <a:rPr lang="en-GB" sz="1600" b="1" dirty="0">
                <a:solidFill>
                  <a:srgbClr val="B50230"/>
                </a:solidFill>
                <a:latin typeface="HelveticaNeueLT Pro 55 Roman" pitchFamily="34" charset="0"/>
                <a:ea typeface="Helvetica Neue" charset="0"/>
                <a:cs typeface="Helvetica Neue" charset="0"/>
              </a:rPr>
              <a:t>speed at which the speaker cone vibrates</a:t>
            </a:r>
            <a:r>
              <a:rPr lang="en-GB" sz="1600" dirty="0">
                <a:solidFill>
                  <a:srgbClr val="828187"/>
                </a:solidFill>
                <a:latin typeface="HelveticaNeueLT Pro 55 Roman" pitchFamily="34" charset="0"/>
                <a:ea typeface="Helvetica Neue" charset="0"/>
                <a:cs typeface="Helvetica Neue" charset="0"/>
              </a:rPr>
              <a:t>, and provides </a:t>
            </a:r>
            <a:r>
              <a:rPr lang="en-GB" sz="1600" b="1" dirty="0">
                <a:solidFill>
                  <a:srgbClr val="B50230"/>
                </a:solidFill>
                <a:latin typeface="HelveticaNeueLT Pro 55 Roman" pitchFamily="34" charset="0"/>
                <a:ea typeface="Helvetica Neue" charset="0"/>
                <a:cs typeface="Helvetica Neue" charset="0"/>
              </a:rPr>
              <a:t>indication of the pitch </a:t>
            </a:r>
            <a:r>
              <a:rPr lang="en-GB" sz="1600" dirty="0">
                <a:solidFill>
                  <a:srgbClr val="828187"/>
                </a:solidFill>
                <a:latin typeface="HelveticaNeueLT Pro 55 Roman" pitchFamily="34" charset="0"/>
                <a:ea typeface="Helvetica Neue" charset="0"/>
                <a:cs typeface="Helvetica Neue" charset="0"/>
              </a:rPr>
              <a:t>of a speaker – how high and low a speaker can play.</a:t>
            </a:r>
          </a:p>
          <a:p>
            <a:pPr lvl="0" algn="just"/>
            <a:endParaRPr lang="en-GB" sz="1600" dirty="0">
              <a:solidFill>
                <a:srgbClr val="828187"/>
              </a:solidFill>
              <a:latin typeface="HelveticaNeueLT Pro 55 Roman" pitchFamily="34" charset="0"/>
              <a:ea typeface="Helvetica Neue" charset="0"/>
              <a:cs typeface="Helvetica Neue" charset="0"/>
            </a:endParaRPr>
          </a:p>
          <a:p>
            <a:pPr lvl="0" algn="just"/>
            <a:r>
              <a:rPr lang="en-GB" sz="1600" dirty="0">
                <a:solidFill>
                  <a:srgbClr val="828187"/>
                </a:solidFill>
                <a:latin typeface="HelveticaNeueLT Pro 55 Roman" pitchFamily="34" charset="0"/>
                <a:ea typeface="Helvetica Neue" charset="0"/>
                <a:cs typeface="Helvetica Neue" charset="0"/>
              </a:rPr>
              <a:t>A speaker with a frequency of </a:t>
            </a:r>
            <a:r>
              <a:rPr lang="en-GB" sz="1600" b="1" dirty="0">
                <a:solidFill>
                  <a:srgbClr val="B50230"/>
                </a:solidFill>
                <a:latin typeface="HelveticaNeueLT Pro 55 Roman" pitchFamily="34" charset="0"/>
                <a:ea typeface="Helvetica Neue" charset="0"/>
                <a:cs typeface="Helvetica Neue" charset="0"/>
              </a:rPr>
              <a:t>20Hz-20kHz</a:t>
            </a:r>
            <a:r>
              <a:rPr lang="en-GB" sz="1600" dirty="0">
                <a:solidFill>
                  <a:srgbClr val="828187"/>
                </a:solidFill>
                <a:latin typeface="HelveticaNeueLT Pro 55 Roman" pitchFamily="34" charset="0"/>
                <a:ea typeface="Helvetica Neue" charset="0"/>
                <a:cs typeface="Helvetica Neue" charset="0"/>
              </a:rPr>
              <a:t> means that the lowest bass output is 20Hz and the highest treble output is 20kHz (20,000 Hz).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DF39339E-7BD1-AC4A-8476-B01F8E8C7C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781542"/>
              </p:ext>
            </p:extLst>
          </p:nvPr>
        </p:nvGraphicFramePr>
        <p:xfrm>
          <a:off x="6692793" y="2205684"/>
          <a:ext cx="4604904" cy="3103982"/>
        </p:xfrm>
        <a:graphic>
          <a:graphicData uri="http://schemas.openxmlformats.org/drawingml/2006/table">
            <a:tbl>
              <a:tblPr/>
              <a:tblGrid>
                <a:gridCol w="26513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535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19783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dirty="0">
                          <a:effectLst/>
                          <a:latin typeface="+mn-lt"/>
                        </a:rPr>
                        <a:t>Sound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dirty="0">
                          <a:effectLst/>
                          <a:latin typeface="+mn-lt"/>
                        </a:rPr>
                        <a:t>Frequency in Hz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627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>
                          <a:effectLst/>
                          <a:latin typeface="+mn-lt"/>
                        </a:rPr>
                        <a:t>Lowest Elephant Noise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1200" b="0" dirty="0"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5651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>
                          <a:effectLst/>
                          <a:latin typeface="+mn-lt"/>
                        </a:rPr>
                        <a:t>Lowest Sound a Human Hears 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1200" b="0" dirty="0">
                          <a:effectLst/>
                          <a:latin typeface="+mn-lt"/>
                        </a:rPr>
                        <a:t>20-30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627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>
                          <a:effectLst/>
                          <a:latin typeface="+mn-lt"/>
                        </a:rPr>
                        <a:t>Normal</a:t>
                      </a:r>
                      <a:r>
                        <a:rPr lang="en-US" sz="1200" b="0" baseline="0" dirty="0">
                          <a:effectLst/>
                          <a:latin typeface="+mn-lt"/>
                        </a:rPr>
                        <a:t> Speaking Voice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>
                          <a:effectLst/>
                          <a:latin typeface="+mn-lt"/>
                        </a:rPr>
                        <a:t>250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627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>
                          <a:effectLst/>
                          <a:latin typeface="+mn-lt"/>
                        </a:rPr>
                        <a:t>First Cry of</a:t>
                      </a:r>
                      <a:r>
                        <a:rPr lang="en-US" sz="1200" b="0" baseline="0" dirty="0">
                          <a:effectLst/>
                          <a:latin typeface="+mn-lt"/>
                        </a:rPr>
                        <a:t> a Baby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200" b="0" dirty="0">
                          <a:effectLst/>
                          <a:latin typeface="+mn-lt"/>
                        </a:rPr>
                        <a:t>432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7433"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>
                          <a:effectLst/>
                          <a:latin typeface="+mn-lt"/>
                        </a:rPr>
                        <a:t>Most Irritating Frequency</a:t>
                      </a:r>
                      <a:r>
                        <a:rPr lang="is-IS" sz="1200" b="0" baseline="0" dirty="0">
                          <a:effectLst/>
                          <a:latin typeface="+mn-lt"/>
                        </a:rPr>
                        <a:t> (Chainsaw)</a:t>
                      </a:r>
                      <a:endParaRPr lang="is-I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>
                          <a:effectLst/>
                          <a:latin typeface="+mn-lt"/>
                        </a:rPr>
                        <a:t>4,000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7433"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>
                          <a:effectLst/>
                          <a:latin typeface="+mn-lt"/>
                        </a:rPr>
                        <a:t>Highest</a:t>
                      </a:r>
                      <a:r>
                        <a:rPr lang="is-IS" sz="1200" b="0" baseline="0" dirty="0">
                          <a:effectLst/>
                          <a:latin typeface="+mn-lt"/>
                        </a:rPr>
                        <a:t> Note on a Piano</a:t>
                      </a:r>
                      <a:endParaRPr lang="is-I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>
                          <a:effectLst/>
                          <a:latin typeface="+mn-lt"/>
                        </a:rPr>
                        <a:t>4,096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7433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>
                          <a:effectLst/>
                          <a:latin typeface="+mn-lt"/>
                        </a:rPr>
                        <a:t>Highest</a:t>
                      </a:r>
                      <a:r>
                        <a:rPr lang="en-US" sz="1200" b="0" baseline="0" dirty="0">
                          <a:effectLst/>
                          <a:latin typeface="+mn-lt"/>
                        </a:rPr>
                        <a:t> Sound a Human Hears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>
                          <a:effectLst/>
                          <a:latin typeface="+mn-lt"/>
                        </a:rPr>
                        <a:t>20,000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7433"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>
                          <a:effectLst/>
                          <a:latin typeface="+mn-lt"/>
                        </a:rPr>
                        <a:t>Highest Dolphin</a:t>
                      </a:r>
                      <a:r>
                        <a:rPr lang="is-IS" sz="1200" b="0" baseline="0" dirty="0">
                          <a:effectLst/>
                          <a:latin typeface="+mn-lt"/>
                        </a:rPr>
                        <a:t> Noise</a:t>
                      </a:r>
                      <a:endParaRPr lang="is-I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>
                          <a:effectLst/>
                          <a:latin typeface="+mn-lt"/>
                        </a:rPr>
                        <a:t>200,000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072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665" y="1115110"/>
            <a:ext cx="118463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B50230"/>
                </a:solidFill>
                <a:latin typeface="HelveticaNeueLT Pro 95 Blk" pitchFamily="34" charset="0"/>
              </a:rPr>
              <a:t>What </a:t>
            </a:r>
            <a:r>
              <a:rPr lang="en-GB" sz="3200" b="1" dirty="0">
                <a:solidFill>
                  <a:srgbClr val="B50230"/>
                </a:solidFill>
                <a:latin typeface="HelveticaNeueLT Pro 95 Blk" pitchFamily="34" charset="0"/>
              </a:rPr>
              <a:t>is the Battery Life and Charge Time of our Products?</a:t>
            </a:r>
            <a:endParaRPr lang="en-GB" dirty="0">
              <a:solidFill>
                <a:srgbClr val="B50230"/>
              </a:solidFill>
              <a:latin typeface="HelveticaNeueLT Pro 95 Blk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116329"/>
              </p:ext>
            </p:extLst>
          </p:nvPr>
        </p:nvGraphicFramePr>
        <p:xfrm>
          <a:off x="3694842" y="1777224"/>
          <a:ext cx="5147980" cy="4441541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1214206"/>
                <a:gridCol w="1214206"/>
                <a:gridCol w="543149"/>
                <a:gridCol w="555358"/>
                <a:gridCol w="537047"/>
                <a:gridCol w="1084014"/>
              </a:tblGrid>
              <a:tr h="184935">
                <a:tc rowSpan="2">
                  <a:txBody>
                    <a:bodyPr/>
                    <a:lstStyle/>
                    <a:p>
                      <a:pPr algn="ctr" rtl="0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Item</a:t>
                      </a:r>
                      <a:endParaRPr lang="en-GB" sz="1000" b="1" i="0" u="none" strike="noStrike" dirty="0">
                        <a:solidFill>
                          <a:schemeClr val="tx2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Battery Life (hours)</a:t>
                      </a:r>
                      <a:endParaRPr lang="en-GB" sz="10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Charge Time</a:t>
                      </a:r>
                      <a:endParaRPr lang="en-GB" sz="1000" b="1" i="0" u="none" strike="noStrike" dirty="0">
                        <a:solidFill>
                          <a:schemeClr val="tx2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16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Max Volume</a:t>
                      </a:r>
                      <a:endParaRPr lang="en-GB" sz="1000" b="1" i="0" u="none" strike="noStrike" dirty="0">
                        <a:solidFill>
                          <a:schemeClr val="tx2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Mid Volume</a:t>
                      </a:r>
                      <a:endParaRPr lang="en-GB" sz="1000" b="1" i="0" u="none" strike="noStrike" dirty="0">
                        <a:solidFill>
                          <a:schemeClr val="tx2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Low Volume</a:t>
                      </a:r>
                      <a:endParaRPr lang="en-GB" sz="1000" b="1" i="0" u="none" strike="noStrike" dirty="0">
                        <a:solidFill>
                          <a:schemeClr val="tx2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4935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 kern="1200" dirty="0" smtClean="0">
                          <a:effectLst/>
                        </a:rPr>
                        <a:t>Bluetooth® Headphones</a:t>
                      </a:r>
                      <a:endParaRPr lang="en-GB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 dirty="0">
                          <a:effectLst/>
                        </a:rPr>
                        <a:t>Arc Headphones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 dirty="0">
                          <a:effectLst/>
                        </a:rPr>
                        <a:t>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 dirty="0">
                          <a:effectLst/>
                        </a:rPr>
                        <a:t>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10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 dirty="0">
                          <a:effectLst/>
                        </a:rPr>
                        <a:t>30 </a:t>
                      </a:r>
                      <a:r>
                        <a:rPr lang="en-GB" sz="1100" u="none" strike="noStrike" dirty="0" err="1">
                          <a:effectLst/>
                        </a:rPr>
                        <a:t>mins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4935">
                <a:tc vMerge="1">
                  <a:txBody>
                    <a:bodyPr/>
                    <a:lstStyle/>
                    <a:p>
                      <a:pPr algn="ctr" rtl="0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 dirty="0">
                          <a:effectLst/>
                        </a:rPr>
                        <a:t>Sonar Headphones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 dirty="0">
                          <a:effectLst/>
                        </a:rPr>
                        <a:t>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 dirty="0">
                          <a:effectLst/>
                        </a:rPr>
                        <a:t>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 dirty="0">
                          <a:effectLst/>
                        </a:rPr>
                        <a:t>10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 dirty="0">
                          <a:effectLst/>
                        </a:rPr>
                        <a:t>45 </a:t>
                      </a:r>
                      <a:r>
                        <a:rPr lang="en-GB" sz="1100" u="none" strike="noStrike" dirty="0" err="1">
                          <a:effectLst/>
                        </a:rPr>
                        <a:t>mins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028">
                <a:tc vMerge="1">
                  <a:txBody>
                    <a:bodyPr/>
                    <a:lstStyle/>
                    <a:p>
                      <a:pPr algn="ctr" rtl="0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 dirty="0">
                          <a:effectLst/>
                        </a:rPr>
                        <a:t>Mambo Headphones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 dirty="0">
                          <a:effectLst/>
                        </a:rPr>
                        <a:t>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 dirty="0">
                          <a:effectLst/>
                        </a:rPr>
                        <a:t>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 dirty="0">
                          <a:effectLst/>
                        </a:rPr>
                        <a:t>10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 dirty="0">
                          <a:effectLst/>
                        </a:rPr>
                        <a:t>45 mins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3052">
                <a:tc vMerge="1">
                  <a:txBody>
                    <a:bodyPr/>
                    <a:lstStyle/>
                    <a:p>
                      <a:pPr algn="ctr" rtl="0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 dirty="0">
                          <a:effectLst/>
                        </a:rPr>
                        <a:t>Indie Headphones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 dirty="0">
                          <a:effectLst/>
                        </a:rPr>
                        <a:t>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 dirty="0">
                          <a:effectLst/>
                        </a:rPr>
                        <a:t>10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 dirty="0">
                          <a:effectLst/>
                        </a:rPr>
                        <a:t>45 mins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3052">
                <a:tc vMerge="1">
                  <a:txBody>
                    <a:bodyPr/>
                    <a:lstStyle/>
                    <a:p>
                      <a:pPr algn="ctr" rtl="0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 dirty="0">
                          <a:effectLst/>
                        </a:rPr>
                        <a:t>Craft Headphones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 dirty="0">
                          <a:effectLst/>
                        </a:rPr>
                        <a:t>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 dirty="0">
                          <a:effectLst/>
                        </a:rPr>
                        <a:t>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 dirty="0">
                          <a:effectLst/>
                        </a:rPr>
                        <a:t>10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 dirty="0">
                          <a:effectLst/>
                        </a:rPr>
                        <a:t>45 mins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3052">
                <a:tc>
                  <a:txBody>
                    <a:bodyPr/>
                    <a:lstStyle/>
                    <a:p>
                      <a:pPr algn="ctr" rtl="0" fontAlgn="ctr"/>
                      <a:endParaRPr lang="en-GB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052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 kern="1200" dirty="0" smtClean="0">
                          <a:effectLst/>
                        </a:rPr>
                        <a:t>Bluetooth® Mono Speaker </a:t>
                      </a:r>
                      <a:endParaRPr lang="en-GB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 dirty="0">
                          <a:effectLst/>
                        </a:rPr>
                        <a:t>Tab Loudspeaker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 dirty="0">
                          <a:effectLst/>
                        </a:rPr>
                        <a:t>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 dirty="0">
                          <a:effectLst/>
                        </a:rPr>
                        <a:t>3.5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 dirty="0">
                          <a:effectLst/>
                        </a:rPr>
                        <a:t>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 dirty="0">
                          <a:effectLst/>
                        </a:rPr>
                        <a:t>1.5h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3052">
                <a:tc vMerge="1">
                  <a:txBody>
                    <a:bodyPr/>
                    <a:lstStyle/>
                    <a:p>
                      <a:pPr algn="ctr" rtl="0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 dirty="0">
                          <a:effectLst/>
                        </a:rPr>
                        <a:t>Seed Loudspeaker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 dirty="0">
                          <a:effectLst/>
                        </a:rPr>
                        <a:t>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 dirty="0">
                          <a:effectLst/>
                        </a:rPr>
                        <a:t>3.5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 dirty="0">
                          <a:effectLst/>
                        </a:rPr>
                        <a:t>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 dirty="0">
                          <a:effectLst/>
                        </a:rPr>
                        <a:t>1.5h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3052">
                <a:tc vMerge="1">
                  <a:txBody>
                    <a:bodyPr/>
                    <a:lstStyle/>
                    <a:p>
                      <a:pPr algn="ctr" rtl="0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 dirty="0">
                          <a:effectLst/>
                        </a:rPr>
                        <a:t>Ray Loudspeaker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 dirty="0">
                          <a:effectLst/>
                        </a:rPr>
                        <a:t>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 dirty="0">
                          <a:effectLst/>
                        </a:rPr>
                        <a:t>3.5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 dirty="0">
                          <a:effectLst/>
                        </a:rPr>
                        <a:t>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 dirty="0">
                          <a:effectLst/>
                        </a:rPr>
                        <a:t>1.5h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3052">
                <a:tc vMerge="1">
                  <a:txBody>
                    <a:bodyPr/>
                    <a:lstStyle/>
                    <a:p>
                      <a:pPr algn="ctr" rtl="0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 dirty="0">
                          <a:effectLst/>
                        </a:rPr>
                        <a:t>Cube Loudspeaker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 dirty="0">
                          <a:effectLst/>
                        </a:rPr>
                        <a:t>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 dirty="0">
                          <a:effectLst/>
                        </a:rPr>
                        <a:t>3.5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 dirty="0">
                          <a:effectLst/>
                        </a:rPr>
                        <a:t>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 dirty="0">
                          <a:effectLst/>
                        </a:rPr>
                        <a:t>1.5h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7256">
                <a:tc>
                  <a:txBody>
                    <a:bodyPr/>
                    <a:lstStyle/>
                    <a:p>
                      <a:pPr algn="ctr" rtl="0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052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u="none" strike="noStrike" kern="1200" dirty="0" smtClean="0">
                          <a:effectLst/>
                        </a:rPr>
                        <a:t>Bluetooth® Stereo Speaker </a:t>
                      </a:r>
                    </a:p>
                    <a:p>
                      <a:pPr algn="ctr" rtl="0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 dirty="0">
                          <a:effectLst/>
                        </a:rPr>
                        <a:t>Ace Loudspeaker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 dirty="0">
                          <a:effectLst/>
                        </a:rPr>
                        <a:t>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 dirty="0">
                          <a:effectLst/>
                        </a:rPr>
                        <a:t>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 dirty="0">
                          <a:effectLst/>
                        </a:rPr>
                        <a:t>10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 dirty="0">
                          <a:effectLst/>
                        </a:rPr>
                        <a:t>3h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463">
                <a:tc vMerge="1">
                  <a:txBody>
                    <a:bodyPr/>
                    <a:lstStyle/>
                    <a:p>
                      <a:pPr algn="ctr" rtl="0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 dirty="0">
                          <a:effectLst/>
                        </a:rPr>
                        <a:t>Unison Loudspeaker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 dirty="0">
                          <a:effectLst/>
                        </a:rPr>
                        <a:t>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 dirty="0">
                          <a:effectLst/>
                        </a:rPr>
                        <a:t>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 dirty="0">
                          <a:effectLst/>
                        </a:rPr>
                        <a:t>10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 dirty="0">
                          <a:effectLst/>
                        </a:rPr>
                        <a:t>3h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7256">
                <a:tc>
                  <a:txBody>
                    <a:bodyPr/>
                    <a:lstStyle/>
                    <a:p>
                      <a:pPr algn="ctr" rtl="0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7028"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u="none" strike="noStrike" kern="1200" dirty="0" smtClean="0">
                          <a:effectLst/>
                        </a:rPr>
                        <a:t>Bluetooth® Earphones </a:t>
                      </a:r>
                      <a:endParaRPr lang="en-GB" sz="10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 dirty="0">
                          <a:effectLst/>
                        </a:rPr>
                        <a:t>Grain </a:t>
                      </a:r>
                      <a:r>
                        <a:rPr lang="en-GB" sz="1000" u="none" strike="noStrike" dirty="0" smtClean="0">
                          <a:effectLst/>
                        </a:rPr>
                        <a:t>Bluetooth Earphones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 dirty="0">
                          <a:effectLst/>
                        </a:rPr>
                        <a:t>2.5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 dirty="0">
                          <a:effectLst/>
                        </a:rPr>
                        <a:t>3.5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 dirty="0">
                          <a:effectLst/>
                        </a:rPr>
                        <a:t>1.5h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028">
                <a:tc vMerge="1">
                  <a:txBody>
                    <a:bodyPr/>
                    <a:lstStyle/>
                    <a:p>
                      <a:pPr algn="ctr" rtl="0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 dirty="0" smtClean="0">
                          <a:effectLst/>
                        </a:rPr>
                        <a:t>Vibe Bluetooth Earphones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 dirty="0">
                          <a:effectLst/>
                        </a:rPr>
                        <a:t>2.5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 dirty="0">
                          <a:effectLst/>
                        </a:rPr>
                        <a:t>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 dirty="0">
                          <a:effectLst/>
                        </a:rPr>
                        <a:t>3.5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 dirty="0">
                          <a:effectLst/>
                        </a:rPr>
                        <a:t>1.5h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028">
                <a:tc vMerge="1">
                  <a:txBody>
                    <a:bodyPr/>
                    <a:lstStyle/>
                    <a:p>
                      <a:pPr algn="ctr" rtl="0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 dirty="0" smtClean="0">
                          <a:effectLst/>
                        </a:rPr>
                        <a:t>Peak Bluetooth  Earphones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 dirty="0">
                          <a:effectLst/>
                        </a:rPr>
                        <a:t>2.5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 dirty="0">
                          <a:effectLst/>
                        </a:rPr>
                        <a:t>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 dirty="0">
                          <a:effectLst/>
                        </a:rPr>
                        <a:t>3.5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 dirty="0">
                          <a:effectLst/>
                        </a:rPr>
                        <a:t>1.5h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Pro 55 Roman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41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667" y="1277035"/>
            <a:ext cx="110460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B50230"/>
                </a:solidFill>
                <a:latin typeface="HelveticaNeueLT Pro 95 Blk" pitchFamily="34" charset="0"/>
              </a:rPr>
              <a:t>What is </a:t>
            </a:r>
            <a:r>
              <a:rPr lang="en-GB" sz="3200" b="1" dirty="0">
                <a:solidFill>
                  <a:srgbClr val="B50230"/>
                </a:solidFill>
                <a:latin typeface="HelveticaNeueLT Pro 95 Blk" pitchFamily="34" charset="0"/>
              </a:rPr>
              <a:t>Bluetooth</a:t>
            </a:r>
            <a:r>
              <a:rPr lang="en-GB" sz="3200" b="1" baseline="30000" dirty="0" smtClean="0">
                <a:solidFill>
                  <a:srgbClr val="B50230"/>
                </a:solidFill>
                <a:latin typeface="HelveticaNeueLT Pro 95 Blk" pitchFamily="34" charset="0"/>
              </a:rPr>
              <a:t>®</a:t>
            </a:r>
            <a:r>
              <a:rPr lang="en-GB" sz="3200" b="1" dirty="0" smtClean="0">
                <a:solidFill>
                  <a:srgbClr val="B50230"/>
                </a:solidFill>
                <a:latin typeface="HelveticaNeueLT Pro 95 Blk" pitchFamily="34" charset="0"/>
              </a:rPr>
              <a:t>?</a:t>
            </a:r>
            <a:endParaRPr lang="en-GB" sz="3200" b="1" dirty="0">
              <a:solidFill>
                <a:srgbClr val="B50230"/>
              </a:solidFill>
              <a:latin typeface="HelveticaNeueLT Pro 95 Bl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81026" y="2170359"/>
            <a:ext cx="842944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GB" dirty="0">
                <a:solidFill>
                  <a:srgbClr val="828187"/>
                </a:solidFill>
                <a:latin typeface="HelveticaNeueLT Pro 55 Roman" pitchFamily="34" charset="0"/>
                <a:ea typeface="Helvetica Neue" charset="0"/>
                <a:cs typeface="Helvetica Neue" charset="0"/>
              </a:rPr>
              <a:t>Bluetooth</a:t>
            </a:r>
            <a:r>
              <a:rPr lang="en-GB" baseline="30000" dirty="0">
                <a:solidFill>
                  <a:srgbClr val="828187"/>
                </a:solidFill>
                <a:latin typeface="HelveticaNeueLT Pro 55 Roman" pitchFamily="34" charset="0"/>
                <a:ea typeface="Helvetica Neue" charset="0"/>
                <a:cs typeface="Helvetica Neue" charset="0"/>
              </a:rPr>
              <a:t>®</a:t>
            </a:r>
            <a:r>
              <a:rPr lang="en-GB" dirty="0">
                <a:solidFill>
                  <a:srgbClr val="828187"/>
                </a:solidFill>
                <a:latin typeface="HelveticaNeueLT Pro 55 Roman" pitchFamily="34" charset="0"/>
                <a:ea typeface="Helvetica Neue" charset="0"/>
                <a:cs typeface="Helvetica Neue" charset="0"/>
              </a:rPr>
              <a:t> is a </a:t>
            </a:r>
            <a:r>
              <a:rPr lang="en-GB" b="1" dirty="0">
                <a:solidFill>
                  <a:srgbClr val="B50230"/>
                </a:solidFill>
                <a:latin typeface="HelveticaNeueLT Pro 55 Roman" pitchFamily="34" charset="0"/>
                <a:ea typeface="Helvetica Neue" charset="0"/>
                <a:cs typeface="Helvetica Neue" charset="0"/>
              </a:rPr>
              <a:t>wireless technology </a:t>
            </a:r>
            <a:r>
              <a:rPr lang="en-GB" dirty="0">
                <a:solidFill>
                  <a:srgbClr val="828187"/>
                </a:solidFill>
                <a:latin typeface="HelveticaNeueLT Pro 55 Roman" pitchFamily="34" charset="0"/>
                <a:ea typeface="Helvetica Neue" charset="0"/>
                <a:cs typeface="Helvetica Neue" charset="0"/>
              </a:rPr>
              <a:t>standard for exchanging data over short distances from fixed and mobile devices, and building personal area networks (PANs</a:t>
            </a:r>
            <a:r>
              <a:rPr lang="en-GB" dirty="0" smtClean="0">
                <a:solidFill>
                  <a:srgbClr val="828187"/>
                </a:solidFill>
                <a:latin typeface="HelveticaNeueLT Pro 55 Roman" pitchFamily="34" charset="0"/>
                <a:ea typeface="Helvetica Neue" charset="0"/>
                <a:cs typeface="Helvetica Neue" charset="0"/>
              </a:rPr>
              <a:t>).</a:t>
            </a:r>
          </a:p>
          <a:p>
            <a:pPr lvl="0"/>
            <a:endParaRPr lang="en-GB" dirty="0" smtClean="0">
              <a:solidFill>
                <a:srgbClr val="828187"/>
              </a:solidFill>
              <a:latin typeface="HelveticaNeueLT Pro 55 Roman" pitchFamily="34" charset="0"/>
              <a:ea typeface="Helvetica Neue" charset="0"/>
              <a:cs typeface="Helvetica Neue" charset="0"/>
            </a:endParaRPr>
          </a:p>
          <a:p>
            <a:pPr lvl="0"/>
            <a:endParaRPr lang="en-GB" dirty="0">
              <a:solidFill>
                <a:srgbClr val="828187"/>
              </a:solidFill>
              <a:latin typeface="HelveticaNeueLT Pro 55 Roman" pitchFamily="34" charset="0"/>
              <a:ea typeface="Helvetica Neue" charset="0"/>
              <a:cs typeface="Helvetica Neue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GB" dirty="0">
                <a:solidFill>
                  <a:srgbClr val="828187"/>
                </a:solidFill>
                <a:latin typeface="HelveticaNeueLT Pro 55 Roman" pitchFamily="34" charset="0"/>
                <a:ea typeface="Helvetica Neue" charset="0"/>
                <a:cs typeface="Helvetica Neue" charset="0"/>
              </a:rPr>
              <a:t>Our products work with a wireless range of 2402MHz – 2480MHz, which equates to </a:t>
            </a:r>
            <a:r>
              <a:rPr lang="en-GB" b="1" dirty="0">
                <a:solidFill>
                  <a:srgbClr val="B50230"/>
                </a:solidFill>
                <a:latin typeface="HelveticaNeueLT Pro 55 Roman" pitchFamily="34" charset="0"/>
                <a:ea typeface="Helvetica Neue" charset="0"/>
                <a:cs typeface="Helvetica Neue" charset="0"/>
              </a:rPr>
              <a:t>8m</a:t>
            </a:r>
            <a:r>
              <a:rPr lang="en-GB" dirty="0" smtClean="0">
                <a:solidFill>
                  <a:srgbClr val="828187"/>
                </a:solidFill>
                <a:latin typeface="HelveticaNeueLT Pro 55 Roman" pitchFamily="34" charset="0"/>
                <a:ea typeface="Helvetica Neue" charset="0"/>
                <a:cs typeface="Helvetica Neue" charset="0"/>
              </a:rPr>
              <a:t>.</a:t>
            </a:r>
          </a:p>
          <a:p>
            <a:pPr lvl="0"/>
            <a:r>
              <a:rPr lang="en-GB" dirty="0">
                <a:solidFill>
                  <a:srgbClr val="828187"/>
                </a:solidFill>
                <a:latin typeface="HelveticaNeueLT Pro 55 Roman" pitchFamily="34" charset="0"/>
                <a:ea typeface="Helvetica Neue" charset="0"/>
                <a:cs typeface="Helvetica Neue" charset="0"/>
              </a:rPr>
              <a:t> </a:t>
            </a:r>
            <a:r>
              <a:rPr lang="en-GB" dirty="0" smtClean="0">
                <a:solidFill>
                  <a:srgbClr val="828187"/>
                </a:solidFill>
                <a:latin typeface="HelveticaNeueLT Pro 55 Roman" pitchFamily="34" charset="0"/>
                <a:ea typeface="Helvetica Neue" charset="0"/>
                <a:cs typeface="Helvetica Neue" charset="0"/>
              </a:rPr>
              <a:t>     We use Bluetooth version 4.1 and 4.2 depending on model. </a:t>
            </a:r>
          </a:p>
          <a:p>
            <a:pPr lvl="0"/>
            <a:endParaRPr lang="en-GB" dirty="0">
              <a:solidFill>
                <a:srgbClr val="828187"/>
              </a:solidFill>
              <a:latin typeface="HelveticaNeueLT Pro 55 Roman" pitchFamily="34" charset="0"/>
              <a:ea typeface="Helvetica Neue" charset="0"/>
              <a:cs typeface="Helvetica Neue" charset="0"/>
            </a:endParaRPr>
          </a:p>
          <a:p>
            <a:pPr lvl="0"/>
            <a:endParaRPr lang="en-GB" dirty="0">
              <a:solidFill>
                <a:srgbClr val="828187"/>
              </a:solidFill>
              <a:latin typeface="HelveticaNeueLT Pro 55 Roman" pitchFamily="34" charset="0"/>
              <a:ea typeface="Helvetica Neue" charset="0"/>
              <a:cs typeface="Helvetica Neue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828187"/>
                </a:solidFill>
                <a:latin typeface="HelveticaNeueLT Pro 55 Roman" pitchFamily="34" charset="0"/>
                <a:ea typeface="Helvetica Neue" charset="0"/>
                <a:cs typeface="Helvetica Neue" charset="0"/>
              </a:rPr>
              <a:t>Bluetooth name:  </a:t>
            </a:r>
            <a:r>
              <a:rPr lang="en-GB" dirty="0">
                <a:solidFill>
                  <a:srgbClr val="828187"/>
                </a:solidFill>
                <a:latin typeface="HelveticaNeueLT Pro 55 Roman" pitchFamily="34" charset="0"/>
                <a:ea typeface="Helvetica Neue" charset="0"/>
                <a:cs typeface="Helvetica Neue" charset="0"/>
              </a:rPr>
              <a:t>our customers can specify the name </a:t>
            </a:r>
            <a:r>
              <a:rPr lang="en-GB" b="1" dirty="0">
                <a:solidFill>
                  <a:srgbClr val="C00000"/>
                </a:solidFill>
                <a:latin typeface="HelveticaNeueLT Pro 55 Roman" pitchFamily="34" charset="0"/>
                <a:ea typeface="Helvetica Neue" charset="0"/>
                <a:cs typeface="Helvetica Neue" charset="0"/>
              </a:rPr>
              <a:t>(up to 20 </a:t>
            </a:r>
            <a:r>
              <a:rPr lang="en-GB" b="1" dirty="0" smtClean="0">
                <a:solidFill>
                  <a:srgbClr val="C00000"/>
                </a:solidFill>
                <a:latin typeface="HelveticaNeueLT Pro 55 Roman" pitchFamily="34" charset="0"/>
                <a:ea typeface="Helvetica Neue" charset="0"/>
                <a:cs typeface="Helvetica Neue" charset="0"/>
              </a:rPr>
              <a:t>characters) </a:t>
            </a:r>
            <a:r>
              <a:rPr lang="en-GB" dirty="0" smtClean="0">
                <a:solidFill>
                  <a:srgbClr val="828187"/>
                </a:solidFill>
                <a:latin typeface="HelveticaNeueLT Pro 55 Roman" pitchFamily="34" charset="0"/>
                <a:ea typeface="Helvetica Neue" charset="0"/>
                <a:cs typeface="Helvetica Neue" charset="0"/>
              </a:rPr>
              <a:t>that </a:t>
            </a:r>
            <a:r>
              <a:rPr lang="en-GB" dirty="0">
                <a:solidFill>
                  <a:srgbClr val="828187"/>
                </a:solidFill>
                <a:latin typeface="HelveticaNeueLT Pro 55 Roman" pitchFamily="34" charset="0"/>
                <a:ea typeface="Helvetica Neue" charset="0"/>
                <a:cs typeface="Helvetica Neue" charset="0"/>
              </a:rPr>
              <a:t>the device shows during the Bluetooth</a:t>
            </a:r>
            <a:r>
              <a:rPr lang="en-GB" baseline="30000" dirty="0">
                <a:solidFill>
                  <a:srgbClr val="828187"/>
                </a:solidFill>
                <a:latin typeface="HelveticaNeueLT Pro 55 Roman" pitchFamily="34" charset="0"/>
                <a:ea typeface="Helvetica Neue" charset="0"/>
                <a:cs typeface="Helvetica Neue" charset="0"/>
              </a:rPr>
              <a:t> ®</a:t>
            </a:r>
            <a:r>
              <a:rPr lang="en-GB" dirty="0">
                <a:solidFill>
                  <a:srgbClr val="828187"/>
                </a:solidFill>
                <a:latin typeface="HelveticaNeueLT Pro 55 Roman" pitchFamily="34" charset="0"/>
                <a:ea typeface="Helvetica Neue" charset="0"/>
                <a:cs typeface="Helvetica Neue" charset="0"/>
              </a:rPr>
              <a:t> pairing </a:t>
            </a:r>
            <a:r>
              <a:rPr lang="en-GB" dirty="0" smtClean="0">
                <a:solidFill>
                  <a:srgbClr val="828187"/>
                </a:solidFill>
                <a:latin typeface="HelveticaNeueLT Pro 55 Roman" pitchFamily="34" charset="0"/>
                <a:ea typeface="Helvetica Neue" charset="0"/>
                <a:cs typeface="Helvetica Neue" charset="0"/>
              </a:rPr>
              <a:t>process.</a:t>
            </a:r>
            <a:endParaRPr lang="en-GB" dirty="0">
              <a:solidFill>
                <a:srgbClr val="828187"/>
              </a:solidFill>
              <a:latin typeface="HelveticaNeueLT Pro 55 Roman" pitchFamily="34" charset="0"/>
              <a:ea typeface="Helvetica Neue" charset="0"/>
              <a:cs typeface="Helvetica Neue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D69E525-03ED-404A-A03A-0795B41CA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67" y="3002527"/>
            <a:ext cx="2723242" cy="144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2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6918</TotalTime>
  <Words>1210</Words>
  <Application>Microsoft Office PowerPoint</Application>
  <PresentationFormat>Custom</PresentationFormat>
  <Paragraphs>283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Bartosz Wojszko</dc:creator>
  <cp:lastModifiedBy>Olga Malova</cp:lastModifiedBy>
  <cp:revision>97</cp:revision>
  <cp:lastPrinted>2018-05-16T16:57:05Z</cp:lastPrinted>
  <dcterms:created xsi:type="dcterms:W3CDTF">2018-02-21T15:11:45Z</dcterms:created>
  <dcterms:modified xsi:type="dcterms:W3CDTF">2018-05-25T11:32:41Z</dcterms:modified>
</cp:coreProperties>
</file>