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2" r:id="rId3"/>
  </p:sldMasterIdLst>
  <p:notesMasterIdLst>
    <p:notesMasterId r:id="rId16"/>
  </p:notesMasterIdLst>
  <p:sldIdLst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3" r:id="rId14"/>
    <p:sldId id="286" r:id="rId15"/>
  </p:sldIdLst>
  <p:sldSz cx="9144000" cy="6858000" type="screen4x3"/>
  <p:notesSz cx="6858000" cy="9144000"/>
  <p:defaultTextStyle>
    <a:defPPr>
      <a:defRPr lang="en-US"/>
    </a:defPPr>
    <a:lvl1pPr marL="0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362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544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726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906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3088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268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450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8A8A"/>
    <a:srgbClr val="696969"/>
    <a:srgbClr val="B00030"/>
    <a:srgbClr val="3E8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46" y="108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C8BCC-EBD9-457C-A621-DCEF316FE25F}" type="datetimeFigureOut">
              <a:rPr lang="en-GB" smtClean="0"/>
              <a:t>03/08/2017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95239-65B8-4129-8FE8-C464F08AE5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50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5"/>
            <a:ext cx="7772401" cy="147002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CF17-39B5-4028-A604-9F42BF1D6CBA}" type="datetime1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5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1DF6-D59F-406B-A7AF-2F12B55FD52E}" type="datetime1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7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74640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1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1B6A-03A6-4E8E-9632-52FACF21571D}" type="datetime1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55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157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10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609C-3AE2-4FF1-893B-1623985C8483}" type="datetime1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1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1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0D11-8897-4B4F-9D59-E65DFA638BFC}" type="datetime1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4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5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5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F35C-DEA4-48EE-869E-7F4C36CE6D0D}" type="datetime1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2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1900" b="1"/>
            </a:lvl2pPr>
            <a:lvl3pPr marL="914362" indent="0">
              <a:buNone/>
              <a:defRPr sz="1700" b="1"/>
            </a:lvl3pPr>
            <a:lvl4pPr marL="1371544" indent="0">
              <a:buNone/>
              <a:defRPr sz="1600" b="1"/>
            </a:lvl4pPr>
            <a:lvl5pPr marL="1828726" indent="0">
              <a:buNone/>
              <a:defRPr sz="1600" b="1"/>
            </a:lvl5pPr>
            <a:lvl6pPr marL="2285906" indent="0">
              <a:buNone/>
              <a:defRPr sz="1600" b="1"/>
            </a:lvl6pPr>
            <a:lvl7pPr marL="2743088" indent="0">
              <a:buNone/>
              <a:defRPr sz="1600" b="1"/>
            </a:lvl7pPr>
            <a:lvl8pPr marL="3200268" indent="0">
              <a:buNone/>
              <a:defRPr sz="1600" b="1"/>
            </a:lvl8pPr>
            <a:lvl9pPr marL="365745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5"/>
            <a:ext cx="4041775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1900" b="1"/>
            </a:lvl2pPr>
            <a:lvl3pPr marL="914362" indent="0">
              <a:buNone/>
              <a:defRPr sz="1700" b="1"/>
            </a:lvl3pPr>
            <a:lvl4pPr marL="1371544" indent="0">
              <a:buNone/>
              <a:defRPr sz="1600" b="1"/>
            </a:lvl4pPr>
            <a:lvl5pPr marL="1828726" indent="0">
              <a:buNone/>
              <a:defRPr sz="1600" b="1"/>
            </a:lvl5pPr>
            <a:lvl6pPr marL="2285906" indent="0">
              <a:buNone/>
              <a:defRPr sz="1600" b="1"/>
            </a:lvl6pPr>
            <a:lvl7pPr marL="2743088" indent="0">
              <a:buNone/>
              <a:defRPr sz="1600" b="1"/>
            </a:lvl7pPr>
            <a:lvl8pPr marL="3200268" indent="0">
              <a:buNone/>
              <a:defRPr sz="1600" b="1"/>
            </a:lvl8pPr>
            <a:lvl9pPr marL="365745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9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BEE5-27F0-4FEE-846E-F764F927BA20}" type="datetime1">
              <a:rPr lang="en-US" smtClean="0"/>
              <a:t>8/3/2017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766E-FF3C-4AD0-9C9D-C35B39F3A848}" type="datetime1">
              <a:rPr lang="en-US" smtClean="0"/>
              <a:t>8/3/2017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8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9B86-BA5B-43A5-BB8B-7C1F5521C034}" type="datetime1">
              <a:rPr lang="en-US" smtClean="0"/>
              <a:t>8/3/2017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2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2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273052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2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2" indent="0">
              <a:buNone/>
              <a:defRPr sz="1000"/>
            </a:lvl3pPr>
            <a:lvl4pPr marL="1371544" indent="0">
              <a:buNone/>
              <a:defRPr sz="900"/>
            </a:lvl4pPr>
            <a:lvl5pPr marL="1828726" indent="0">
              <a:buNone/>
              <a:defRPr sz="900"/>
            </a:lvl5pPr>
            <a:lvl6pPr marL="2285906" indent="0">
              <a:buNone/>
              <a:defRPr sz="900"/>
            </a:lvl6pPr>
            <a:lvl7pPr marL="2743088" indent="0">
              <a:buNone/>
              <a:defRPr sz="900"/>
            </a:lvl7pPr>
            <a:lvl8pPr marL="3200268" indent="0">
              <a:buNone/>
              <a:defRPr sz="900"/>
            </a:lvl8pPr>
            <a:lvl9pPr marL="365745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4678-62DF-4B7B-96D0-71C13BFC21BB}" type="datetime1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3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800600"/>
            <a:ext cx="54864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7182" indent="0">
              <a:buNone/>
              <a:defRPr sz="2800"/>
            </a:lvl2pPr>
            <a:lvl3pPr marL="914362" indent="0">
              <a:buNone/>
              <a:defRPr sz="2400"/>
            </a:lvl3pPr>
            <a:lvl4pPr marL="1371544" indent="0">
              <a:buNone/>
              <a:defRPr sz="1900"/>
            </a:lvl4pPr>
            <a:lvl5pPr marL="1828726" indent="0">
              <a:buNone/>
              <a:defRPr sz="1900"/>
            </a:lvl5pPr>
            <a:lvl6pPr marL="2285906" indent="0">
              <a:buNone/>
              <a:defRPr sz="1900"/>
            </a:lvl6pPr>
            <a:lvl7pPr marL="2743088" indent="0">
              <a:buNone/>
              <a:defRPr sz="1900"/>
            </a:lvl7pPr>
            <a:lvl8pPr marL="3200268" indent="0">
              <a:buNone/>
              <a:defRPr sz="1900"/>
            </a:lvl8pPr>
            <a:lvl9pPr marL="3657450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2" indent="0">
              <a:buNone/>
              <a:defRPr sz="1000"/>
            </a:lvl3pPr>
            <a:lvl4pPr marL="1371544" indent="0">
              <a:buNone/>
              <a:defRPr sz="900"/>
            </a:lvl4pPr>
            <a:lvl5pPr marL="1828726" indent="0">
              <a:buNone/>
              <a:defRPr sz="900"/>
            </a:lvl5pPr>
            <a:lvl6pPr marL="2285906" indent="0">
              <a:buNone/>
              <a:defRPr sz="900"/>
            </a:lvl6pPr>
            <a:lvl7pPr marL="2743088" indent="0">
              <a:buNone/>
              <a:defRPr sz="900"/>
            </a:lvl7pPr>
            <a:lvl8pPr marL="3200268" indent="0">
              <a:buNone/>
              <a:defRPr sz="900"/>
            </a:lvl8pPr>
            <a:lvl9pPr marL="365745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4F39-FA06-4908-88A7-C7128DF385FC}" type="datetime1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6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274639"/>
            <a:ext cx="8229600" cy="1143000"/>
          </a:xfrm>
          <a:prstGeom prst="rect">
            <a:avLst/>
          </a:prstGeom>
        </p:spPr>
        <p:txBody>
          <a:bodyPr vert="horz" lIns="91436" tIns="45719" rIns="91436" bIns="45719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600202"/>
            <a:ext cx="8229600" cy="452596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599" cy="365124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D4626-52B2-44D7-ADDD-F6F0BBE79FE2}" type="datetime1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4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599" cy="365124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4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18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457182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9" indent="-285739" algn="l" defTabSz="45718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3" indent="-228591" algn="l" defTabSz="4571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5" indent="-228591" algn="l" defTabSz="457182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5" indent="-228591" algn="l" defTabSz="457182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7" indent="-228591" algn="l" defTabSz="457182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9" indent="-228591" algn="l" defTabSz="457182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9" indent="-228591" algn="l" defTabSz="457182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1" indent="-228591" algn="l" defTabSz="457182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4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6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6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8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8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0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bartek.FLASHBAY\Desktop\NEW_WAVE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52010" y="2366010"/>
            <a:ext cx="6858000" cy="212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bartek.FLASHBAY\Desktop\flashbay_logo_gb_NEW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85" y="268857"/>
            <a:ext cx="3458078" cy="124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80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bartek.FLASHBAY\Desktop\NEW_WAVE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4080"/>
            <a:ext cx="914400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bartek.FLASHBAY\Desktop\flashbay_logo_gb_NEW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662" y="6168905"/>
            <a:ext cx="1604338" cy="57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42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iki.flashbay.com/index.php/Product_Knowledge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shiptrack@flashbay.com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038687" y="905521"/>
            <a:ext cx="6800296" cy="398188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i="1" dirty="0" smtClean="0">
              <a:ln w="11430"/>
              <a:solidFill>
                <a:prstClr val="black">
                  <a:lumMod val="50000"/>
                  <a:lumOff val="50000"/>
                </a:prst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i="1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7200" b="1" i="1" dirty="0" smtClean="0">
                <a:ln w="11430"/>
                <a:solidFill>
                  <a:srgbClr val="69696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Aftersales</a:t>
            </a:r>
            <a:endParaRPr lang="en-US" b="1" i="1" u="sng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rId2" action="ppaction://hlinksldjump"/>
            </a:endParaRPr>
          </a:p>
          <a:p>
            <a:endParaRPr lang="en-US" b="1" i="1" u="sng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rId2" action="ppaction://hlinksldjump"/>
            </a:endParaRPr>
          </a:p>
          <a:p>
            <a:endParaRPr lang="en-US" b="1" i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rId2" action="ppaction://hlinksldjump"/>
            </a:endParaRPr>
          </a:p>
          <a:p>
            <a:endParaRPr lang="en-US" b="1" i="1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" action="ppaction://noaction"/>
            </a:endParaRPr>
          </a:p>
          <a:p>
            <a:endParaRPr lang="en-US" b="1" i="1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" action="ppaction://noaction"/>
            </a:endParaRPr>
          </a:p>
          <a:p>
            <a:endParaRPr lang="en-US" b="1" i="1" u="sng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i="1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i="1" dirty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7960">
            <a:off x="528940" y="4213493"/>
            <a:ext cx="2587529" cy="215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0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3" y="261033"/>
            <a:ext cx="8487014" cy="595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02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612649"/>
            <a:ext cx="8229600" cy="1143000"/>
          </a:xfrm>
          <a:prstGeom prst="rect">
            <a:avLst/>
          </a:prstGeom>
        </p:spPr>
        <p:txBody>
          <a:bodyPr vert="horz" lIns="91436" tIns="45719" rIns="91436" bIns="45719" rtlCol="0" anchor="ctr">
            <a:normAutofit/>
          </a:bodyPr>
          <a:lstStyle>
            <a:lvl1pPr algn="ctr" defTabSz="4571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i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Aftersales Resolution</a:t>
            </a:r>
            <a:endParaRPr lang="en-GB" b="1" i="1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34738" y="2309777"/>
            <a:ext cx="7346272" cy="326755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dirty="0" smtClean="0"/>
          </a:p>
          <a:p>
            <a:pPr algn="l"/>
            <a:endParaRPr lang="en-GB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8A8A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the aftersales case has been resolved and the customer is happy with the outcome then your Group Leader will conduct a brief meeting with you to determine what steps could have been taken to avoid similar cases arising in the future.</a:t>
            </a:r>
            <a:endParaRPr lang="en-GB" sz="1800" dirty="0">
              <a:solidFill>
                <a:srgbClr val="8A8A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23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554854" y="2443578"/>
            <a:ext cx="8229600" cy="452596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algn="l"/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  <a:p>
            <a:pPr marL="457200" lvl="1" algn="l"/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51520" y="2226332"/>
            <a:ext cx="8229600" cy="452596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6685" y="582183"/>
            <a:ext cx="526593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0" normalizeH="0" baseline="0" noProof="0" dirty="0" smtClean="0">
                <a:ln w="11430"/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Further Reading</a:t>
            </a:r>
            <a:endParaRPr kumimoji="0" lang="en-US" sz="4400" b="1" i="0" u="none" strike="noStrike" kern="0" cap="none" spc="0" normalizeH="0" baseline="0" noProof="0" dirty="0" smtClean="0">
              <a:ln w="1905"/>
              <a:solidFill>
                <a:srgbClr val="69696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0696" y="2009086"/>
            <a:ext cx="8229600" cy="452596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Flashbay wiki is an incredibly valuable resource and contains lots of information pertaining to past aftersales cases and general product knowledge.</a:t>
            </a:r>
          </a:p>
          <a:p>
            <a:pPr marL="0" marR="0" lvl="0" indent="0" algn="ctr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Good places to start are:</a:t>
            </a:r>
          </a:p>
          <a:p>
            <a:pPr marL="0" marR="0" lvl="0" indent="0" algn="ctr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http://wiki.flashbay.com/index.php/After_Sales_Awareness</a:t>
            </a:r>
          </a:p>
          <a:p>
            <a:pPr marL="0" marR="0" lvl="0" indent="0" algn="ctr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http://wiki.flashbay.com/index.php/Product_Knowledge#Services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These resources are constantly updated so try to check and refresh your product knowledge from time to time.</a:t>
            </a:r>
          </a:p>
          <a:p>
            <a:pPr marL="0" marR="0" lvl="0" indent="0" algn="ctr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0" marR="0" lvl="0" indent="0" algn="ctr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3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93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554854" y="2443578"/>
            <a:ext cx="8229600" cy="452596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algn="l"/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  <a:p>
            <a:pPr marL="457200" lvl="1" algn="l"/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15747" y="963548"/>
            <a:ext cx="54232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0" normalizeH="0" baseline="0" noProof="0" dirty="0" smtClean="0">
                <a:ln w="11430"/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is Aftersales?</a:t>
            </a:r>
            <a:endParaRPr kumimoji="0" lang="en-US" sz="4400" b="1" i="1" u="none" strike="noStrike" kern="0" cap="none" spc="0" normalizeH="0" baseline="0" noProof="0" dirty="0" smtClean="0">
              <a:ln w="11430"/>
              <a:solidFill>
                <a:srgbClr val="69696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51520" y="2226332"/>
            <a:ext cx="8229600" cy="452596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Aftersales refers to all measures, which are taken by manufacturers and retailers in order for a successful sale to their customer.</a:t>
            </a:r>
          </a:p>
          <a:p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Aftersales service encourages repeat and additional purchases, increasing customer satisfaction and ensuring long-term customer loyalty. Diligent  Aftersales care often ensures a higher future margin than new business, and is a sustainable way to increase customer value and profitability.</a:t>
            </a:r>
          </a:p>
          <a:p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Aftersales department deals with all issues that arise post sales, in order to maintain a business relationship with the customer. Our aftersales team is located in our UK warehouse, which we will be visiting today.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73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554854" y="2443578"/>
            <a:ext cx="8229600" cy="452596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algn="l"/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  <a:p>
            <a:pPr marL="457200" lvl="1" algn="l"/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9" rIns="91436" bIns="45719" rtlCol="0" anchor="ctr">
            <a:normAutofit/>
          </a:bodyPr>
          <a:lstStyle>
            <a:lvl1pPr algn="ctr" defTabSz="4571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for today</a:t>
            </a:r>
            <a:endParaRPr lang="en-US" b="1" i="1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cases</a:t>
            </a:r>
          </a:p>
          <a:p>
            <a:r>
              <a:rPr lang="en-US" sz="28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Responsible parts</a:t>
            </a:r>
          </a:p>
          <a:p>
            <a:r>
              <a:rPr lang="en-US" sz="28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r>
              <a:rPr lang="en-US" sz="28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</a:t>
            </a:r>
            <a:endParaRPr lang="pl-PL" sz="28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Aftersales team</a:t>
            </a:r>
          </a:p>
          <a:p>
            <a:r>
              <a:rPr lang="en-US" sz="28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</a:t>
            </a:r>
            <a:r>
              <a:rPr lang="en-GB" sz="28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Warehouse </a:t>
            </a:r>
            <a:r>
              <a:rPr lang="en-US" sz="28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and samples dispatch procedure</a:t>
            </a:r>
          </a:p>
        </p:txBody>
      </p:sp>
    </p:spTree>
    <p:extLst>
      <p:ext uri="{BB962C8B-B14F-4D97-AF65-F5344CB8AC3E}">
        <p14:creationId xmlns:p14="http://schemas.microsoft.com/office/powerpoint/2010/main" val="108379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544" y="86570"/>
            <a:ext cx="4032448" cy="677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7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1987" y="193555"/>
            <a:ext cx="7665625" cy="7232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00" b="1" i="1" dirty="0" smtClean="0">
                <a:ln w="11430"/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Aftersales Reported?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262796"/>
            <a:ext cx="8229600" cy="452596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write an email to </a:t>
            </a:r>
            <a:r>
              <a:rPr lang="en-US" sz="1400" u="sng" dirty="0" smtClean="0">
                <a:solidFill>
                  <a:srgbClr val="3E8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aftersales.[country code]@flashbay.com</a:t>
            </a:r>
            <a:r>
              <a:rPr lang="en-US" sz="1400" dirty="0" smtClean="0">
                <a:solidFill>
                  <a:srgbClr val="3E8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Sales order number and customer number as the subject. You can then find aftersales related reporting templates under the Text Parts in </a:t>
            </a:r>
            <a:r>
              <a:rPr lang="en-US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Zimbra</a:t>
            </a:r>
            <a:r>
              <a:rPr lang="en-US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696969"/>
              </a:solidFill>
            </a:endParaRPr>
          </a:p>
        </p:txBody>
      </p:sp>
      <p:pic>
        <p:nvPicPr>
          <p:cNvPr id="7" name="Picture 3" descr="\\UK-FP-01\homet$\joanna.n\Desktop\New Aftersales Text Par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00" y="2280274"/>
            <a:ext cx="5260657" cy="413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1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899093"/>
            <a:ext cx="8892480" cy="490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587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554854" y="2443578"/>
            <a:ext cx="8229600" cy="452596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algn="l"/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  <a:p>
            <a:pPr marL="457200" lvl="1" algn="l"/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51520" y="2226332"/>
            <a:ext cx="8229600" cy="452596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2781" y="336366"/>
            <a:ext cx="856035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0" normalizeH="0" baseline="0" noProof="0" dirty="0" smtClean="0">
                <a:ln w="11430"/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How do Most Aftersales Cases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0" normalizeH="0" baseline="0" noProof="0" dirty="0" smtClean="0">
                <a:ln w="11430"/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Originate?</a:t>
            </a:r>
            <a:endParaRPr kumimoji="0" lang="en-US" sz="4400" b="1" i="1" u="none" strike="noStrike" kern="0" cap="none" spc="0" normalizeH="0" baseline="0" noProof="0" dirty="0" smtClean="0">
              <a:ln w="11430"/>
              <a:solidFill>
                <a:srgbClr val="69696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19186" y="1577508"/>
            <a:ext cx="8229600" cy="452596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pl-PL" sz="2000" b="1" i="0" u="sng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most common causes of Aftersales are:</a:t>
            </a:r>
          </a:p>
          <a:p>
            <a:pPr marL="0" marR="0" lvl="0" indent="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Courier Error</a:t>
            </a:r>
          </a:p>
          <a:p>
            <a:pPr marL="342900" marR="0" lvl="0" indent="-34290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Factory Error </a:t>
            </a:r>
          </a:p>
          <a:p>
            <a:pPr marL="342900" marR="0" lvl="0" indent="-34290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Sales person Error </a:t>
            </a:r>
          </a:p>
          <a:p>
            <a:pPr marL="0" marR="0" lvl="0" indent="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Completely unpreventable error -very rare  (“customer error”) </a:t>
            </a:r>
          </a:p>
          <a:p>
            <a:pPr marL="0" marR="0" lvl="0" indent="0" algn="ctr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31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3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00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36" tIns="45719" rIns="91436" bIns="45719" rtlCol="0" anchor="ctr">
            <a:normAutofit/>
          </a:bodyPr>
          <a:lstStyle>
            <a:lvl1pPr algn="ctr" defTabSz="4571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i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endParaRPr lang="en-GB" b="1" i="1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12307" y="1114845"/>
            <a:ext cx="8229600" cy="4525963"/>
          </a:xfrm>
          <a:prstGeom prst="rect">
            <a:avLst/>
          </a:prstGeom>
        </p:spPr>
        <p:txBody>
          <a:bodyPr vert="horz" lIns="91436" tIns="45719" rIns="91436" bIns="45719" rtlCol="0">
            <a:normAutofit lnSpcReduction="10000"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Courier Errors:</a:t>
            </a:r>
          </a:p>
          <a:p>
            <a:pPr marL="0" marR="0" lvl="0" indent="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Delays in transit. Wrong delivery address. Package being delivered damaged. Package being lost.</a:t>
            </a:r>
          </a:p>
          <a:p>
            <a:pPr marL="0" marR="0" lvl="0" indent="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shiptrack@flashbay.com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 first point of contact)</a:t>
            </a:r>
          </a:p>
          <a:p>
            <a:pPr marL="0" marR="0" lvl="0" indent="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Factory Error: </a:t>
            </a:r>
          </a:p>
          <a:p>
            <a:pPr marL="0" marR="0" lvl="0" indent="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Incorrect printing, incorrect shipping addresses. Delays in production, technical issues, requests not respected</a:t>
            </a:r>
          </a:p>
          <a:p>
            <a:pPr marL="0" marR="0" lvl="0" indent="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Completely unpreventable:</a:t>
            </a:r>
          </a:p>
          <a:p>
            <a:pPr marL="0" marR="0" lvl="0" indent="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Wrong phone number provided, wrong names for individual engraving, wrong initial</a:t>
            </a:r>
            <a:endParaRPr kumimoji="0" lang="pl-PL" sz="1600" b="0" i="0" u="none" strike="noStrike" kern="120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</a:p>
        </p:txBody>
      </p:sp>
    </p:spTree>
    <p:extLst>
      <p:ext uri="{BB962C8B-B14F-4D97-AF65-F5344CB8AC3E}">
        <p14:creationId xmlns:p14="http://schemas.microsoft.com/office/powerpoint/2010/main" val="3923381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457200" y="329966"/>
            <a:ext cx="8229600" cy="1143000"/>
          </a:xfrm>
          <a:prstGeom prst="rect">
            <a:avLst/>
          </a:prstGeom>
        </p:spPr>
        <p:txBody>
          <a:bodyPr vert="horz" lIns="91436" tIns="45719" rIns="91436" bIns="45719" rtlCol="0" anchor="ctr">
            <a:normAutofit/>
          </a:bodyPr>
          <a:lstStyle>
            <a:lvl1pPr algn="ctr" defTabSz="45718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i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b="1" i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ales Person Errors</a:t>
            </a:r>
            <a:endParaRPr lang="en-GB" b="1" i="1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0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343257" y="1183533"/>
            <a:ext cx="8219256" cy="5172819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Wrong VP enclosed to order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Discrepancy between artwork and VP from graphic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Missing services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Delivery address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Wrong currency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Wrong quote sent for approval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DPUS not explained (screenshot)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DP screenshots not confirmed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checking simple data from customer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Wrong details of order (capacity, USB 3.0, quantity, special request)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taking the best care to meet deadline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Unclear communication with Operations team / graphics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(amendments)</a:t>
            </a:r>
          </a:p>
          <a:p>
            <a:pPr algn="l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i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sales person do better to prevent the error from happening?</a:t>
            </a:r>
          </a:p>
          <a:p>
            <a:pPr algn="l"/>
            <a:r>
              <a:rPr lang="en-US" sz="2200" u="sng" dirty="0" smtClean="0">
                <a:solidFill>
                  <a:srgbClr val="B00030"/>
                </a:solidFill>
              </a:rPr>
              <a:t>Always check </a:t>
            </a:r>
            <a:r>
              <a:rPr lang="en-US" sz="2200" b="1" u="sng" dirty="0" smtClean="0">
                <a:solidFill>
                  <a:srgbClr val="B00030"/>
                </a:solidFill>
              </a:rPr>
              <a:t>ALL</a:t>
            </a:r>
            <a:r>
              <a:rPr lang="en-US" sz="2200" u="sng" dirty="0" smtClean="0">
                <a:solidFill>
                  <a:srgbClr val="B00030"/>
                </a:solidFill>
              </a:rPr>
              <a:t> details of the order </a:t>
            </a:r>
            <a:r>
              <a:rPr lang="en-US" sz="2200" b="1" u="sng" dirty="0" smtClean="0">
                <a:solidFill>
                  <a:srgbClr val="B00030"/>
                </a:solidFill>
              </a:rPr>
              <a:t>BEFORE</a:t>
            </a:r>
            <a:r>
              <a:rPr lang="en-US" sz="2200" u="sng" dirty="0" smtClean="0">
                <a:solidFill>
                  <a:srgbClr val="B00030"/>
                </a:solidFill>
              </a:rPr>
              <a:t> clicking save button! </a:t>
            </a:r>
            <a:endParaRPr lang="en-US" sz="2200" u="sng" dirty="0">
              <a:solidFill>
                <a:srgbClr val="B00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12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493</Words>
  <Application>Microsoft Office PowerPoint</Application>
  <PresentationFormat>On-screen Show (4:3)</PresentationFormat>
  <Paragraphs>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Kamila Piatkowska</dc:creator>
  <cp:lastModifiedBy>Kamila Piatkowska</cp:lastModifiedBy>
  <cp:revision>51</cp:revision>
  <dcterms:created xsi:type="dcterms:W3CDTF">2013-10-22T14:51:11Z</dcterms:created>
  <dcterms:modified xsi:type="dcterms:W3CDTF">2017-08-03T13:36:16Z</dcterms:modified>
</cp:coreProperties>
</file>