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2"/>
  </p:notesMasterIdLst>
  <p:handoutMasterIdLst>
    <p:handoutMasterId r:id="rId13"/>
  </p:handoutMasterIdLst>
  <p:sldIdLst>
    <p:sldId id="257" r:id="rId2"/>
    <p:sldId id="263" r:id="rId3"/>
    <p:sldId id="258" r:id="rId4"/>
    <p:sldId id="265" r:id="rId5"/>
    <p:sldId id="264" r:id="rId6"/>
    <p:sldId id="266" r:id="rId7"/>
    <p:sldId id="267" r:id="rId8"/>
    <p:sldId id="268" r:id="rId9"/>
    <p:sldId id="269" r:id="rId10"/>
    <p:sldId id="262" r:id="rId1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230"/>
    <a:srgbClr val="82818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021" autoAdjust="0"/>
    <p:restoredTop sz="94660"/>
  </p:normalViewPr>
  <p:slideViewPr>
    <p:cSldViewPr snapToGrid="0">
      <p:cViewPr>
        <p:scale>
          <a:sx n="100" d="100"/>
          <a:sy n="100" d="100"/>
        </p:scale>
        <p:origin x="-930" y="-462"/>
      </p:cViewPr>
      <p:guideLst>
        <p:guide orient="horz" pos="2160"/>
        <p:guide pos="3840"/>
      </p:guideLst>
    </p:cSldViewPr>
  </p:slideViewPr>
  <p:notesTextViewPr>
    <p:cViewPr>
      <p:scale>
        <a:sx n="1" d="1"/>
        <a:sy n="1" d="1"/>
      </p:scale>
      <p:origin x="0" y="0"/>
    </p:cViewPr>
  </p:notesTextViewPr>
  <p:notesViewPr>
    <p:cSldViewPr snapToGrid="0">
      <p:cViewPr varScale="1">
        <p:scale>
          <a:sx n="70" d="100"/>
          <a:sy n="70" d="100"/>
        </p:scale>
        <p:origin x="-1566" y="-66"/>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handoutMaster" Target="handoutMasters/handoutMaster1.xml"/><Relationship Id="rId3" Type="http://schemas.openxmlformats.org/officeDocument/2006/relationships/slide" Target="slides/slide2.xml"/><Relationship Id="rId21" Type="http://schemas.microsoft.com/office/2015/10/relationships/revisionInfo" Target="revisionInfo.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77F18998-AAEC-40DC-8B86-141DD1D18252}" type="datetimeFigureOut">
              <a:rPr lang="en-GB" smtClean="0"/>
              <a:t>04/04/2018</a:t>
            </a:fld>
            <a:endParaRPr lang="en-GB"/>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F10A8D2-E2ED-47A8-A490-3A27B5451523}" type="slidenum">
              <a:rPr lang="en-GB" smtClean="0"/>
              <a:t>‹#›</a:t>
            </a:fld>
            <a:endParaRPr lang="en-GB"/>
          </a:p>
        </p:txBody>
      </p:sp>
    </p:spTree>
    <p:extLst>
      <p:ext uri="{BB962C8B-B14F-4D97-AF65-F5344CB8AC3E}">
        <p14:creationId xmlns:p14="http://schemas.microsoft.com/office/powerpoint/2010/main" val="75486373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5E2725-BB9A-4792-9A13-18A22A8AEA3F}" type="datetimeFigureOut">
              <a:rPr lang="en-GB" smtClean="0"/>
              <a:t>04/04/2018</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1B7C911-D0CB-4738-A472-D14DE15BF482}" type="slidenum">
              <a:rPr lang="en-GB" smtClean="0"/>
              <a:t>‹#›</a:t>
            </a:fld>
            <a:endParaRPr lang="en-GB"/>
          </a:p>
        </p:txBody>
      </p:sp>
    </p:spTree>
    <p:extLst>
      <p:ext uri="{BB962C8B-B14F-4D97-AF65-F5344CB8AC3E}">
        <p14:creationId xmlns:p14="http://schemas.microsoft.com/office/powerpoint/2010/main" val="7794459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9318721"/>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2938776596"/>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2.png"/><Relationship Id="rId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xmlns="" id="{C5EE088E-401F-4D55-9C0A-2821C6198805}"/>
              </a:ext>
            </a:extLst>
          </p:cNvPr>
          <p:cNvGrpSpPr/>
          <p:nvPr userDrawn="1"/>
        </p:nvGrpSpPr>
        <p:grpSpPr>
          <a:xfrm>
            <a:off x="0" y="6282993"/>
            <a:ext cx="12192000" cy="575007"/>
            <a:chOff x="0" y="6282993"/>
            <a:chExt cx="12192000" cy="575007"/>
          </a:xfrm>
        </p:grpSpPr>
        <p:sp>
          <p:nvSpPr>
            <p:cNvPr id="8" name="Rectangle 7">
              <a:extLst>
                <a:ext uri="{FF2B5EF4-FFF2-40B4-BE49-F238E27FC236}">
                  <a16:creationId xmlns:a16="http://schemas.microsoft.com/office/drawing/2014/main" xmlns="" id="{7D357FFB-98A8-49D5-BC6E-87D327A2637C}"/>
                </a:ext>
              </a:extLst>
            </p:cNvPr>
            <p:cNvSpPr/>
            <p:nvPr/>
          </p:nvSpPr>
          <p:spPr>
            <a:xfrm>
              <a:off x="0" y="6282994"/>
              <a:ext cx="12192000" cy="575006"/>
            </a:xfrm>
            <a:prstGeom prst="rect">
              <a:avLst/>
            </a:prstGeom>
            <a:solidFill>
              <a:srgbClr val="B5023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pic>
          <p:nvPicPr>
            <p:cNvPr id="9" name="Picture 8">
              <a:extLst>
                <a:ext uri="{FF2B5EF4-FFF2-40B4-BE49-F238E27FC236}">
                  <a16:creationId xmlns:a16="http://schemas.microsoft.com/office/drawing/2014/main" xmlns="" id="{61AD65D0-E478-4BC6-9D4B-CBAFB91E3EA6}"/>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t="26654" b="50000"/>
            <a:stretch/>
          </p:blipFill>
          <p:spPr>
            <a:xfrm>
              <a:off x="9260060" y="6282993"/>
              <a:ext cx="2590311" cy="575007"/>
            </a:xfrm>
            <a:prstGeom prst="rect">
              <a:avLst/>
            </a:prstGeom>
          </p:spPr>
        </p:pic>
      </p:grpSp>
      <p:pic>
        <p:nvPicPr>
          <p:cNvPr id="10" name="Picture 9">
            <a:extLst>
              <a:ext uri="{FF2B5EF4-FFF2-40B4-BE49-F238E27FC236}">
                <a16:creationId xmlns:a16="http://schemas.microsoft.com/office/drawing/2014/main" xmlns="" id="{C96A5A0A-D6D1-4523-937C-592890EB672B}"/>
              </a:ext>
            </a:extLst>
          </p:cNvPr>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9605011" y="322326"/>
            <a:ext cx="2245360" cy="617474"/>
          </a:xfrm>
          <a:prstGeom prst="rect">
            <a:avLst/>
          </a:prstGeom>
        </p:spPr>
      </p:pic>
      <p:cxnSp>
        <p:nvCxnSpPr>
          <p:cNvPr id="11" name="Straight Connector 10">
            <a:extLst>
              <a:ext uri="{FF2B5EF4-FFF2-40B4-BE49-F238E27FC236}">
                <a16:creationId xmlns:a16="http://schemas.microsoft.com/office/drawing/2014/main" xmlns="" id="{6D937DC8-4DF6-4C2A-B565-FC8DCCF60BC6}"/>
              </a:ext>
            </a:extLst>
          </p:cNvPr>
          <p:cNvCxnSpPr>
            <a:cxnSpLocks/>
          </p:cNvCxnSpPr>
          <p:nvPr userDrawn="1"/>
        </p:nvCxnSpPr>
        <p:spPr>
          <a:xfrm>
            <a:off x="0" y="1018073"/>
            <a:ext cx="3829050" cy="0"/>
          </a:xfrm>
          <a:prstGeom prst="line">
            <a:avLst/>
          </a:prstGeom>
          <a:ln w="9525">
            <a:gradFill flip="none" rotWithShape="1">
              <a:gsLst>
                <a:gs pos="24000">
                  <a:srgbClr val="B50230"/>
                </a:gs>
                <a:gs pos="100000">
                  <a:schemeClr val="bg1"/>
                </a:gs>
              </a:gsLst>
              <a:lin ang="0" scaled="1"/>
              <a:tileRect/>
            </a:gradFill>
          </a:ln>
        </p:spPr>
        <p:style>
          <a:lnRef idx="1">
            <a:schemeClr val="accent1"/>
          </a:lnRef>
          <a:fillRef idx="0">
            <a:schemeClr val="accent1"/>
          </a:fillRef>
          <a:effectRef idx="0">
            <a:schemeClr val="accent1"/>
          </a:effectRef>
          <a:fontRef idx="minor">
            <a:schemeClr val="tx1"/>
          </a:fontRef>
        </p:style>
      </p:cxnSp>
      <p:sp>
        <p:nvSpPr>
          <p:cNvPr id="12" name="Rectangle 11">
            <a:extLst>
              <a:ext uri="{FF2B5EF4-FFF2-40B4-BE49-F238E27FC236}">
                <a16:creationId xmlns:a16="http://schemas.microsoft.com/office/drawing/2014/main" xmlns="" id="{EEB8211D-0A06-489D-9A05-F70E916E6626}"/>
              </a:ext>
            </a:extLst>
          </p:cNvPr>
          <p:cNvSpPr/>
          <p:nvPr userDrawn="1"/>
        </p:nvSpPr>
        <p:spPr>
          <a:xfrm>
            <a:off x="391160" y="371073"/>
            <a:ext cx="6092349" cy="369332"/>
          </a:xfrm>
          <a:prstGeom prst="rect">
            <a:avLst/>
          </a:prstGeom>
        </p:spPr>
        <p:txBody>
          <a:bodyPr wrap="square">
            <a:spAutoFit/>
          </a:bodyPr>
          <a:lstStyle/>
          <a:p>
            <a:r>
              <a:rPr lang="en-GB" baseline="0" dirty="0" smtClean="0">
                <a:solidFill>
                  <a:srgbClr val="B50230"/>
                </a:solidFill>
                <a:latin typeface="HelveticaNeueLT Pro 55 Roman" panose="020B0604020202020204" pitchFamily="34" charset="0"/>
                <a:cs typeface="Arial" panose="020B0604020202020204" pitchFamily="34" charset="0"/>
              </a:rPr>
              <a:t>C.5 </a:t>
            </a:r>
            <a:r>
              <a:rPr lang="en-GB" dirty="0" smtClean="0">
                <a:solidFill>
                  <a:srgbClr val="B50230"/>
                </a:solidFill>
                <a:latin typeface="HelveticaNeueLT Pro 55 Roman" panose="020B0604020202020204" pitchFamily="34" charset="0"/>
                <a:cs typeface="Arial" panose="020B0604020202020204" pitchFamily="34" charset="0"/>
              </a:rPr>
              <a:t>| </a:t>
            </a:r>
            <a:r>
              <a:rPr lang="en-GB" b="1" dirty="0" smtClean="0">
                <a:solidFill>
                  <a:srgbClr val="B50230"/>
                </a:solidFill>
                <a:latin typeface="HelveticaNeueLT Pro 95 Blk" panose="020B0904020202020204" pitchFamily="34" charset="0"/>
                <a:cs typeface="Arial" panose="020B0604020202020204" pitchFamily="34" charset="0"/>
              </a:rPr>
              <a:t>Negotiation</a:t>
            </a:r>
            <a:endParaRPr lang="en-GB" b="1" dirty="0">
              <a:solidFill>
                <a:srgbClr val="B50230"/>
              </a:solidFill>
              <a:latin typeface="HelveticaNeueLT Pro 95 Blk" panose="020B0904020202020204" pitchFamily="34" charset="0"/>
              <a:cs typeface="Arial" panose="020B0604020202020204" pitchFamily="34" charset="0"/>
            </a:endParaRPr>
          </a:p>
        </p:txBody>
      </p:sp>
    </p:spTree>
    <p:extLst>
      <p:ext uri="{BB962C8B-B14F-4D97-AF65-F5344CB8AC3E}">
        <p14:creationId xmlns:p14="http://schemas.microsoft.com/office/powerpoint/2010/main" val="2393414309"/>
      </p:ext>
    </p:extLst>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5.tiff"/><Relationship Id="rId2" Type="http://schemas.openxmlformats.org/officeDocument/2006/relationships/image" Target="../media/image4.tiff"/><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png"/><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12.gif"/><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 xmlns:a16="http://schemas.microsoft.com/office/drawing/2014/main" id="{F2DBBB76-1EDA-45CD-B016-4A08FF84967A}"/>
              </a:ext>
            </a:extLst>
          </p:cNvPr>
          <p:cNvSpPr txBox="1"/>
          <p:nvPr/>
        </p:nvSpPr>
        <p:spPr>
          <a:xfrm>
            <a:off x="391160" y="1479318"/>
            <a:ext cx="11695267" cy="584775"/>
          </a:xfrm>
          <a:prstGeom prst="rect">
            <a:avLst/>
          </a:prstGeom>
          <a:noFill/>
        </p:spPr>
        <p:txBody>
          <a:bodyPr wrap="square" rtlCol="0">
            <a:spAutoFit/>
          </a:bodyPr>
          <a:lstStyle/>
          <a:p>
            <a:r>
              <a:rPr lang="en-GB" sz="800" b="1" dirty="0" smtClean="0">
                <a:solidFill>
                  <a:srgbClr val="B50230"/>
                </a:solidFill>
                <a:latin typeface="Helvetica Neue" charset="0"/>
                <a:ea typeface="Helvetica Neue" charset="0"/>
                <a:cs typeface="Helvetica Neue" charset="0"/>
              </a:rPr>
              <a:t>C.5 </a:t>
            </a:r>
            <a:r>
              <a:rPr lang="en-GB" sz="3200" b="1" dirty="0" smtClean="0">
                <a:solidFill>
                  <a:srgbClr val="B50230"/>
                </a:solidFill>
                <a:latin typeface="Helvetica Neue" charset="0"/>
                <a:ea typeface="Helvetica Neue" charset="0"/>
                <a:cs typeface="Helvetica Neue" charset="0"/>
              </a:rPr>
              <a:t>Negotiation</a:t>
            </a:r>
            <a:endParaRPr lang="en-GB" sz="3200" b="1" dirty="0">
              <a:solidFill>
                <a:srgbClr val="B50230"/>
              </a:solidFill>
              <a:latin typeface="Helvetica Neue" charset="0"/>
              <a:ea typeface="Helvetica Neue" charset="0"/>
              <a:cs typeface="Helvetica Neue" charset="0"/>
            </a:endParaRPr>
          </a:p>
        </p:txBody>
      </p:sp>
      <p:sp>
        <p:nvSpPr>
          <p:cNvPr id="6" name="TextBox 5">
            <a:extLst>
              <a:ext uri="{FF2B5EF4-FFF2-40B4-BE49-F238E27FC236}">
                <a16:creationId xmlns="" xmlns:a16="http://schemas.microsoft.com/office/drawing/2014/main" id="{D2298306-024E-4114-814C-FE3C0B845811}"/>
              </a:ext>
            </a:extLst>
          </p:cNvPr>
          <p:cNvSpPr txBox="1"/>
          <p:nvPr/>
        </p:nvSpPr>
        <p:spPr>
          <a:xfrm>
            <a:off x="391160" y="2199612"/>
            <a:ext cx="3869689" cy="830997"/>
          </a:xfrm>
          <a:prstGeom prst="rect">
            <a:avLst/>
          </a:prstGeom>
          <a:noFill/>
        </p:spPr>
        <p:txBody>
          <a:bodyPr wrap="square" rtlCol="0">
            <a:spAutoFit/>
          </a:bodyPr>
          <a:lstStyle/>
          <a:p>
            <a:r>
              <a:rPr lang="en-GB" sz="1200" b="1" dirty="0">
                <a:solidFill>
                  <a:srgbClr val="828187"/>
                </a:solidFill>
                <a:latin typeface="Helvetica Neue" charset="0"/>
                <a:ea typeface="Helvetica Neue" charset="0"/>
                <a:cs typeface="Helvetica Neue" charset="0"/>
              </a:rPr>
              <a:t>When going through this learning pack we advise you take notes in order to really solidify this content. It is imperative you know our product range off by heart when dealing with customers.</a:t>
            </a:r>
          </a:p>
        </p:txBody>
      </p:sp>
    </p:spTree>
    <p:extLst>
      <p:ext uri="{BB962C8B-B14F-4D97-AF65-F5344CB8AC3E}">
        <p14:creationId xmlns:p14="http://schemas.microsoft.com/office/powerpoint/2010/main" val="424976485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90498720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8263074" cy="861774"/>
          </a:xfrm>
          <a:prstGeom prst="rect">
            <a:avLst/>
          </a:prstGeom>
        </p:spPr>
        <p:txBody>
          <a:bodyPr wrap="square">
            <a:spAutoFit/>
          </a:bodyPr>
          <a:lstStyle/>
          <a:p>
            <a:r>
              <a:rPr lang="en-GB" sz="800" b="1" dirty="0" smtClean="0">
                <a:solidFill>
                  <a:srgbClr val="B50230"/>
                </a:solidFill>
                <a:latin typeface="HelveticaNeueLT Pro 55 Roman" pitchFamily="34" charset="0"/>
              </a:rPr>
              <a:t>C.5.1</a:t>
            </a:r>
            <a:r>
              <a:rPr lang="en-GB" sz="3200" b="1" dirty="0" smtClean="0">
                <a:solidFill>
                  <a:srgbClr val="B50230"/>
                </a:solidFill>
                <a:latin typeface="HelveticaNeueLT Pro 55 Roman" pitchFamily="34" charset="0"/>
              </a:rPr>
              <a:t>What is negotiation?</a:t>
            </a:r>
            <a:r>
              <a:rPr lang="en-GB" dirty="0" smtClean="0">
                <a:solidFill>
                  <a:srgbClr val="B50230"/>
                </a:solidFill>
                <a:latin typeface="HelveticaNeueLT Pro 55 Roman" pitchFamily="34" charset="0"/>
              </a:rPr>
              <a:t/>
            </a:r>
            <a:br>
              <a:rPr lang="en-GB" dirty="0" smtClean="0">
                <a:solidFill>
                  <a:srgbClr val="B50230"/>
                </a:solidFill>
                <a:latin typeface="HelveticaNeueLT Pro 55 Roman" pitchFamily="34" charset="0"/>
              </a:rPr>
            </a:br>
            <a:endParaRPr lang="en-GB" dirty="0">
              <a:solidFill>
                <a:srgbClr val="B50230"/>
              </a:solidFill>
              <a:latin typeface="HelveticaNeueLT Pro 55 Roman" pitchFamily="34" charset="0"/>
            </a:endParaRPr>
          </a:p>
        </p:txBody>
      </p:sp>
      <p:sp>
        <p:nvSpPr>
          <p:cNvPr id="7" name="Rectangle 6"/>
          <p:cNvSpPr/>
          <p:nvPr/>
        </p:nvSpPr>
        <p:spPr>
          <a:xfrm>
            <a:off x="345665" y="2044585"/>
            <a:ext cx="11286116" cy="584775"/>
          </a:xfrm>
          <a:prstGeom prst="rect">
            <a:avLst/>
          </a:prstGeom>
        </p:spPr>
        <p:txBody>
          <a:bodyPr wrap="square">
            <a:spAutoFit/>
          </a:bodyPr>
          <a:lstStyle/>
          <a:p>
            <a:r>
              <a:rPr lang="en-GB" sz="1600" dirty="0">
                <a:solidFill>
                  <a:srgbClr val="828187"/>
                </a:solidFill>
                <a:latin typeface="HelveticaNeueLT Pro 55 Roman" pitchFamily="34" charset="0"/>
                <a:cs typeface="Helvetica Neue Regular" charset="0"/>
              </a:rPr>
              <a:t>A bargaining process between two or more parties seeking to discover common ground and reach an agreement</a:t>
            </a:r>
            <a:r>
              <a:rPr lang="en-GB" sz="1600" dirty="0" smtClean="0">
                <a:solidFill>
                  <a:srgbClr val="828187"/>
                </a:solidFill>
                <a:latin typeface="HelveticaNeueLT Pro 55 Roman" pitchFamily="34" charset="0"/>
                <a:cs typeface="Helvetica Neue Regular" charset="0"/>
              </a:rPr>
              <a:t>.</a:t>
            </a:r>
            <a:r>
              <a:rPr lang="en-GB" sz="1600" b="1" dirty="0">
                <a:solidFill>
                  <a:srgbClr val="B50230"/>
                </a:solidFill>
                <a:latin typeface="HelveticaNeueLT Pro 55 Roman" pitchFamily="34" charset="0"/>
                <a:ea typeface="Helvetica Neue" charset="0"/>
                <a:cs typeface="Helvetica Neue" charset="0"/>
              </a:rPr>
              <a:t/>
            </a:r>
            <a:br>
              <a:rPr lang="en-GB" sz="1600" b="1" dirty="0">
                <a:solidFill>
                  <a:srgbClr val="B50230"/>
                </a:solidFill>
                <a:latin typeface="HelveticaNeueLT Pro 55 Roman" pitchFamily="34" charset="0"/>
                <a:ea typeface="Helvetica Neue" charset="0"/>
                <a:cs typeface="Helvetica Neue" charset="0"/>
              </a:rPr>
            </a:br>
            <a:endParaRPr lang="en-GB" sz="1600" b="1" dirty="0">
              <a:solidFill>
                <a:srgbClr val="B50230"/>
              </a:solidFill>
              <a:latin typeface="Helvetica Neue" charset="0"/>
              <a:ea typeface="Helvetica Neue" charset="0"/>
              <a:cs typeface="Helvetica Neue" charset="0"/>
            </a:endParaRPr>
          </a:p>
        </p:txBody>
      </p:sp>
      <p:pic>
        <p:nvPicPr>
          <p:cNvPr id="11" name="Picture 2" descr="\\UK-FP-01\homet$\therese\Desktop\sales-negotiation.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53735" y="2956132"/>
            <a:ext cx="1690815" cy="2516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3445417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8263074" cy="861774"/>
          </a:xfrm>
          <a:prstGeom prst="rect">
            <a:avLst/>
          </a:prstGeom>
        </p:spPr>
        <p:txBody>
          <a:bodyPr wrap="square">
            <a:spAutoFit/>
          </a:bodyPr>
          <a:lstStyle/>
          <a:p>
            <a:r>
              <a:rPr lang="en-GB" sz="800" b="1" dirty="0" smtClean="0">
                <a:solidFill>
                  <a:srgbClr val="B50230"/>
                </a:solidFill>
                <a:latin typeface="HelveticaNeueLT Pro 55 Roman" pitchFamily="34" charset="0"/>
              </a:rPr>
              <a:t>C.5.2</a:t>
            </a:r>
            <a:r>
              <a:rPr lang="en-GB" sz="3200" b="1" dirty="0" smtClean="0">
                <a:solidFill>
                  <a:srgbClr val="B50230"/>
                </a:solidFill>
                <a:latin typeface="HelveticaNeueLT Pro 55 Roman" pitchFamily="34" charset="0"/>
              </a:rPr>
              <a:t> Where do we encounter negotiation?</a:t>
            </a:r>
            <a:r>
              <a:rPr lang="en-GB" dirty="0">
                <a:solidFill>
                  <a:srgbClr val="B50230"/>
                </a:solidFill>
                <a:latin typeface="HelveticaNeueLT Pro 55 Roman" pitchFamily="34" charset="0"/>
              </a:rPr>
              <a:t/>
            </a:r>
            <a:br>
              <a:rPr lang="en-GB" dirty="0">
                <a:solidFill>
                  <a:srgbClr val="B50230"/>
                </a:solidFill>
                <a:latin typeface="HelveticaNeueLT Pro 55 Roman" pitchFamily="34" charset="0"/>
              </a:rPr>
            </a:br>
            <a:endParaRPr lang="en-GB" dirty="0">
              <a:solidFill>
                <a:srgbClr val="B50230"/>
              </a:solidFill>
              <a:latin typeface="HelveticaNeueLT Pro 55 Roman" pitchFamily="34" charset="0"/>
            </a:endParaRPr>
          </a:p>
        </p:txBody>
      </p:sp>
      <p:sp>
        <p:nvSpPr>
          <p:cNvPr id="7" name="Rectangle 6"/>
          <p:cNvSpPr/>
          <p:nvPr/>
        </p:nvSpPr>
        <p:spPr>
          <a:xfrm>
            <a:off x="345665" y="1970244"/>
            <a:ext cx="6077437" cy="307777"/>
          </a:xfrm>
          <a:prstGeom prst="rect">
            <a:avLst/>
          </a:prstGeom>
        </p:spPr>
        <p:txBody>
          <a:bodyPr wrap="square">
            <a:spAutoFit/>
          </a:bodyPr>
          <a:lstStyle/>
          <a:p>
            <a:pPr lvl="0"/>
            <a:endParaRPr lang="en-GB" sz="1400" dirty="0">
              <a:solidFill>
                <a:srgbClr val="828187"/>
              </a:solidFill>
              <a:latin typeface="HelveticaNeueLT Pro 55 Roman" pitchFamily="34" charset="0"/>
              <a:ea typeface="Helvetica Neue" charset="0"/>
              <a:cs typeface="Helvetica Neue" charset="0"/>
            </a:endParaRPr>
          </a:p>
        </p:txBody>
      </p:sp>
      <p:pic>
        <p:nvPicPr>
          <p:cNvPr id="16" name="Picture 15"/>
          <p:cNvPicPr>
            <a:picLocks noChangeAspect="1"/>
          </p:cNvPicPr>
          <p:nvPr/>
        </p:nvPicPr>
        <p:blipFill>
          <a:blip r:embed="rId2"/>
          <a:stretch>
            <a:fillRect/>
          </a:stretch>
        </p:blipFill>
        <p:spPr>
          <a:xfrm>
            <a:off x="1231078" y="2278021"/>
            <a:ext cx="3103030" cy="3103030"/>
          </a:xfrm>
          <a:prstGeom prst="rect">
            <a:avLst/>
          </a:prstGeom>
        </p:spPr>
      </p:pic>
      <p:pic>
        <p:nvPicPr>
          <p:cNvPr id="17" name="Content Placeholder 10"/>
          <p:cNvPicPr>
            <a:picLocks noChangeAspect="1"/>
          </p:cNvPicPr>
          <p:nvPr/>
        </p:nvPicPr>
        <p:blipFill>
          <a:blip r:embed="rId3"/>
          <a:stretch>
            <a:fillRect/>
          </a:stretch>
        </p:blipFill>
        <p:spPr>
          <a:xfrm>
            <a:off x="7825158" y="2278021"/>
            <a:ext cx="3103030" cy="3103030"/>
          </a:xfrm>
          <a:prstGeom prst="rect">
            <a:avLst/>
          </a:prstGeom>
        </p:spPr>
      </p:pic>
    </p:spTree>
    <p:extLst>
      <p:ext uri="{BB962C8B-B14F-4D97-AF65-F5344CB8AC3E}">
        <p14:creationId xmlns:p14="http://schemas.microsoft.com/office/powerpoint/2010/main" val="417025069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8263074" cy="861774"/>
          </a:xfrm>
          <a:prstGeom prst="rect">
            <a:avLst/>
          </a:prstGeom>
        </p:spPr>
        <p:txBody>
          <a:bodyPr wrap="square">
            <a:spAutoFit/>
          </a:bodyPr>
          <a:lstStyle/>
          <a:p>
            <a:r>
              <a:rPr lang="en-GB" sz="800" b="1" dirty="0" smtClean="0">
                <a:solidFill>
                  <a:srgbClr val="B50230"/>
                </a:solidFill>
                <a:latin typeface="HelveticaNeueLT Pro 55 Roman" pitchFamily="34" charset="0"/>
              </a:rPr>
              <a:t>C.5.3</a:t>
            </a:r>
            <a:r>
              <a:rPr lang="en-GB" sz="3200" b="1" dirty="0" smtClean="0">
                <a:solidFill>
                  <a:srgbClr val="B50230"/>
                </a:solidFill>
                <a:latin typeface="HelveticaNeueLT Pro 55 Roman" pitchFamily="34" charset="0"/>
              </a:rPr>
              <a:t> What are the benefits with Flashbay?</a:t>
            </a:r>
            <a:r>
              <a:rPr lang="en-GB" dirty="0">
                <a:solidFill>
                  <a:srgbClr val="B50230"/>
                </a:solidFill>
                <a:latin typeface="HelveticaNeueLT Pro 55 Roman" pitchFamily="34" charset="0"/>
              </a:rPr>
              <a:t/>
            </a:r>
            <a:br>
              <a:rPr lang="en-GB" dirty="0">
                <a:solidFill>
                  <a:srgbClr val="B50230"/>
                </a:solidFill>
                <a:latin typeface="HelveticaNeueLT Pro 55 Roman" pitchFamily="34" charset="0"/>
              </a:rPr>
            </a:br>
            <a:endParaRPr lang="en-GB" dirty="0">
              <a:solidFill>
                <a:srgbClr val="B50230"/>
              </a:solidFill>
              <a:latin typeface="HelveticaNeueLT Pro 55 Roman" pitchFamily="34" charset="0"/>
            </a:endParaRPr>
          </a:p>
        </p:txBody>
      </p:sp>
      <p:sp>
        <p:nvSpPr>
          <p:cNvPr id="7" name="Rectangle 6"/>
          <p:cNvSpPr/>
          <p:nvPr/>
        </p:nvSpPr>
        <p:spPr>
          <a:xfrm>
            <a:off x="345665" y="1970244"/>
            <a:ext cx="6077437" cy="3970318"/>
          </a:xfrm>
          <a:prstGeom prst="rect">
            <a:avLst/>
          </a:prstGeom>
        </p:spPr>
        <p:txBody>
          <a:bodyPr wrap="square">
            <a:spAutoFit/>
          </a:bodyPr>
          <a:lstStyle/>
          <a:p>
            <a:endParaRPr lang="en-US" sz="1400" dirty="0" smtClean="0">
              <a:ln w="11430"/>
              <a:solidFill>
                <a:srgbClr val="696969"/>
              </a:solidFill>
              <a:latin typeface="Helvetica Neue Regular" charset="0"/>
            </a:endParaRP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Delivery in only 5 working days </a:t>
            </a:r>
            <a:endParaRPr lang="en-GB" sz="1400" dirty="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Our own factory</a:t>
            </a: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Free Samples (Next day)</a:t>
            </a:r>
          </a:p>
          <a:p>
            <a:pPr marL="285750" indent="-285750">
              <a:buFont typeface="Arial" panose="020B0604020202020204" pitchFamily="34" charset="0"/>
              <a:buChar char="•"/>
            </a:pPr>
            <a:r>
              <a:rPr lang="en-GB" sz="1400" dirty="0" smtClean="0">
                <a:solidFill>
                  <a:srgbClr val="828187"/>
                </a:solidFill>
                <a:latin typeface="HelveticaNeueLT Pro 55 Roman" pitchFamily="34" charset="0"/>
                <a:ea typeface="Helvetica Neue" charset="0"/>
                <a:cs typeface="Helvetica Neue" charset="0"/>
              </a:rPr>
              <a:t>Instant </a:t>
            </a:r>
            <a:r>
              <a:rPr lang="en-GB" sz="1400" dirty="0">
                <a:solidFill>
                  <a:srgbClr val="828187"/>
                </a:solidFill>
                <a:latin typeface="HelveticaNeueLT Pro 55 Roman" pitchFamily="34" charset="0"/>
                <a:ea typeface="Helvetica Neue" charset="0"/>
                <a:cs typeface="Helvetica Neue" charset="0"/>
              </a:rPr>
              <a:t>Quote (15 min)</a:t>
            </a: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Factory Direct Prices</a:t>
            </a:r>
          </a:p>
          <a:p>
            <a:pPr marL="285750" indent="-285750">
              <a:buFont typeface="Arial" panose="020B0604020202020204" pitchFamily="34" charset="0"/>
              <a:buChar char="•"/>
            </a:pPr>
            <a:r>
              <a:rPr lang="en-GB" sz="1400" dirty="0" smtClean="0">
                <a:solidFill>
                  <a:srgbClr val="828187"/>
                </a:solidFill>
                <a:latin typeface="HelveticaNeueLT Pro 55 Roman" pitchFamily="34" charset="0"/>
                <a:ea typeface="Helvetica Neue" charset="0"/>
                <a:cs typeface="Helvetica Neue" charset="0"/>
              </a:rPr>
              <a:t>10 </a:t>
            </a:r>
            <a:r>
              <a:rPr lang="en-GB" sz="1400" dirty="0">
                <a:solidFill>
                  <a:srgbClr val="828187"/>
                </a:solidFill>
                <a:latin typeface="HelveticaNeueLT Pro 55 Roman" pitchFamily="34" charset="0"/>
                <a:ea typeface="Helvetica Neue" charset="0"/>
                <a:cs typeface="Helvetica Neue" charset="0"/>
              </a:rPr>
              <a:t>Units Minimum Order</a:t>
            </a: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10 Year Warranty/2 Year Warranty</a:t>
            </a: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No Hidden Cost</a:t>
            </a: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Free Virtual Proof</a:t>
            </a:r>
          </a:p>
          <a:p>
            <a:pPr marL="285750" indent="-285750">
              <a:buFont typeface="Arial" panose="020B0604020202020204" pitchFamily="34" charset="0"/>
              <a:buChar char="•"/>
            </a:pPr>
            <a:r>
              <a:rPr lang="en-GB" sz="1400" dirty="0" err="1">
                <a:solidFill>
                  <a:srgbClr val="828187"/>
                </a:solidFill>
                <a:latin typeface="HelveticaNeueLT Pro 55 Roman" pitchFamily="34" charset="0"/>
                <a:ea typeface="Helvetica Neue" charset="0"/>
                <a:cs typeface="Helvetica Neue" charset="0"/>
              </a:rPr>
              <a:t>TrustPilot</a:t>
            </a:r>
            <a:endParaRPr lang="en-GB" sz="1400" dirty="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Unique Design</a:t>
            </a:r>
          </a:p>
          <a:p>
            <a:pPr marL="285750" indent="-285750">
              <a:buFont typeface="Arial" panose="020B0604020202020204" pitchFamily="34" charset="0"/>
              <a:buChar char="•"/>
            </a:pPr>
            <a:r>
              <a:rPr lang="en-GB" sz="1400" dirty="0">
                <a:solidFill>
                  <a:srgbClr val="828187"/>
                </a:solidFill>
                <a:latin typeface="HelveticaNeueLT Pro 55 Roman" pitchFamily="34" charset="0"/>
                <a:ea typeface="Helvetica Neue" charset="0"/>
                <a:cs typeface="Helvetica Neue" charset="0"/>
              </a:rPr>
              <a:t>Printing included on all printable sides</a:t>
            </a: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Original NAND Flash </a:t>
            </a: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Aftersales department</a:t>
            </a: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Our Sales Staff</a:t>
            </a:r>
            <a:endParaRPr lang="en-GB" sz="1400" dirty="0">
              <a:solidFill>
                <a:srgbClr val="828187"/>
              </a:solidFill>
              <a:latin typeface="HelveticaNeueLT Pro 55 Roman" pitchFamily="34" charset="0"/>
              <a:ea typeface="Helvetica Neue" charset="0"/>
              <a:cs typeface="Helvetica Neue" charset="0"/>
            </a:endParaRPr>
          </a:p>
          <a:p>
            <a:pPr marL="457200" indent="-457200">
              <a:buFont typeface="Arial" panose="020B0604020202020204" pitchFamily="34" charset="0"/>
              <a:buChar char="•"/>
            </a:pPr>
            <a:endParaRPr lang="en-US" sz="1400" dirty="0">
              <a:ln w="11430"/>
              <a:solidFill>
                <a:srgbClr val="696969"/>
              </a:solidFill>
              <a:latin typeface="Helvetica Neue Regular" charset="0"/>
            </a:endParaRPr>
          </a:p>
          <a:p>
            <a:endParaRPr lang="en-GB" sz="1400" dirty="0">
              <a:latin typeface="Helvetica Neue Regular" charset="0"/>
            </a:endParaRPr>
          </a:p>
        </p:txBody>
      </p:sp>
      <p:pic>
        <p:nvPicPr>
          <p:cNvPr id="9" name="Picture 5" descr="\\UK-FP-01\homet$\therese\Desktop\Wafer_list_g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83094" y="1707922"/>
            <a:ext cx="2381250" cy="2381250"/>
          </a:xfrm>
          <a:prstGeom prst="rect">
            <a:avLst/>
          </a:prstGeom>
          <a:noFill/>
          <a:extLst>
            <a:ext uri="{909E8E84-426E-40DD-AFC4-6F175D3DCCD1}">
              <a14:hiddenFill xmlns:a14="http://schemas.microsoft.com/office/drawing/2010/main">
                <a:solidFill>
                  <a:srgbClr val="FFFFFF"/>
                </a:solidFill>
              </a14:hiddenFill>
            </a:ext>
          </a:extLst>
        </p:spPr>
      </p:pic>
      <p:pic>
        <p:nvPicPr>
          <p:cNvPr id="4098" name="Picture 2" descr="C:\Users\therese\Desktop\FB_PowerBanks_2017.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99610" y="2026431"/>
            <a:ext cx="4627794" cy="3296413"/>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4" descr="\\UK-FP-01\homet$\therese\Desktop\Kinetic_list_g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7204" y="3543961"/>
            <a:ext cx="2381250" cy="23812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749393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8263074" cy="584775"/>
          </a:xfrm>
          <a:prstGeom prst="rect">
            <a:avLst/>
          </a:prstGeom>
        </p:spPr>
        <p:txBody>
          <a:bodyPr wrap="square">
            <a:spAutoFit/>
          </a:bodyPr>
          <a:lstStyle/>
          <a:p>
            <a:r>
              <a:rPr lang="en-GB" sz="800" b="1" dirty="0" smtClean="0">
                <a:solidFill>
                  <a:srgbClr val="B50230"/>
                </a:solidFill>
                <a:latin typeface="HelveticaNeueLT Pro 55 Roman" pitchFamily="34" charset="0"/>
              </a:rPr>
              <a:t>C.5.4</a:t>
            </a:r>
            <a:r>
              <a:rPr lang="en-GB" sz="3200" b="1" dirty="0" smtClean="0">
                <a:solidFill>
                  <a:srgbClr val="B50230"/>
                </a:solidFill>
                <a:latin typeface="HelveticaNeueLT Pro 55 Roman" pitchFamily="34" charset="0"/>
              </a:rPr>
              <a:t> How to negotiate on the phone? </a:t>
            </a:r>
            <a:endParaRPr lang="en-GB" dirty="0">
              <a:solidFill>
                <a:srgbClr val="B50230"/>
              </a:solidFill>
              <a:latin typeface="HelveticaNeueLT Pro 55 Roman" pitchFamily="34" charset="0"/>
            </a:endParaRPr>
          </a:p>
        </p:txBody>
      </p:sp>
      <p:sp>
        <p:nvSpPr>
          <p:cNvPr id="7" name="Rectangle 6"/>
          <p:cNvSpPr/>
          <p:nvPr/>
        </p:nvSpPr>
        <p:spPr>
          <a:xfrm>
            <a:off x="345665" y="1851299"/>
            <a:ext cx="11690218" cy="2376035"/>
          </a:xfrm>
          <a:prstGeom prst="rect">
            <a:avLst/>
          </a:prstGeom>
        </p:spPr>
        <p:txBody>
          <a:bodyPr wrap="square">
            <a:spAutoFit/>
          </a:bodyPr>
          <a:lstStyle/>
          <a:p>
            <a:pPr lvl="0" indent="-285750">
              <a:spcBef>
                <a:spcPct val="20000"/>
              </a:spcBef>
              <a:buFont typeface="Arial" panose="020B0604020202020204" pitchFamily="34" charset="0"/>
              <a:buChar char="•"/>
              <a:defRPr/>
            </a:pPr>
            <a:r>
              <a:rPr lang="nb-NO" sz="1400" dirty="0" smtClean="0">
                <a:solidFill>
                  <a:srgbClr val="828187"/>
                </a:solidFill>
                <a:latin typeface="HelveticaNeueLT Pro 55 Roman" pitchFamily="34" charset="0"/>
                <a:ea typeface="Helvetica Neue" charset="0"/>
                <a:cs typeface="Helvetica Neue" charset="0"/>
              </a:rPr>
              <a:t>Your phone is one of your best sales tools. </a:t>
            </a:r>
            <a:endParaRPr lang="nb-NO" sz="1400" dirty="0">
              <a:solidFill>
                <a:srgbClr val="828187"/>
              </a:solidFill>
              <a:latin typeface="HelveticaNeueLT Pro 55 Roman" pitchFamily="34" charset="0"/>
              <a:ea typeface="Helvetica Neue" charset="0"/>
              <a:cs typeface="Helvetica Neue" charset="0"/>
            </a:endParaRPr>
          </a:p>
          <a:p>
            <a:pPr lvl="0" indent="-285750">
              <a:spcBef>
                <a:spcPct val="20000"/>
              </a:spcBef>
              <a:buFont typeface="Arial" panose="020B0604020202020204" pitchFamily="34" charset="0"/>
              <a:buChar char="•"/>
              <a:defRPr/>
            </a:pPr>
            <a:r>
              <a:rPr lang="nb-NO" sz="1400" dirty="0">
                <a:solidFill>
                  <a:srgbClr val="828187"/>
                </a:solidFill>
                <a:latin typeface="HelveticaNeueLT Pro 55 Roman" pitchFamily="34" charset="0"/>
                <a:ea typeface="Helvetica Neue" charset="0"/>
                <a:cs typeface="Helvetica Neue" charset="0"/>
              </a:rPr>
              <a:t>No price negotiation on </a:t>
            </a:r>
            <a:r>
              <a:rPr lang="nb-NO" sz="1400" dirty="0" smtClean="0">
                <a:solidFill>
                  <a:srgbClr val="828187"/>
                </a:solidFill>
                <a:latin typeface="HelveticaNeueLT Pro 55 Roman" pitchFamily="34" charset="0"/>
                <a:ea typeface="Helvetica Neue" charset="0"/>
                <a:cs typeface="Helvetica Neue" charset="0"/>
              </a:rPr>
              <a:t>phone, you’ll lose controll of your profit margines. </a:t>
            </a:r>
            <a:endParaRPr lang="nb-NO" sz="1400" dirty="0">
              <a:solidFill>
                <a:srgbClr val="828187"/>
              </a:solidFill>
              <a:latin typeface="HelveticaNeueLT Pro 55 Roman" pitchFamily="34" charset="0"/>
              <a:ea typeface="Helvetica Neue" charset="0"/>
              <a:cs typeface="Helvetica Neue" charset="0"/>
            </a:endParaRPr>
          </a:p>
          <a:p>
            <a:pPr lvl="0" indent="-285750">
              <a:spcBef>
                <a:spcPct val="20000"/>
              </a:spcBef>
              <a:buFont typeface="Arial" panose="020B0604020202020204" pitchFamily="34" charset="0"/>
              <a:buChar char="•"/>
              <a:defRPr/>
            </a:pPr>
            <a:r>
              <a:rPr lang="nb-NO" sz="1400" dirty="0">
                <a:solidFill>
                  <a:srgbClr val="828187"/>
                </a:solidFill>
                <a:latin typeface="HelveticaNeueLT Pro 55 Roman" pitchFamily="34" charset="0"/>
                <a:ea typeface="Helvetica Neue" charset="0"/>
                <a:cs typeface="Helvetica Neue" charset="0"/>
              </a:rPr>
              <a:t>Focus on </a:t>
            </a:r>
            <a:r>
              <a:rPr lang="nb-NO" sz="1400" dirty="0" smtClean="0">
                <a:solidFill>
                  <a:srgbClr val="828187"/>
                </a:solidFill>
                <a:latin typeface="HelveticaNeueLT Pro 55 Roman" pitchFamily="34" charset="0"/>
                <a:ea typeface="Helvetica Neue" charset="0"/>
                <a:cs typeface="Helvetica Neue" charset="0"/>
              </a:rPr>
              <a:t>benefits </a:t>
            </a:r>
            <a:r>
              <a:rPr lang="nb-NO" sz="1400" dirty="0">
                <a:solidFill>
                  <a:srgbClr val="828187"/>
                </a:solidFill>
                <a:latin typeface="HelveticaNeueLT Pro 55 Roman" pitchFamily="34" charset="0"/>
                <a:ea typeface="Helvetica Neue" charset="0"/>
                <a:cs typeface="Helvetica Neue" charset="0"/>
              </a:rPr>
              <a:t>with </a:t>
            </a:r>
            <a:r>
              <a:rPr lang="nb-NO" sz="1400" dirty="0" smtClean="0">
                <a:solidFill>
                  <a:srgbClr val="828187"/>
                </a:solidFill>
                <a:latin typeface="HelveticaNeueLT Pro 55 Roman" pitchFamily="34" charset="0"/>
                <a:ea typeface="Helvetica Neue" charset="0"/>
                <a:cs typeface="Helvetica Neue" charset="0"/>
              </a:rPr>
              <a:t>Flashbay that are </a:t>
            </a:r>
            <a:r>
              <a:rPr lang="nb-NO" sz="1400" b="1" dirty="0" smtClean="0">
                <a:solidFill>
                  <a:srgbClr val="B50230"/>
                </a:solidFill>
                <a:latin typeface="HelveticaNeueLT Pro 55 Roman" pitchFamily="34" charset="0"/>
                <a:ea typeface="Helvetica Neue" charset="0"/>
                <a:cs typeface="Helvetica Neue" charset="0"/>
              </a:rPr>
              <a:t>relevant</a:t>
            </a:r>
            <a:r>
              <a:rPr lang="nb-NO" sz="1400" dirty="0" smtClean="0">
                <a:solidFill>
                  <a:srgbClr val="828187"/>
                </a:solidFill>
                <a:latin typeface="HelveticaNeueLT Pro 55 Roman" pitchFamily="34" charset="0"/>
                <a:ea typeface="Helvetica Neue" charset="0"/>
                <a:cs typeface="Helvetica Neue" charset="0"/>
              </a:rPr>
              <a:t> for your customer. </a:t>
            </a:r>
            <a:endParaRPr lang="nb-NO" sz="1400" dirty="0">
              <a:solidFill>
                <a:srgbClr val="828187"/>
              </a:solidFill>
              <a:latin typeface="HelveticaNeueLT Pro 55 Roman" pitchFamily="34" charset="0"/>
              <a:ea typeface="Helvetica Neue" charset="0"/>
              <a:cs typeface="Helvetica Neue" charset="0"/>
            </a:endParaRPr>
          </a:p>
          <a:p>
            <a:pPr lvl="0" indent="-285750">
              <a:spcBef>
                <a:spcPct val="20000"/>
              </a:spcBef>
              <a:buFont typeface="Arial" panose="020B0604020202020204" pitchFamily="34" charset="0"/>
              <a:buChar char="•"/>
              <a:defRPr/>
            </a:pPr>
            <a:r>
              <a:rPr lang="nb-NO" sz="1400" dirty="0">
                <a:solidFill>
                  <a:srgbClr val="828187"/>
                </a:solidFill>
                <a:latin typeface="HelveticaNeueLT Pro 55 Roman" pitchFamily="34" charset="0"/>
                <a:ea typeface="Helvetica Neue" charset="0"/>
                <a:cs typeface="Helvetica Neue" charset="0"/>
              </a:rPr>
              <a:t>Know your </a:t>
            </a:r>
            <a:r>
              <a:rPr lang="nb-NO" sz="1400" dirty="0" smtClean="0">
                <a:solidFill>
                  <a:srgbClr val="828187"/>
                </a:solidFill>
                <a:latin typeface="HelveticaNeueLT Pro 55 Roman" pitchFamily="34" charset="0"/>
                <a:ea typeface="Helvetica Neue" charset="0"/>
                <a:cs typeface="Helvetica Neue" charset="0"/>
              </a:rPr>
              <a:t>competitiors – What is their lead time, benefits and what additional costs do they have?</a:t>
            </a:r>
            <a:endParaRPr lang="nb-NO" sz="1400" dirty="0">
              <a:solidFill>
                <a:srgbClr val="828187"/>
              </a:solidFill>
              <a:latin typeface="HelveticaNeueLT Pro 55 Roman" pitchFamily="34" charset="0"/>
              <a:ea typeface="Helvetica Neue" charset="0"/>
              <a:cs typeface="Helvetica Neue" charset="0"/>
            </a:endParaRPr>
          </a:p>
          <a:p>
            <a:pPr lvl="0" indent="-285750">
              <a:spcBef>
                <a:spcPct val="20000"/>
              </a:spcBef>
              <a:buFont typeface="Arial" panose="020B0604020202020204" pitchFamily="34" charset="0"/>
              <a:buChar char="•"/>
              <a:defRPr/>
            </a:pPr>
            <a:r>
              <a:rPr lang="nb-NO" sz="1400" dirty="0" smtClean="0">
                <a:solidFill>
                  <a:srgbClr val="828187"/>
                </a:solidFill>
                <a:latin typeface="HelveticaNeueLT Pro 55 Roman" pitchFamily="34" charset="0"/>
                <a:ea typeface="Helvetica Neue" charset="0"/>
                <a:cs typeface="Helvetica Neue" charset="0"/>
              </a:rPr>
              <a:t>Do you know how many units and what capacity your customer is interested in? If not, ask them so you can send a specific quote.</a:t>
            </a:r>
            <a:endParaRPr lang="nb-NO" sz="1400" dirty="0">
              <a:solidFill>
                <a:srgbClr val="828187"/>
              </a:solidFill>
              <a:latin typeface="HelveticaNeueLT Pro 55 Roman" pitchFamily="34" charset="0"/>
              <a:ea typeface="Helvetica Neue" charset="0"/>
              <a:cs typeface="Helvetica Neue" charset="0"/>
            </a:endParaRPr>
          </a:p>
          <a:p>
            <a:pPr lvl="0" indent="-285750">
              <a:spcBef>
                <a:spcPct val="20000"/>
              </a:spcBef>
              <a:buFont typeface="Arial" panose="020B0604020202020204" pitchFamily="34" charset="0"/>
              <a:buChar char="•"/>
              <a:defRPr/>
            </a:pPr>
            <a:r>
              <a:rPr lang="nb-NO" sz="1400" dirty="0">
                <a:solidFill>
                  <a:srgbClr val="828187"/>
                </a:solidFill>
                <a:latin typeface="HelveticaNeueLT Pro 55 Roman" pitchFamily="34" charset="0"/>
                <a:ea typeface="Helvetica Neue" charset="0"/>
                <a:cs typeface="Helvetica Neue" charset="0"/>
              </a:rPr>
              <a:t>Are they happy with the </a:t>
            </a:r>
            <a:r>
              <a:rPr lang="nb-NO" sz="1400" dirty="0" smtClean="0">
                <a:solidFill>
                  <a:srgbClr val="828187"/>
                </a:solidFill>
                <a:latin typeface="HelveticaNeueLT Pro 55 Roman" pitchFamily="34" charset="0"/>
                <a:ea typeface="Helvetica Neue" charset="0"/>
                <a:cs typeface="Helvetica Neue" charset="0"/>
              </a:rPr>
              <a:t>Virtual </a:t>
            </a:r>
            <a:r>
              <a:rPr lang="nb-NO" sz="1400" dirty="0">
                <a:solidFill>
                  <a:srgbClr val="828187"/>
                </a:solidFill>
                <a:latin typeface="HelveticaNeueLT Pro 55 Roman" pitchFamily="34" charset="0"/>
                <a:ea typeface="Helvetica Neue" charset="0"/>
                <a:cs typeface="Helvetica Neue" charset="0"/>
              </a:rPr>
              <a:t>P</a:t>
            </a:r>
            <a:r>
              <a:rPr lang="nb-NO" sz="1400" dirty="0" smtClean="0">
                <a:solidFill>
                  <a:srgbClr val="828187"/>
                </a:solidFill>
                <a:latin typeface="HelveticaNeueLT Pro 55 Roman" pitchFamily="34" charset="0"/>
                <a:ea typeface="Helvetica Neue" charset="0"/>
                <a:cs typeface="Helvetica Neue" charset="0"/>
              </a:rPr>
              <a:t>roof</a:t>
            </a:r>
            <a:r>
              <a:rPr lang="nb-NO" sz="1400" dirty="0">
                <a:solidFill>
                  <a:srgbClr val="828187"/>
                </a:solidFill>
                <a:latin typeface="HelveticaNeueLT Pro 55 Roman" pitchFamily="34" charset="0"/>
                <a:ea typeface="Helvetica Neue" charset="0"/>
                <a:cs typeface="Helvetica Neue" charset="0"/>
              </a:rPr>
              <a:t>?</a:t>
            </a:r>
          </a:p>
          <a:p>
            <a:pPr lvl="0" indent="-285750">
              <a:spcBef>
                <a:spcPct val="20000"/>
              </a:spcBef>
              <a:buFont typeface="Arial" panose="020B0604020202020204" pitchFamily="34" charset="0"/>
              <a:buChar char="•"/>
              <a:defRPr/>
            </a:pPr>
            <a:r>
              <a:rPr lang="nb-NO" sz="1400" dirty="0">
                <a:solidFill>
                  <a:srgbClr val="828187"/>
                </a:solidFill>
                <a:latin typeface="HelveticaNeueLT Pro 55 Roman" pitchFamily="34" charset="0"/>
                <a:ea typeface="Helvetica Neue" charset="0"/>
                <a:cs typeface="Helvetica Neue" charset="0"/>
              </a:rPr>
              <a:t>Do they have an expected delivery date</a:t>
            </a:r>
            <a:r>
              <a:rPr lang="nb-NO" sz="1400" dirty="0" smtClean="0">
                <a:solidFill>
                  <a:srgbClr val="828187"/>
                </a:solidFill>
                <a:latin typeface="HelveticaNeueLT Pro 55 Roman" pitchFamily="34" charset="0"/>
                <a:ea typeface="Helvetica Neue" charset="0"/>
                <a:cs typeface="Helvetica Neue" charset="0"/>
              </a:rPr>
              <a:t>? Can your competition meet that deadline?</a:t>
            </a:r>
            <a:endParaRPr lang="nb-NO" sz="1400" dirty="0">
              <a:solidFill>
                <a:srgbClr val="828187"/>
              </a:solidFill>
              <a:latin typeface="HelveticaNeueLT Pro 55 Roman" pitchFamily="34" charset="0"/>
              <a:ea typeface="Helvetica Neue" charset="0"/>
              <a:cs typeface="Helvetica Neue" charset="0"/>
            </a:endParaRPr>
          </a:p>
          <a:p>
            <a:pPr lvl="0" indent="-285750">
              <a:spcBef>
                <a:spcPct val="20000"/>
              </a:spcBef>
              <a:buFont typeface="Arial" panose="020B0604020202020204" pitchFamily="34" charset="0"/>
              <a:buChar char="•"/>
              <a:defRPr/>
            </a:pPr>
            <a:r>
              <a:rPr lang="nb-NO" sz="1400" dirty="0">
                <a:solidFill>
                  <a:srgbClr val="828187"/>
                </a:solidFill>
                <a:latin typeface="HelveticaNeueLT Pro 55 Roman" pitchFamily="34" charset="0"/>
                <a:ea typeface="Helvetica Neue" charset="0"/>
                <a:cs typeface="Helvetica Neue" charset="0"/>
              </a:rPr>
              <a:t>Can you upsell? </a:t>
            </a:r>
            <a:r>
              <a:rPr lang="nb-NO" sz="1400" dirty="0" smtClean="0">
                <a:solidFill>
                  <a:srgbClr val="828187"/>
                </a:solidFill>
                <a:latin typeface="HelveticaNeueLT Pro 55 Roman" pitchFamily="34" charset="0"/>
                <a:ea typeface="Helvetica Neue" charset="0"/>
                <a:cs typeface="Helvetica Neue" charset="0"/>
              </a:rPr>
              <a:t>8GB </a:t>
            </a:r>
            <a:r>
              <a:rPr lang="nb-NO" sz="1400" dirty="0">
                <a:solidFill>
                  <a:srgbClr val="828187"/>
                </a:solidFill>
                <a:latin typeface="HelveticaNeueLT Pro 55 Roman" pitchFamily="34" charset="0"/>
                <a:ea typeface="Helvetica Neue" charset="0"/>
                <a:cs typeface="Helvetica Neue" charset="0"/>
              </a:rPr>
              <a:t>for price of </a:t>
            </a:r>
            <a:r>
              <a:rPr lang="nb-NO" sz="1400" dirty="0" smtClean="0">
                <a:solidFill>
                  <a:srgbClr val="828187"/>
                </a:solidFill>
                <a:latin typeface="HelveticaNeueLT Pro 55 Roman" pitchFamily="34" charset="0"/>
                <a:ea typeface="Helvetica Neue" charset="0"/>
                <a:cs typeface="Helvetica Neue" charset="0"/>
              </a:rPr>
              <a:t>4GB </a:t>
            </a:r>
            <a:r>
              <a:rPr lang="nb-NO" sz="1400" dirty="0">
                <a:solidFill>
                  <a:srgbClr val="828187"/>
                </a:solidFill>
                <a:latin typeface="HelveticaNeueLT Pro 55 Roman" pitchFamily="34" charset="0"/>
                <a:ea typeface="Helvetica Neue" charset="0"/>
                <a:cs typeface="Helvetica Neue" charset="0"/>
              </a:rPr>
              <a:t>or advice on lower unit price if we increase the units. </a:t>
            </a:r>
          </a:p>
          <a:p>
            <a:pPr lvl="0" indent="-285750">
              <a:spcBef>
                <a:spcPct val="20000"/>
              </a:spcBef>
              <a:buFont typeface="Arial" panose="020B0604020202020204" pitchFamily="34" charset="0"/>
              <a:buChar char="•"/>
              <a:defRPr/>
            </a:pPr>
            <a:r>
              <a:rPr lang="nb-NO" sz="1400" dirty="0">
                <a:solidFill>
                  <a:srgbClr val="828187"/>
                </a:solidFill>
                <a:latin typeface="HelveticaNeueLT Pro 55 Roman" pitchFamily="34" charset="0"/>
                <a:ea typeface="Helvetica Neue" charset="0"/>
                <a:cs typeface="Helvetica Neue" charset="0"/>
              </a:rPr>
              <a:t>Explain the next </a:t>
            </a:r>
            <a:r>
              <a:rPr lang="nb-NO" sz="1400" dirty="0" smtClean="0">
                <a:solidFill>
                  <a:srgbClr val="828187"/>
                </a:solidFill>
                <a:latin typeface="HelveticaNeueLT Pro 55 Roman" pitchFamily="34" charset="0"/>
                <a:ea typeface="Helvetica Neue" charset="0"/>
                <a:cs typeface="Helvetica Neue" charset="0"/>
              </a:rPr>
              <a:t>step – you’ll shortly send them an email with a revised quote</a:t>
            </a:r>
            <a:endParaRPr lang="en-GB" sz="1400" dirty="0">
              <a:solidFill>
                <a:srgbClr val="828187"/>
              </a:solidFill>
              <a:latin typeface="HelveticaNeueLT Pro 55 Roman" pitchFamily="34" charset="0"/>
              <a:ea typeface="Helvetica Neue" charset="0"/>
              <a:cs typeface="Helvetica Neue" charset="0"/>
            </a:endParaRPr>
          </a:p>
        </p:txBody>
      </p:sp>
      <p:pic>
        <p:nvPicPr>
          <p:cNvPr id="5122" name="Picture 2" descr="C:\Users\therese\Desktop\Negotiations-By-Phone.pn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764854" y="4234768"/>
            <a:ext cx="3922054" cy="19021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572806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9556616" cy="584775"/>
          </a:xfrm>
          <a:prstGeom prst="rect">
            <a:avLst/>
          </a:prstGeom>
        </p:spPr>
        <p:txBody>
          <a:bodyPr wrap="square">
            <a:spAutoFit/>
          </a:bodyPr>
          <a:lstStyle/>
          <a:p>
            <a:r>
              <a:rPr lang="en-GB" sz="800" b="1" dirty="0" smtClean="0">
                <a:solidFill>
                  <a:srgbClr val="B50230"/>
                </a:solidFill>
                <a:latin typeface="HelveticaNeueLT Pro 55 Roman" pitchFamily="34" charset="0"/>
              </a:rPr>
              <a:t>C.5.5</a:t>
            </a:r>
            <a:r>
              <a:rPr lang="en-GB" sz="3200" b="1" dirty="0" smtClean="0">
                <a:solidFill>
                  <a:srgbClr val="B50230"/>
                </a:solidFill>
                <a:latin typeface="HelveticaNeueLT Pro 55 Roman" pitchFamily="34" charset="0"/>
              </a:rPr>
              <a:t> How to negotiate by email?</a:t>
            </a:r>
            <a:endParaRPr lang="en-GB" dirty="0">
              <a:solidFill>
                <a:srgbClr val="B50230"/>
              </a:solidFill>
              <a:latin typeface="HelveticaNeueLT Pro 55 Roman" pitchFamily="34" charset="0"/>
            </a:endParaRPr>
          </a:p>
        </p:txBody>
      </p:sp>
      <p:sp>
        <p:nvSpPr>
          <p:cNvPr id="7" name="Rectangle 6"/>
          <p:cNvSpPr/>
          <p:nvPr/>
        </p:nvSpPr>
        <p:spPr>
          <a:xfrm>
            <a:off x="345665" y="2007404"/>
            <a:ext cx="5675994" cy="3539430"/>
          </a:xfrm>
          <a:prstGeom prst="rect">
            <a:avLst/>
          </a:prstGeom>
        </p:spPr>
        <p:txBody>
          <a:bodyPr wrap="square">
            <a:spAutoFit/>
          </a:bodyPr>
          <a:lstStyle/>
          <a:p>
            <a:endParaRPr lang="en-GB" sz="1400" dirty="0" smtClean="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Polite </a:t>
            </a:r>
            <a:r>
              <a:rPr lang="nb-NO" sz="1400" dirty="0" smtClean="0">
                <a:solidFill>
                  <a:srgbClr val="828187"/>
                </a:solidFill>
                <a:latin typeface="HelveticaNeueLT Pro 55 Roman" pitchFamily="34" charset="0"/>
                <a:ea typeface="Helvetica Neue" charset="0"/>
                <a:cs typeface="Helvetica Neue" charset="0"/>
              </a:rPr>
              <a:t>email – be more professional than your customer. </a:t>
            </a:r>
            <a:endParaRPr lang="nb-NO" sz="1400" dirty="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Summary of the benefits, no bullet points</a:t>
            </a:r>
            <a:r>
              <a:rPr lang="nb-NO" sz="1400" dirty="0" smtClean="0">
                <a:solidFill>
                  <a:srgbClr val="828187"/>
                </a:solidFill>
                <a:latin typeface="HelveticaNeueLT Pro 55 Roman" pitchFamily="34" charset="0"/>
                <a:ea typeface="Helvetica Neue" charset="0"/>
                <a:cs typeface="Helvetica Neue" charset="0"/>
              </a:rPr>
              <a:t>. Remember the email is likely to be read by a manager that did not hear your good points on the phone</a:t>
            </a:r>
            <a:endParaRPr lang="nb-NO" sz="1400" dirty="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nb-NO" sz="1400" dirty="0" smtClean="0">
                <a:solidFill>
                  <a:srgbClr val="828187"/>
                </a:solidFill>
                <a:latin typeface="HelveticaNeueLT Pro 55 Roman" pitchFamily="34" charset="0"/>
                <a:ea typeface="Helvetica Neue" charset="0"/>
                <a:cs typeface="Helvetica Neue" charset="0"/>
              </a:rPr>
              <a:t>If you know the unit, capacity and model you can go straight for the order </a:t>
            </a:r>
            <a:r>
              <a:rPr lang="nb-NO" sz="1400" dirty="0">
                <a:solidFill>
                  <a:srgbClr val="828187"/>
                </a:solidFill>
                <a:latin typeface="HelveticaNeueLT Pro 55 Roman" pitchFamily="34" charset="0"/>
                <a:ea typeface="Helvetica Neue" charset="0"/>
                <a:cs typeface="Helvetica Neue" charset="0"/>
              </a:rPr>
              <a:t>details?</a:t>
            </a: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Do not send a new </a:t>
            </a:r>
            <a:r>
              <a:rPr lang="nb-NO" sz="1400" dirty="0" smtClean="0">
                <a:solidFill>
                  <a:srgbClr val="828187"/>
                </a:solidFill>
                <a:latin typeface="HelveticaNeueLT Pro 55 Roman" pitchFamily="34" charset="0"/>
                <a:ea typeface="Helvetica Neue" charset="0"/>
                <a:cs typeface="Helvetica Neue" charset="0"/>
              </a:rPr>
              <a:t>lower Price List – send a quote for the customers request</a:t>
            </a:r>
            <a:endParaRPr lang="nb-NO" sz="1400" dirty="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Remember </a:t>
            </a:r>
            <a:r>
              <a:rPr lang="nb-NO" sz="1400" dirty="0" smtClean="0">
                <a:solidFill>
                  <a:srgbClr val="828187"/>
                </a:solidFill>
                <a:latin typeface="HelveticaNeueLT Pro 55 Roman" pitchFamily="34" charset="0"/>
                <a:ea typeface="Helvetica Neue" charset="0"/>
                <a:cs typeface="Helvetica Neue" charset="0"/>
              </a:rPr>
              <a:t>all special offers have to have an </a:t>
            </a:r>
            <a:r>
              <a:rPr lang="nb-NO" sz="1400" dirty="0" smtClean="0">
                <a:solidFill>
                  <a:srgbClr val="828187"/>
                </a:solidFill>
                <a:latin typeface="HelveticaNeueLT Pro 55 Roman" pitchFamily="34" charset="0"/>
                <a:ea typeface="Helvetica Neue" charset="0"/>
                <a:cs typeface="Helvetica Neue" charset="0"/>
              </a:rPr>
              <a:t>expiration </a:t>
            </a:r>
            <a:r>
              <a:rPr lang="nb-NO" sz="1400" dirty="0" smtClean="0">
                <a:solidFill>
                  <a:srgbClr val="828187"/>
                </a:solidFill>
                <a:latin typeface="HelveticaNeueLT Pro 55 Roman" pitchFamily="34" charset="0"/>
                <a:ea typeface="Helvetica Neue" charset="0"/>
                <a:cs typeface="Helvetica Neue" charset="0"/>
              </a:rPr>
              <a:t>date. When will your customer make a decision? </a:t>
            </a:r>
            <a:endParaRPr lang="nb-NO" sz="1400" dirty="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Follow up on the special offer before it expires</a:t>
            </a:r>
            <a:r>
              <a:rPr lang="nb-NO" sz="1400" dirty="0" smtClean="0">
                <a:solidFill>
                  <a:srgbClr val="828187"/>
                </a:solidFill>
                <a:latin typeface="HelveticaNeueLT Pro 55 Roman" pitchFamily="34" charset="0"/>
                <a:ea typeface="Helvetica Neue" charset="0"/>
                <a:cs typeface="Helvetica Neue" charset="0"/>
              </a:rPr>
              <a:t>. </a:t>
            </a:r>
            <a:endParaRPr lang="nb-NO" sz="1400" dirty="0">
              <a:solidFill>
                <a:srgbClr val="828187"/>
              </a:solidFill>
              <a:latin typeface="HelveticaNeueLT Pro 55 Roman" pitchFamily="34" charset="0"/>
              <a:ea typeface="Helvetica Neue" charset="0"/>
              <a:cs typeface="Helvetica Neue" charset="0"/>
            </a:endParaRPr>
          </a:p>
          <a:p>
            <a:pPr marL="285750" indent="-285750">
              <a:buFont typeface="Arial" panose="020B0604020202020204" pitchFamily="34" charset="0"/>
              <a:buChar char="•"/>
            </a:pPr>
            <a:r>
              <a:rPr lang="nb-NO" sz="1400" dirty="0">
                <a:solidFill>
                  <a:srgbClr val="828187"/>
                </a:solidFill>
                <a:latin typeface="HelveticaNeueLT Pro 55 Roman" pitchFamily="34" charset="0"/>
                <a:ea typeface="Helvetica Neue" charset="0"/>
                <a:cs typeface="Helvetica Neue" charset="0"/>
              </a:rPr>
              <a:t>Send over a link to our TrustPilot </a:t>
            </a:r>
            <a:r>
              <a:rPr lang="nb-NO" sz="1400" dirty="0" smtClean="0">
                <a:solidFill>
                  <a:srgbClr val="828187"/>
                </a:solidFill>
                <a:latin typeface="HelveticaNeueLT Pro 55 Roman" pitchFamily="34" charset="0"/>
                <a:ea typeface="Helvetica Neue" charset="0"/>
                <a:cs typeface="Helvetica Neue" charset="0"/>
              </a:rPr>
              <a:t>so the customer can read the thousands of positive reviews Flashbay has.</a:t>
            </a:r>
          </a:p>
          <a:p>
            <a:pPr marL="285750" indent="-285750">
              <a:buFont typeface="Arial" panose="020B0604020202020204" pitchFamily="34" charset="0"/>
              <a:buChar char="•"/>
            </a:pPr>
            <a:r>
              <a:rPr lang="nb-NO" sz="1400" dirty="0" smtClean="0">
                <a:solidFill>
                  <a:srgbClr val="828187"/>
                </a:solidFill>
                <a:latin typeface="HelveticaNeueLT Pro 55 Roman" pitchFamily="34" charset="0"/>
                <a:ea typeface="Helvetica Neue" charset="0"/>
                <a:cs typeface="Helvetica Neue" charset="0"/>
              </a:rPr>
              <a:t>Also send a link to the model on our </a:t>
            </a:r>
            <a:r>
              <a:rPr lang="nb-NO" sz="1400" dirty="0">
                <a:solidFill>
                  <a:srgbClr val="828187"/>
                </a:solidFill>
                <a:latin typeface="HelveticaNeueLT Pro 55 Roman" pitchFamily="34" charset="0"/>
                <a:ea typeface="Helvetica Neue" charset="0"/>
                <a:cs typeface="Helvetica Neue" charset="0"/>
              </a:rPr>
              <a:t>website for </a:t>
            </a:r>
            <a:r>
              <a:rPr lang="nb-NO" sz="1400" dirty="0" smtClean="0">
                <a:solidFill>
                  <a:srgbClr val="828187"/>
                </a:solidFill>
                <a:latin typeface="HelveticaNeueLT Pro 55 Roman" pitchFamily="34" charset="0"/>
                <a:ea typeface="Helvetica Neue" charset="0"/>
                <a:cs typeface="Helvetica Neue" charset="0"/>
              </a:rPr>
              <a:t>more pictures and a video</a:t>
            </a:r>
            <a:r>
              <a:rPr lang="nb-NO" sz="1400" dirty="0">
                <a:solidFill>
                  <a:srgbClr val="828187"/>
                </a:solidFill>
                <a:latin typeface="HelveticaNeueLT Pro 55 Roman" pitchFamily="34" charset="0"/>
                <a:ea typeface="Helvetica Neue" charset="0"/>
                <a:cs typeface="Helvetica Neue" charset="0"/>
              </a:rPr>
              <a:t>. </a:t>
            </a:r>
          </a:p>
        </p:txBody>
      </p:sp>
      <p:pic>
        <p:nvPicPr>
          <p:cNvPr id="9" name="Picture 8"/>
          <p:cNvPicPr>
            <a:picLocks noChangeAspect="1"/>
          </p:cNvPicPr>
          <p:nvPr/>
        </p:nvPicPr>
        <p:blipFill>
          <a:blip r:embed="rId2"/>
          <a:stretch>
            <a:fillRect/>
          </a:stretch>
        </p:blipFill>
        <p:spPr>
          <a:xfrm>
            <a:off x="6205125" y="1494263"/>
            <a:ext cx="5675633" cy="3672469"/>
          </a:xfrm>
          <a:prstGeom prst="rect">
            <a:avLst/>
          </a:prstGeom>
        </p:spPr>
      </p:pic>
    </p:spTree>
    <p:extLst>
      <p:ext uri="{BB962C8B-B14F-4D97-AF65-F5344CB8AC3E}">
        <p14:creationId xmlns:p14="http://schemas.microsoft.com/office/powerpoint/2010/main" val="208879904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8263074" cy="861774"/>
          </a:xfrm>
          <a:prstGeom prst="rect">
            <a:avLst/>
          </a:prstGeom>
        </p:spPr>
        <p:txBody>
          <a:bodyPr wrap="square">
            <a:spAutoFit/>
          </a:bodyPr>
          <a:lstStyle/>
          <a:p>
            <a:r>
              <a:rPr lang="en-GB" sz="800" b="1" dirty="0" smtClean="0">
                <a:solidFill>
                  <a:srgbClr val="B50230"/>
                </a:solidFill>
                <a:latin typeface="HelveticaNeueLT Pro 55 Roman" pitchFamily="34" charset="0"/>
              </a:rPr>
              <a:t>C.5.6</a:t>
            </a:r>
            <a:r>
              <a:rPr lang="en-GB" sz="3200" b="1" dirty="0" smtClean="0">
                <a:solidFill>
                  <a:srgbClr val="B50230"/>
                </a:solidFill>
                <a:latin typeface="HelveticaNeueLT Pro 55 Roman" pitchFamily="34" charset="0"/>
              </a:rPr>
              <a:t> Mentioning the next step</a:t>
            </a:r>
            <a:r>
              <a:rPr lang="en-GB" dirty="0">
                <a:solidFill>
                  <a:srgbClr val="B50230"/>
                </a:solidFill>
                <a:latin typeface="HelveticaNeueLT Pro 55 Roman" pitchFamily="34" charset="0"/>
              </a:rPr>
              <a:t/>
            </a:r>
            <a:br>
              <a:rPr lang="en-GB" dirty="0">
                <a:solidFill>
                  <a:srgbClr val="B50230"/>
                </a:solidFill>
                <a:latin typeface="HelveticaNeueLT Pro 55 Roman" pitchFamily="34" charset="0"/>
              </a:rPr>
            </a:br>
            <a:endParaRPr lang="en-GB" dirty="0">
              <a:solidFill>
                <a:srgbClr val="B50230"/>
              </a:solidFill>
              <a:latin typeface="HelveticaNeueLT Pro 55 Roman" pitchFamily="34" charset="0"/>
            </a:endParaRPr>
          </a:p>
        </p:txBody>
      </p:sp>
      <p:sp>
        <p:nvSpPr>
          <p:cNvPr id="7" name="Rectangle 6"/>
          <p:cNvSpPr/>
          <p:nvPr/>
        </p:nvSpPr>
        <p:spPr>
          <a:xfrm>
            <a:off x="345665" y="1970244"/>
            <a:ext cx="7757555" cy="2893100"/>
          </a:xfrm>
          <a:prstGeom prst="rect">
            <a:avLst/>
          </a:prstGeom>
        </p:spPr>
        <p:txBody>
          <a:bodyPr wrap="square">
            <a:spAutoFit/>
          </a:bodyPr>
          <a:lstStyle/>
          <a:p>
            <a:r>
              <a:rPr lang="en-GB" sz="1400" dirty="0" smtClean="0">
                <a:solidFill>
                  <a:srgbClr val="828187"/>
                </a:solidFill>
                <a:latin typeface="HelveticaNeueLT Pro 55 Roman" pitchFamily="34" charset="0"/>
                <a:ea typeface="Helvetica Neue" charset="0"/>
                <a:cs typeface="Helvetica Neue" charset="0"/>
              </a:rPr>
              <a:t>With no exception, all phone calls and emails should include the next step in the sales cycle.</a:t>
            </a:r>
            <a:r>
              <a:rPr lang="nb-NO" sz="1400" dirty="0">
                <a:solidFill>
                  <a:srgbClr val="828187"/>
                </a:solidFill>
                <a:latin typeface="HelveticaNeueLT Pro 55 Roman" pitchFamily="34" charset="0"/>
                <a:ea typeface="Helvetica Neue" charset="0"/>
                <a:cs typeface="Helvetica Neue" charset="0"/>
              </a:rPr>
              <a:t> </a:t>
            </a:r>
            <a:r>
              <a:rPr lang="nb-NO" sz="1400" dirty="0" smtClean="0">
                <a:solidFill>
                  <a:srgbClr val="828187"/>
                </a:solidFill>
                <a:latin typeface="HelveticaNeueLT Pro 55 Roman" pitchFamily="34" charset="0"/>
                <a:ea typeface="Helvetica Neue" charset="0"/>
                <a:cs typeface="Helvetica Neue" charset="0"/>
              </a:rPr>
              <a:t>This can be ‘I’ll contact you when the samples have arrived’ or ‘I’ll be in touch tomorrow to hear what you think of the Virtual Proof’</a:t>
            </a:r>
          </a:p>
          <a:p>
            <a:endParaRPr lang="nb-NO" sz="1400" dirty="0">
              <a:solidFill>
                <a:srgbClr val="828187"/>
              </a:solidFill>
              <a:latin typeface="HelveticaNeueLT Pro 55 Roman" pitchFamily="34" charset="0"/>
              <a:ea typeface="Helvetica Neue" charset="0"/>
              <a:cs typeface="Helvetica Neue" charset="0"/>
            </a:endParaRPr>
          </a:p>
          <a:p>
            <a:r>
              <a:rPr lang="nb-NO" sz="1400" dirty="0" smtClean="0">
                <a:solidFill>
                  <a:srgbClr val="828187"/>
                </a:solidFill>
                <a:latin typeface="HelveticaNeueLT Pro 55 Roman" pitchFamily="34" charset="0"/>
                <a:ea typeface="Helvetica Neue" charset="0"/>
                <a:cs typeface="Helvetica Neue" charset="0"/>
              </a:rPr>
              <a:t>Don’t close the door on yourself by saying ‘Sure, just let me know when you’re ready’, rephrase it to ‘I’ll get in touch in a few days/weeks, if you have any questions before then please let me know.’ </a:t>
            </a:r>
          </a:p>
          <a:p>
            <a:endParaRPr lang="nb-NO" sz="1400" dirty="0" smtClean="0">
              <a:solidFill>
                <a:srgbClr val="828187"/>
              </a:solidFill>
              <a:latin typeface="HelveticaNeueLT Pro 55 Roman" pitchFamily="34" charset="0"/>
              <a:ea typeface="Helvetica Neue" charset="0"/>
              <a:cs typeface="Helvetica Neue" charset="0"/>
            </a:endParaRPr>
          </a:p>
          <a:p>
            <a:r>
              <a:rPr lang="nb-NO" sz="1400" dirty="0" smtClean="0">
                <a:solidFill>
                  <a:srgbClr val="828187"/>
                </a:solidFill>
                <a:latin typeface="HelveticaNeueLT Pro 55 Roman" pitchFamily="34" charset="0"/>
                <a:ea typeface="Helvetica Neue" charset="0"/>
                <a:cs typeface="Helvetica Neue" charset="0"/>
              </a:rPr>
              <a:t>Remember your competition doesn’t sleep and neither should you, so follow up when you say you’ll follow up.</a:t>
            </a:r>
            <a:endParaRPr lang="nb-NO" sz="1400" dirty="0">
              <a:solidFill>
                <a:srgbClr val="828187"/>
              </a:solidFill>
              <a:latin typeface="HelveticaNeueLT Pro 55 Roman" pitchFamily="34" charset="0"/>
              <a:ea typeface="Helvetica Neue" charset="0"/>
              <a:cs typeface="Helvetica Neue" charset="0"/>
            </a:endParaRPr>
          </a:p>
          <a:p>
            <a:endParaRPr lang="nb-NO" sz="1400" dirty="0" smtClean="0">
              <a:solidFill>
                <a:srgbClr val="828187"/>
              </a:solidFill>
              <a:latin typeface="HelveticaNeueLT Pro 55 Roman" pitchFamily="34" charset="0"/>
              <a:ea typeface="Helvetica Neue" charset="0"/>
              <a:cs typeface="Helvetica Neue" charset="0"/>
            </a:endParaRPr>
          </a:p>
          <a:p>
            <a:r>
              <a:rPr lang="en-GB" sz="1400" dirty="0" smtClean="0">
                <a:solidFill>
                  <a:srgbClr val="828187"/>
                </a:solidFill>
                <a:latin typeface="HelveticaNeueLT Pro 55 Roman" pitchFamily="34" charset="0"/>
                <a:ea typeface="Helvetica Neue" charset="0"/>
                <a:cs typeface="Helvetica Neue" charset="0"/>
              </a:rPr>
              <a:t>Your pipeline is a great tool to schedule follow </a:t>
            </a:r>
            <a:r>
              <a:rPr lang="en-GB" sz="1400" dirty="0" smtClean="0">
                <a:solidFill>
                  <a:srgbClr val="828187"/>
                </a:solidFill>
                <a:latin typeface="HelveticaNeueLT Pro 55 Roman" pitchFamily="34" charset="0"/>
                <a:ea typeface="Helvetica Neue" charset="0"/>
                <a:cs typeface="Helvetica Neue" charset="0"/>
              </a:rPr>
              <a:t>ups for all </a:t>
            </a:r>
            <a:r>
              <a:rPr lang="en-GB" sz="1400" b="1" dirty="0" smtClean="0">
                <a:solidFill>
                  <a:srgbClr val="B50230"/>
                </a:solidFill>
                <a:latin typeface="HelveticaNeueLT Pro 55 Roman" pitchFamily="34" charset="0"/>
                <a:ea typeface="Helvetica Neue" charset="0"/>
                <a:cs typeface="Helvetica Neue" charset="0"/>
              </a:rPr>
              <a:t>new leads</a:t>
            </a:r>
            <a:r>
              <a:rPr lang="en-GB" sz="1400" dirty="0" smtClean="0">
                <a:solidFill>
                  <a:srgbClr val="828187"/>
                </a:solidFill>
                <a:latin typeface="HelveticaNeueLT Pro 55 Roman" pitchFamily="34" charset="0"/>
                <a:ea typeface="Helvetica Neue" charset="0"/>
                <a:cs typeface="Helvetica Neue" charset="0"/>
              </a:rPr>
              <a:t>, </a:t>
            </a:r>
            <a:r>
              <a:rPr lang="en-GB" sz="1400" b="1" dirty="0" smtClean="0">
                <a:solidFill>
                  <a:srgbClr val="B50230"/>
                </a:solidFill>
                <a:latin typeface="HelveticaNeueLT Pro 55 Roman" pitchFamily="34" charset="0"/>
                <a:ea typeface="Helvetica Neue" charset="0"/>
                <a:cs typeface="Helvetica Neue" charset="0"/>
              </a:rPr>
              <a:t>active older leads </a:t>
            </a:r>
            <a:r>
              <a:rPr lang="en-GB" sz="1400" dirty="0" smtClean="0">
                <a:solidFill>
                  <a:srgbClr val="828187"/>
                </a:solidFill>
                <a:latin typeface="HelveticaNeueLT Pro 55 Roman" pitchFamily="34" charset="0"/>
                <a:ea typeface="Helvetica Neue" charset="0"/>
                <a:cs typeface="Helvetica Neue" charset="0"/>
              </a:rPr>
              <a:t>and </a:t>
            </a:r>
            <a:r>
              <a:rPr lang="en-GB" sz="1400" b="1" dirty="0" smtClean="0">
                <a:solidFill>
                  <a:srgbClr val="B50230"/>
                </a:solidFill>
                <a:latin typeface="HelveticaNeueLT Pro 55 Roman" pitchFamily="34" charset="0"/>
                <a:ea typeface="Helvetica Neue" charset="0"/>
                <a:cs typeface="Helvetica Neue" charset="0"/>
              </a:rPr>
              <a:t>active customers</a:t>
            </a:r>
            <a:r>
              <a:rPr lang="en-GB" sz="1400" dirty="0" smtClean="0">
                <a:solidFill>
                  <a:srgbClr val="828187"/>
                </a:solidFill>
                <a:latin typeface="HelveticaNeueLT Pro 55 Roman" pitchFamily="34" charset="0"/>
                <a:ea typeface="Helvetica Neue" charset="0"/>
                <a:cs typeface="Helvetica Neue" charset="0"/>
              </a:rPr>
              <a:t>. </a:t>
            </a:r>
            <a:endParaRPr lang="en-GB" sz="1400" dirty="0">
              <a:solidFill>
                <a:srgbClr val="828187"/>
              </a:solidFill>
              <a:latin typeface="HelveticaNeueLT Pro 55 Roman" pitchFamily="34" charset="0"/>
              <a:ea typeface="Helvetica Neue" charset="0"/>
              <a:cs typeface="Helvetica Neue" charset="0"/>
            </a:endParaRPr>
          </a:p>
        </p:txBody>
      </p:sp>
      <p:pic>
        <p:nvPicPr>
          <p:cNvPr id="9" name="Picture 2" descr="\\UK-FP-01\homet$\therese\Desktop\logo.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608741" y="2550106"/>
            <a:ext cx="2866864" cy="175465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386738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8263074" cy="861774"/>
          </a:xfrm>
          <a:prstGeom prst="rect">
            <a:avLst/>
          </a:prstGeom>
        </p:spPr>
        <p:txBody>
          <a:bodyPr wrap="square">
            <a:spAutoFit/>
          </a:bodyPr>
          <a:lstStyle/>
          <a:p>
            <a:r>
              <a:rPr lang="en-GB" sz="800" b="1" dirty="0" smtClean="0">
                <a:solidFill>
                  <a:srgbClr val="B50230"/>
                </a:solidFill>
                <a:latin typeface="HelveticaNeueLT Pro 55 Roman" pitchFamily="34" charset="0"/>
              </a:rPr>
              <a:t>C.5.7</a:t>
            </a:r>
            <a:r>
              <a:rPr lang="en-GB" sz="3200" b="1" dirty="0" smtClean="0">
                <a:solidFill>
                  <a:srgbClr val="B50230"/>
                </a:solidFill>
                <a:latin typeface="HelveticaNeueLT Pro 55 Roman" pitchFamily="34" charset="0"/>
              </a:rPr>
              <a:t> What is NAND Flash?</a:t>
            </a:r>
            <a:r>
              <a:rPr lang="en-GB" dirty="0">
                <a:solidFill>
                  <a:srgbClr val="B50230"/>
                </a:solidFill>
                <a:latin typeface="HelveticaNeueLT Pro 55 Roman" pitchFamily="34" charset="0"/>
              </a:rPr>
              <a:t/>
            </a:r>
            <a:br>
              <a:rPr lang="en-GB" dirty="0">
                <a:solidFill>
                  <a:srgbClr val="B50230"/>
                </a:solidFill>
                <a:latin typeface="HelveticaNeueLT Pro 55 Roman" pitchFamily="34" charset="0"/>
              </a:rPr>
            </a:br>
            <a:endParaRPr lang="en-GB" dirty="0">
              <a:solidFill>
                <a:srgbClr val="B50230"/>
              </a:solidFill>
              <a:latin typeface="HelveticaNeueLT Pro 55 Roman" pitchFamily="34" charset="0"/>
            </a:endParaRPr>
          </a:p>
        </p:txBody>
      </p:sp>
      <p:sp>
        <p:nvSpPr>
          <p:cNvPr id="7" name="Rectangle 6"/>
          <p:cNvSpPr/>
          <p:nvPr/>
        </p:nvSpPr>
        <p:spPr>
          <a:xfrm>
            <a:off x="345665" y="1970244"/>
            <a:ext cx="11407720" cy="2462213"/>
          </a:xfrm>
          <a:prstGeom prst="rect">
            <a:avLst/>
          </a:prstGeom>
        </p:spPr>
        <p:txBody>
          <a:bodyPr wrap="square">
            <a:spAutoFit/>
          </a:bodyPr>
          <a:lstStyle/>
          <a:p>
            <a:pPr lvl="0">
              <a:defRPr/>
            </a:pPr>
            <a:r>
              <a:rPr lang="en-GB" sz="1400" dirty="0" smtClean="0">
                <a:solidFill>
                  <a:srgbClr val="828187"/>
                </a:solidFill>
                <a:latin typeface="HelveticaNeueLT Pro 55 Roman" pitchFamily="34" charset="0"/>
                <a:ea typeface="Helvetica Neue" charset="0"/>
                <a:cs typeface="Helvetica Neue" charset="0"/>
              </a:rPr>
              <a:t>"</a:t>
            </a:r>
            <a:r>
              <a:rPr lang="en-GB" sz="1400" dirty="0">
                <a:solidFill>
                  <a:srgbClr val="828187"/>
                </a:solidFill>
                <a:latin typeface="HelveticaNeueLT Pro 55 Roman" pitchFamily="34" charset="0"/>
                <a:ea typeface="Helvetica Neue" charset="0"/>
                <a:cs typeface="Helvetica Neue" charset="0"/>
              </a:rPr>
              <a:t>NAND flash" is the memory chip used in </a:t>
            </a:r>
            <a:r>
              <a:rPr lang="en-GB" sz="1400" dirty="0" smtClean="0">
                <a:solidFill>
                  <a:srgbClr val="828187"/>
                </a:solidFill>
                <a:latin typeface="HelveticaNeueLT Pro 55 Roman" pitchFamily="34" charset="0"/>
                <a:ea typeface="Helvetica Neue" charset="0"/>
                <a:cs typeface="Helvetica Neue" charset="0"/>
              </a:rPr>
              <a:t>USB </a:t>
            </a:r>
            <a:r>
              <a:rPr lang="en-GB" sz="1400" dirty="0">
                <a:solidFill>
                  <a:srgbClr val="828187"/>
                </a:solidFill>
                <a:latin typeface="HelveticaNeueLT Pro 55 Roman" pitchFamily="34" charset="0"/>
                <a:ea typeface="Helvetica Neue" charset="0"/>
                <a:cs typeface="Helvetica Neue" charset="0"/>
              </a:rPr>
              <a:t>flash drives and many electrical items such as smartphones and Apple iPods. NAND flash memory chips are manufactured by just a few hi-tech giants like Samsung , Intel and Hynix in a variety of capacities and levels of performance</a:t>
            </a:r>
            <a:r>
              <a:rPr lang="en-GB" sz="1400" dirty="0" smtClean="0">
                <a:solidFill>
                  <a:srgbClr val="828187"/>
                </a:solidFill>
                <a:latin typeface="HelveticaNeueLT Pro 55 Roman" pitchFamily="34" charset="0"/>
                <a:ea typeface="Helvetica Neue" charset="0"/>
                <a:cs typeface="Helvetica Neue" charset="0"/>
              </a:rPr>
              <a:t>.</a:t>
            </a:r>
          </a:p>
          <a:p>
            <a:pPr lvl="0">
              <a:defRPr/>
            </a:pPr>
            <a:endParaRPr lang="en-GB" sz="1400" dirty="0">
              <a:solidFill>
                <a:srgbClr val="828187"/>
              </a:solidFill>
              <a:latin typeface="HelveticaNeueLT Pro 55 Roman" pitchFamily="34" charset="0"/>
              <a:ea typeface="Helvetica Neue" charset="0"/>
              <a:cs typeface="Helvetica Neue" charset="0"/>
            </a:endParaRPr>
          </a:p>
          <a:p>
            <a:pPr lvl="0">
              <a:defRPr/>
            </a:pPr>
            <a:r>
              <a:rPr lang="nb-NO" sz="1400" dirty="0" smtClean="0">
                <a:solidFill>
                  <a:srgbClr val="828187"/>
                </a:solidFill>
                <a:latin typeface="HelveticaNeueLT Pro 55 Roman" pitchFamily="34" charset="0"/>
                <a:ea typeface="Helvetica Neue" charset="0"/>
                <a:cs typeface="Helvetica Neue" charset="0"/>
              </a:rPr>
              <a:t>Prices </a:t>
            </a:r>
            <a:r>
              <a:rPr lang="nb-NO" sz="1400" dirty="0">
                <a:solidFill>
                  <a:srgbClr val="828187"/>
                </a:solidFill>
                <a:latin typeface="HelveticaNeueLT Pro 55 Roman" pitchFamily="34" charset="0"/>
                <a:ea typeface="Helvetica Neue" charset="0"/>
                <a:cs typeface="Helvetica Neue" charset="0"/>
              </a:rPr>
              <a:t>change daily in accordance with laws of supply and demband </a:t>
            </a:r>
            <a:r>
              <a:rPr lang="en-GB" sz="1400" dirty="0">
                <a:solidFill>
                  <a:srgbClr val="828187"/>
                </a:solidFill>
                <a:latin typeface="HelveticaNeueLT Pro 55 Roman" pitchFamily="34" charset="0"/>
                <a:ea typeface="Helvetica Neue" charset="0"/>
                <a:cs typeface="Helvetica Neue" charset="0"/>
              </a:rPr>
              <a:t>just as commodities such as coffee and gold. </a:t>
            </a:r>
          </a:p>
          <a:p>
            <a:pPr lvl="0">
              <a:defRPr/>
            </a:pPr>
            <a:endParaRPr lang="nb-NO" sz="1400" dirty="0" smtClean="0">
              <a:solidFill>
                <a:srgbClr val="828187"/>
              </a:solidFill>
              <a:latin typeface="HelveticaNeueLT Pro 55 Roman" pitchFamily="34" charset="0"/>
              <a:ea typeface="Helvetica Neue" charset="0"/>
              <a:cs typeface="Helvetica Neue" charset="0"/>
            </a:endParaRPr>
          </a:p>
          <a:p>
            <a:pPr lvl="0">
              <a:defRPr/>
            </a:pPr>
            <a:r>
              <a:rPr lang="nb-NO" sz="1400" dirty="0" smtClean="0">
                <a:solidFill>
                  <a:srgbClr val="828187"/>
                </a:solidFill>
                <a:latin typeface="HelveticaNeueLT Pro 55 Roman" pitchFamily="34" charset="0"/>
                <a:ea typeface="Helvetica Neue" charset="0"/>
                <a:cs typeface="Helvetica Neue" charset="0"/>
              </a:rPr>
              <a:t>It </a:t>
            </a:r>
            <a:r>
              <a:rPr lang="nb-NO" sz="1400" dirty="0">
                <a:solidFill>
                  <a:srgbClr val="828187"/>
                </a:solidFill>
                <a:latin typeface="HelveticaNeueLT Pro 55 Roman" pitchFamily="34" charset="0"/>
                <a:ea typeface="Helvetica Neue" charset="0"/>
                <a:cs typeface="Helvetica Neue" charset="0"/>
              </a:rPr>
              <a:t>determines the R/W speed as well as the warranty of the USB Flash </a:t>
            </a:r>
            <a:r>
              <a:rPr lang="nb-NO" sz="1400" dirty="0" smtClean="0">
                <a:solidFill>
                  <a:srgbClr val="828187"/>
                </a:solidFill>
                <a:latin typeface="HelveticaNeueLT Pro 55 Roman" pitchFamily="34" charset="0"/>
                <a:ea typeface="Helvetica Neue" charset="0"/>
                <a:cs typeface="Helvetica Neue" charset="0"/>
              </a:rPr>
              <a:t>Drive.</a:t>
            </a:r>
          </a:p>
          <a:p>
            <a:pPr lvl="0">
              <a:defRPr/>
            </a:pPr>
            <a:endParaRPr lang="nb-NO" sz="1400" dirty="0">
              <a:solidFill>
                <a:srgbClr val="828187"/>
              </a:solidFill>
              <a:latin typeface="HelveticaNeueLT Pro 55 Roman" pitchFamily="34" charset="0"/>
              <a:ea typeface="Helvetica Neue" charset="0"/>
              <a:cs typeface="Helvetica Neue" charset="0"/>
            </a:endParaRPr>
          </a:p>
          <a:p>
            <a:pPr lvl="0">
              <a:defRPr/>
            </a:pPr>
            <a:r>
              <a:rPr lang="nb-NO" sz="1400" dirty="0" smtClean="0">
                <a:solidFill>
                  <a:srgbClr val="828187"/>
                </a:solidFill>
                <a:latin typeface="HelveticaNeueLT Pro 55 Roman" pitchFamily="34" charset="0"/>
                <a:ea typeface="Helvetica Neue" charset="0"/>
                <a:cs typeface="Helvetica Neue" charset="0"/>
              </a:rPr>
              <a:t>As much as dealing with NAND flash will soon become a large part of your daily work, we can not expect our customers to understand the detailed technology that’s inside the USB Flash Drive. To simplify you can call the NAND Flash the car engine of the USB Flash Drive, it will determine how fast it works and the warranty.</a:t>
            </a:r>
            <a:endParaRPr lang="en-GB" sz="1400" dirty="0">
              <a:solidFill>
                <a:srgbClr val="828187"/>
              </a:solidFill>
              <a:latin typeface="HelveticaNeueLT Pro 55 Roman" pitchFamily="34" charset="0"/>
              <a:ea typeface="Helvetica Neue" charset="0"/>
              <a:cs typeface="Helvetica Neue" charset="0"/>
            </a:endParaRPr>
          </a:p>
        </p:txBody>
      </p:sp>
      <p:pic>
        <p:nvPicPr>
          <p:cNvPr id="8" name="Picture 2" descr="\\uk-fp-01\homet$\joanna.n\Desktop\comparison_memory.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923343" y="4560149"/>
            <a:ext cx="6341571" cy="15145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75945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45667" y="1277035"/>
            <a:ext cx="8263074" cy="861774"/>
          </a:xfrm>
          <a:prstGeom prst="rect">
            <a:avLst/>
          </a:prstGeom>
        </p:spPr>
        <p:txBody>
          <a:bodyPr wrap="square">
            <a:spAutoFit/>
          </a:bodyPr>
          <a:lstStyle/>
          <a:p>
            <a:r>
              <a:rPr lang="en-GB" sz="800" b="1" dirty="0" smtClean="0">
                <a:solidFill>
                  <a:srgbClr val="B50230"/>
                </a:solidFill>
                <a:latin typeface="HelveticaNeueLT Pro 55 Roman" pitchFamily="34" charset="0"/>
              </a:rPr>
              <a:t>C.5.8</a:t>
            </a:r>
            <a:r>
              <a:rPr lang="en-GB" sz="3200" b="1" dirty="0" smtClean="0">
                <a:solidFill>
                  <a:srgbClr val="B50230"/>
                </a:solidFill>
                <a:latin typeface="HelveticaNeueLT Pro 55 Roman" pitchFamily="34" charset="0"/>
              </a:rPr>
              <a:t> Scenario</a:t>
            </a:r>
            <a:r>
              <a:rPr lang="en-GB" dirty="0">
                <a:solidFill>
                  <a:srgbClr val="B50230"/>
                </a:solidFill>
                <a:latin typeface="HelveticaNeueLT Pro 55 Roman" pitchFamily="34" charset="0"/>
              </a:rPr>
              <a:t/>
            </a:r>
            <a:br>
              <a:rPr lang="en-GB" dirty="0">
                <a:solidFill>
                  <a:srgbClr val="B50230"/>
                </a:solidFill>
                <a:latin typeface="HelveticaNeueLT Pro 55 Roman" pitchFamily="34" charset="0"/>
              </a:rPr>
            </a:br>
            <a:endParaRPr lang="en-GB" dirty="0">
              <a:solidFill>
                <a:srgbClr val="B50230"/>
              </a:solidFill>
              <a:latin typeface="HelveticaNeueLT Pro 55 Roman" pitchFamily="34" charset="0"/>
            </a:endParaRPr>
          </a:p>
        </p:txBody>
      </p:sp>
      <p:sp>
        <p:nvSpPr>
          <p:cNvPr id="7" name="Rectangle 6"/>
          <p:cNvSpPr/>
          <p:nvPr/>
        </p:nvSpPr>
        <p:spPr>
          <a:xfrm>
            <a:off x="345665" y="1970244"/>
            <a:ext cx="11407720" cy="523220"/>
          </a:xfrm>
          <a:prstGeom prst="rect">
            <a:avLst/>
          </a:prstGeom>
        </p:spPr>
        <p:txBody>
          <a:bodyPr wrap="square">
            <a:spAutoFit/>
          </a:bodyPr>
          <a:lstStyle/>
          <a:p>
            <a:pPr lvl="0" defTabSz="457182">
              <a:spcBef>
                <a:spcPct val="20000"/>
              </a:spcBef>
              <a:defRPr/>
            </a:pPr>
            <a:r>
              <a:rPr lang="en-GB" sz="1400" dirty="0" smtClean="0">
                <a:solidFill>
                  <a:srgbClr val="828187"/>
                </a:solidFill>
                <a:latin typeface="HelveticaNeueLT Pro 55 Roman" pitchFamily="34" charset="0"/>
                <a:ea typeface="Helvetica Neue" charset="0"/>
                <a:cs typeface="Helvetica Neue" charset="0"/>
              </a:rPr>
              <a:t>The customer is asking for </a:t>
            </a:r>
            <a:r>
              <a:rPr lang="en-GB" sz="1400" dirty="0">
                <a:solidFill>
                  <a:srgbClr val="828187"/>
                </a:solidFill>
                <a:latin typeface="HelveticaNeueLT Pro 55 Roman" pitchFamily="34" charset="0"/>
                <a:ea typeface="Helvetica Neue" charset="0"/>
                <a:cs typeface="Helvetica Neue" charset="0"/>
              </a:rPr>
              <a:t>a 1GB Classic, they got a 50p/unit better price from a competitor and </a:t>
            </a:r>
            <a:r>
              <a:rPr lang="en-GB" sz="1400" dirty="0" smtClean="0">
                <a:solidFill>
                  <a:srgbClr val="828187"/>
                </a:solidFill>
                <a:latin typeface="HelveticaNeueLT Pro 55 Roman" pitchFamily="34" charset="0"/>
                <a:ea typeface="Helvetica Neue" charset="0"/>
                <a:cs typeface="Helvetica Neue" charset="0"/>
              </a:rPr>
              <a:t>have decided they will not order from </a:t>
            </a:r>
            <a:r>
              <a:rPr lang="en-GB" sz="1400" dirty="0" err="1" smtClean="0">
                <a:solidFill>
                  <a:srgbClr val="828187"/>
                </a:solidFill>
                <a:latin typeface="HelveticaNeueLT Pro 55 Roman" pitchFamily="34" charset="0"/>
                <a:ea typeface="Helvetica Neue" charset="0"/>
                <a:cs typeface="Helvetica Neue" charset="0"/>
              </a:rPr>
              <a:t>Flashbay</a:t>
            </a:r>
            <a:r>
              <a:rPr lang="en-GB" sz="1400" dirty="0" smtClean="0">
                <a:solidFill>
                  <a:srgbClr val="828187"/>
                </a:solidFill>
                <a:latin typeface="HelveticaNeueLT Pro 55 Roman" pitchFamily="34" charset="0"/>
                <a:ea typeface="Helvetica Neue" charset="0"/>
                <a:cs typeface="Helvetica Neue" charset="0"/>
              </a:rPr>
              <a:t>. </a:t>
            </a:r>
            <a:r>
              <a:rPr lang="en-GB" sz="1400" dirty="0">
                <a:solidFill>
                  <a:srgbClr val="828187"/>
                </a:solidFill>
                <a:latin typeface="HelveticaNeueLT Pro 55 Roman" pitchFamily="34" charset="0"/>
                <a:ea typeface="Helvetica Neue" charset="0"/>
                <a:cs typeface="Helvetica Neue" charset="0"/>
              </a:rPr>
              <a:t>How would you approach this?</a:t>
            </a:r>
          </a:p>
        </p:txBody>
      </p:sp>
      <p:pic>
        <p:nvPicPr>
          <p:cNvPr id="6146" name="Picture 2" descr="C:\Users\therese\Desktop\toolshero-models-scenario-planning-696x358.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34824" y="2872606"/>
            <a:ext cx="6629401" cy="34099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8388156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2375</TotalTime>
  <Words>761</Words>
  <Application>Microsoft Office PowerPoint</Application>
  <PresentationFormat>Custom</PresentationFormat>
  <Paragraphs>60</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Bartosz Wojszko</dc:creator>
  <cp:lastModifiedBy>Olga Malova</cp:lastModifiedBy>
  <cp:revision>49</cp:revision>
  <dcterms:created xsi:type="dcterms:W3CDTF">2018-02-21T15:11:45Z</dcterms:created>
  <dcterms:modified xsi:type="dcterms:W3CDTF">2018-04-04T14:20:01Z</dcterms:modified>
</cp:coreProperties>
</file>