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6" r:id="rId7"/>
    <p:sldId id="262" r:id="rId8"/>
    <p:sldId id="263" r:id="rId9"/>
    <p:sldId id="271" r:id="rId10"/>
    <p:sldId id="264" r:id="rId11"/>
    <p:sldId id="272" r:id="rId12"/>
    <p:sldId id="273" r:id="rId13"/>
    <p:sldId id="274" r:id="rId14"/>
    <p:sldId id="275" r:id="rId15"/>
    <p:sldId id="276" r:id="rId16"/>
    <p:sldId id="277" r:id="rId17"/>
    <p:sldId id="278" r:id="rId18"/>
    <p:sldId id="27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230"/>
    <a:srgbClr val="8281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8" autoAdjust="0"/>
    <p:restoredTop sz="95086" autoAdjust="0"/>
  </p:normalViewPr>
  <p:slideViewPr>
    <p:cSldViewPr snapToGrid="0">
      <p:cViewPr>
        <p:scale>
          <a:sx n="86" d="100"/>
          <a:sy n="86" d="100"/>
        </p:scale>
        <p:origin x="-1398" y="-630"/>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756"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2725-BB9A-4792-9A13-18A22A8AEA3F}" type="datetimeFigureOut">
              <a:rPr lang="en-GB" smtClean="0"/>
              <a:t>28/03/2018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7C911-D0CB-4738-A472-D14DE15BF482}" type="slidenum">
              <a:rPr lang="en-GB" smtClean="0"/>
              <a:t>‹#›</a:t>
            </a:fld>
            <a:endParaRPr lang="en-GB" dirty="0"/>
          </a:p>
        </p:txBody>
      </p:sp>
    </p:spTree>
    <p:extLst>
      <p:ext uri="{BB962C8B-B14F-4D97-AF65-F5344CB8AC3E}">
        <p14:creationId xmlns:p14="http://schemas.microsoft.com/office/powerpoint/2010/main" val="77944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a:t>
            </a:fld>
            <a:endParaRPr lang="en-GB" dirty="0"/>
          </a:p>
        </p:txBody>
      </p:sp>
    </p:spTree>
    <p:extLst>
      <p:ext uri="{BB962C8B-B14F-4D97-AF65-F5344CB8AC3E}">
        <p14:creationId xmlns:p14="http://schemas.microsoft.com/office/powerpoint/2010/main" val="3481815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cap="all" dirty="0" smtClean="0">
                <a:solidFill>
                  <a:schemeClr val="tx1"/>
                </a:solidFill>
                <a:effectLst/>
                <a:latin typeface="+mn-lt"/>
                <a:ea typeface="+mn-ea"/>
                <a:cs typeface="+mn-cs"/>
              </a:rPr>
              <a:t>Question 11 multi Choice-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What is DPUS?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 The process we use to do the file locking service        2- The process we use to do </a:t>
            </a:r>
            <a:r>
              <a:rPr lang="en-GB" sz="1200" kern="1200" dirty="0" err="1" smtClean="0">
                <a:solidFill>
                  <a:schemeClr val="tx1"/>
                </a:solidFill>
                <a:effectLst/>
                <a:latin typeface="+mn-lt"/>
                <a:ea typeface="+mn-ea"/>
                <a:cs typeface="+mn-cs"/>
              </a:rPr>
              <a:t>Autorun</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3- The process we use to do the volume labelling           4-The process we use to do Data Preloading</a:t>
            </a:r>
          </a:p>
          <a:p>
            <a:endParaRPr lang="en-GB" dirty="0" smtClean="0"/>
          </a:p>
          <a:p>
            <a:r>
              <a:rPr lang="en-GB" dirty="0" smtClean="0"/>
              <a:t>Answer</a:t>
            </a:r>
            <a:r>
              <a:rPr lang="en-GB" baseline="0" dirty="0" smtClean="0"/>
              <a:t> </a:t>
            </a:r>
          </a:p>
          <a:p>
            <a:endParaRPr lang="en-GB" baseline="0" dirty="0" smtClean="0"/>
          </a:p>
          <a:p>
            <a:r>
              <a:rPr lang="en-GB" baseline="0" dirty="0" smtClean="0"/>
              <a:t>True</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16</a:t>
            </a:fld>
            <a:endParaRPr lang="en-GB" dirty="0"/>
          </a:p>
        </p:txBody>
      </p:sp>
    </p:spTree>
    <p:extLst>
      <p:ext uri="{BB962C8B-B14F-4D97-AF65-F5344CB8AC3E}">
        <p14:creationId xmlns:p14="http://schemas.microsoft.com/office/powerpoint/2010/main" val="2433023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cap="all" dirty="0" smtClean="0">
                <a:solidFill>
                  <a:schemeClr val="tx1"/>
                </a:solidFill>
                <a:effectLst/>
                <a:latin typeface="+mn-lt"/>
                <a:ea typeface="+mn-ea"/>
                <a:cs typeface="+mn-cs"/>
              </a:rPr>
              <a:t>Question 9 True or False –</a:t>
            </a: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Autorun</a:t>
            </a:r>
            <a:r>
              <a:rPr lang="en-GB" sz="1200" kern="1200" dirty="0" smtClean="0">
                <a:solidFill>
                  <a:schemeClr val="tx1"/>
                </a:solidFill>
                <a:effectLst/>
                <a:latin typeface="+mn-lt"/>
                <a:ea typeface="+mn-ea"/>
                <a:cs typeface="+mn-cs"/>
              </a:rPr>
              <a:t> works fine on Mac Operating Systems. </a:t>
            </a:r>
          </a:p>
          <a:p>
            <a:endParaRPr lang="en-GB" sz="1200" i="1" kern="1200" cap="all" dirty="0" smtClean="0">
              <a:solidFill>
                <a:schemeClr val="tx1"/>
              </a:solidFill>
              <a:effectLst/>
              <a:latin typeface="+mn-lt"/>
              <a:ea typeface="+mn-ea"/>
              <a:cs typeface="+mn-cs"/>
            </a:endParaRPr>
          </a:p>
          <a:p>
            <a:r>
              <a:rPr lang="en-GB" sz="1200" i="1" kern="1200" cap="all" dirty="0" smtClean="0">
                <a:solidFill>
                  <a:schemeClr val="tx1"/>
                </a:solidFill>
                <a:effectLst/>
                <a:latin typeface="+mn-lt"/>
                <a:ea typeface="+mn-ea"/>
                <a:cs typeface="+mn-cs"/>
              </a:rPr>
              <a:t>Answer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False </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17</a:t>
            </a:fld>
            <a:endParaRPr lang="en-GB" dirty="0"/>
          </a:p>
        </p:txBody>
      </p:sp>
    </p:spTree>
    <p:extLst>
      <p:ext uri="{BB962C8B-B14F-4D97-AF65-F5344CB8AC3E}">
        <p14:creationId xmlns:p14="http://schemas.microsoft.com/office/powerpoint/2010/main" val="2505790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cap="all" dirty="0" smtClean="0">
                <a:solidFill>
                  <a:schemeClr val="tx1"/>
                </a:solidFill>
                <a:effectLst/>
                <a:latin typeface="+mn-lt"/>
                <a:ea typeface="+mn-ea"/>
                <a:cs typeface="+mn-cs"/>
              </a:rPr>
              <a:t>Question 10 true or false -   </a:t>
            </a:r>
          </a:p>
          <a:p>
            <a:r>
              <a:rPr lang="en-GB" sz="1200" kern="1200" dirty="0" smtClean="0">
                <a:solidFill>
                  <a:schemeClr val="tx1"/>
                </a:solidFill>
                <a:effectLst/>
                <a:latin typeface="+mn-lt"/>
                <a:ea typeface="+mn-ea"/>
                <a:cs typeface="+mn-cs"/>
              </a:rPr>
              <a:t>A 4GB USB can store 4GB of data on it</a:t>
            </a:r>
          </a:p>
          <a:p>
            <a:endParaRPr lang="en-GB" sz="1200" i="1" kern="1200" cap="all" dirty="0" smtClean="0">
              <a:solidFill>
                <a:schemeClr val="tx1"/>
              </a:solidFill>
              <a:effectLst/>
              <a:latin typeface="+mn-lt"/>
              <a:ea typeface="+mn-ea"/>
              <a:cs typeface="+mn-cs"/>
            </a:endParaRPr>
          </a:p>
          <a:p>
            <a:r>
              <a:rPr lang="en-GB" sz="1200" i="1" kern="1200" cap="all" dirty="0" smtClean="0">
                <a:solidFill>
                  <a:schemeClr val="tx1"/>
                </a:solidFill>
                <a:effectLst/>
                <a:latin typeface="+mn-lt"/>
                <a:ea typeface="+mn-ea"/>
                <a:cs typeface="+mn-cs"/>
              </a:rPr>
              <a:t>Answer </a:t>
            </a:r>
          </a:p>
          <a:p>
            <a:r>
              <a:rPr lang="en-GB" sz="1200" kern="1200" dirty="0" smtClean="0">
                <a:solidFill>
                  <a:schemeClr val="tx1"/>
                </a:solidFill>
                <a:effectLst/>
                <a:latin typeface="+mn-lt"/>
                <a:ea typeface="+mn-ea"/>
                <a:cs typeface="+mn-cs"/>
              </a:rPr>
              <a:t>False </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19</a:t>
            </a:fld>
            <a:endParaRPr lang="en-GB" dirty="0"/>
          </a:p>
        </p:txBody>
      </p:sp>
    </p:spTree>
    <p:extLst>
      <p:ext uri="{BB962C8B-B14F-4D97-AF65-F5344CB8AC3E}">
        <p14:creationId xmlns:p14="http://schemas.microsoft.com/office/powerpoint/2010/main" val="1208343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2</a:t>
            </a:fld>
            <a:endParaRPr lang="en-GB" dirty="0"/>
          </a:p>
        </p:txBody>
      </p:sp>
    </p:spTree>
    <p:extLst>
      <p:ext uri="{BB962C8B-B14F-4D97-AF65-F5344CB8AC3E}">
        <p14:creationId xmlns:p14="http://schemas.microsoft.com/office/powerpoint/2010/main" val="257707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cap="all" dirty="0" smtClean="0">
                <a:solidFill>
                  <a:schemeClr val="tx1"/>
                </a:solidFill>
                <a:effectLst/>
                <a:latin typeface="+mn-lt"/>
                <a:ea typeface="+mn-ea"/>
                <a:cs typeface="+mn-cs"/>
              </a:rPr>
              <a:t>question 1 – Multi choice </a:t>
            </a:r>
          </a:p>
          <a:p>
            <a:r>
              <a:rPr lang="en-GB" sz="1200" kern="1200" dirty="0" smtClean="0">
                <a:solidFill>
                  <a:schemeClr val="tx1"/>
                </a:solidFill>
                <a:effectLst/>
                <a:latin typeface="+mn-lt"/>
                <a:ea typeface="+mn-ea"/>
                <a:cs typeface="+mn-cs"/>
              </a:rPr>
              <a:t>What do you do when you receive Mac data?</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 Try and extract it yourself? 		2-Tell the customer the data is incorrect and ask for windows data. </a:t>
            </a:r>
          </a:p>
          <a:p>
            <a:r>
              <a:rPr lang="en-GB" sz="1200" kern="1200" dirty="0" smtClean="0">
                <a:solidFill>
                  <a:schemeClr val="tx1"/>
                </a:solidFill>
                <a:effectLst/>
                <a:latin typeface="+mn-lt"/>
                <a:ea typeface="+mn-ea"/>
                <a:cs typeface="+mn-cs"/>
              </a:rPr>
              <a:t>3- Send it to IT so that can extract it for you 		4- Send to Operations for help </a:t>
            </a:r>
          </a:p>
          <a:p>
            <a:endParaRPr lang="en-GB" dirty="0" smtClean="0"/>
          </a:p>
          <a:p>
            <a:r>
              <a:rPr lang="en-GB" sz="1200" kern="1200" dirty="0" smtClean="0">
                <a:solidFill>
                  <a:schemeClr val="tx1"/>
                </a:solidFill>
                <a:effectLst/>
                <a:latin typeface="+mn-lt"/>
                <a:ea typeface="+mn-ea"/>
                <a:cs typeface="+mn-cs"/>
              </a:rPr>
              <a:t> </a:t>
            </a:r>
          </a:p>
          <a:p>
            <a:r>
              <a:rPr lang="en-GB" sz="1200" i="1" kern="1200" cap="all" dirty="0" smtClean="0">
                <a:solidFill>
                  <a:schemeClr val="tx1"/>
                </a:solidFill>
                <a:effectLst/>
                <a:latin typeface="+mn-lt"/>
                <a:ea typeface="+mn-ea"/>
                <a:cs typeface="+mn-cs"/>
              </a:rPr>
              <a:t>Answer</a:t>
            </a:r>
          </a:p>
          <a:p>
            <a:r>
              <a:rPr lang="en-GB" sz="1200" kern="1200" dirty="0" smtClean="0">
                <a:solidFill>
                  <a:schemeClr val="tx1"/>
                </a:solidFill>
                <a:effectLst/>
                <a:latin typeface="+mn-lt"/>
                <a:ea typeface="+mn-ea"/>
                <a:cs typeface="+mn-cs"/>
              </a:rPr>
              <a:t>3- Send it to IT so that can extract it for you</a:t>
            </a:r>
          </a:p>
          <a:p>
            <a:endParaRPr lang="en-GB" dirty="0" smtClean="0"/>
          </a:p>
          <a:p>
            <a:endParaRPr lang="en-GB" dirty="0" smtClean="0"/>
          </a:p>
          <a:p>
            <a:r>
              <a:rPr lang="en-GB" sz="1200" i="1" kern="1200" cap="all" dirty="0" smtClean="0">
                <a:solidFill>
                  <a:schemeClr val="tx1"/>
                </a:solidFill>
                <a:effectLst/>
                <a:latin typeface="+mn-lt"/>
                <a:ea typeface="+mn-ea"/>
                <a:cs typeface="+mn-cs"/>
              </a:rPr>
              <a:t>Question 2 – multi choice </a:t>
            </a:r>
          </a:p>
          <a:p>
            <a:r>
              <a:rPr lang="en-GB" sz="1200" kern="1200" dirty="0" smtClean="0">
                <a:solidFill>
                  <a:schemeClr val="tx1"/>
                </a:solidFill>
                <a:effectLst/>
                <a:latin typeface="+mn-lt"/>
                <a:ea typeface="+mn-ea"/>
                <a:cs typeface="+mn-cs"/>
              </a:rPr>
              <a:t>What happens if you unzip Mac data on your computer?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1- It will delete itself				2- It will corrupt the data</a:t>
            </a:r>
          </a:p>
          <a:p>
            <a:r>
              <a:rPr lang="en-GB" sz="1200" kern="1200" dirty="0" smtClean="0">
                <a:solidFill>
                  <a:schemeClr val="tx1"/>
                </a:solidFill>
                <a:effectLst/>
                <a:latin typeface="+mn-lt"/>
                <a:ea typeface="+mn-ea"/>
                <a:cs typeface="+mn-cs"/>
              </a:rPr>
              <a:t>3- Nothing		  			4- it will up zip correctly</a:t>
            </a:r>
          </a:p>
          <a:p>
            <a:r>
              <a:rPr lang="en-GB" sz="1200" kern="1200" dirty="0" smtClean="0">
                <a:solidFill>
                  <a:schemeClr val="tx1"/>
                </a:solidFill>
                <a:effectLst/>
                <a:latin typeface="+mn-lt"/>
                <a:ea typeface="+mn-ea"/>
                <a:cs typeface="+mn-cs"/>
              </a:rPr>
              <a:t> </a:t>
            </a:r>
          </a:p>
          <a:p>
            <a:r>
              <a:rPr lang="en-GB" sz="1200" i="1" kern="1200" cap="all" dirty="0" smtClean="0">
                <a:solidFill>
                  <a:schemeClr val="tx1"/>
                </a:solidFill>
                <a:effectLst/>
                <a:latin typeface="+mn-lt"/>
                <a:ea typeface="+mn-ea"/>
                <a:cs typeface="+mn-cs"/>
              </a:rPr>
              <a:t>Answer</a:t>
            </a:r>
          </a:p>
          <a:p>
            <a:r>
              <a:rPr lang="en-GB" sz="1200" kern="1200" dirty="0" smtClean="0">
                <a:solidFill>
                  <a:schemeClr val="tx1"/>
                </a:solidFill>
                <a:effectLst/>
                <a:latin typeface="+mn-lt"/>
                <a:ea typeface="+mn-ea"/>
                <a:cs typeface="+mn-cs"/>
              </a:rPr>
              <a:t>2- It will corrupt the data </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3</a:t>
            </a:fld>
            <a:endParaRPr lang="en-GB" dirty="0"/>
          </a:p>
        </p:txBody>
      </p:sp>
    </p:spTree>
    <p:extLst>
      <p:ext uri="{BB962C8B-B14F-4D97-AF65-F5344CB8AC3E}">
        <p14:creationId xmlns:p14="http://schemas.microsoft.com/office/powerpoint/2010/main" val="301793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700"/>
              </a:spcAft>
            </a:pPr>
            <a:r>
              <a:rPr lang="en-GB" sz="1400" i="1" cap="all" spc="50" dirty="0" smtClean="0">
                <a:solidFill>
                  <a:srgbClr val="595959"/>
                </a:solidFill>
                <a:effectLst/>
                <a:latin typeface="HelveticaNeueLT Pro 55 Roman" panose="020B0604020202020204" pitchFamily="34" charset="0"/>
                <a:ea typeface="Times New Roman" panose="02020603050405020304" pitchFamily="18" charset="0"/>
                <a:cs typeface="Times New Roman" panose="02020603050405020304" pitchFamily="18" charset="0"/>
              </a:rPr>
              <a:t>Question 3 – multi choice Image </a:t>
            </a:r>
          </a:p>
          <a:p>
            <a:pPr>
              <a:lnSpc>
                <a:spcPct val="115000"/>
              </a:lnSpc>
              <a:spcBef>
                <a:spcPts val="500"/>
              </a:spcBef>
              <a:spcAft>
                <a:spcPts val="1000"/>
              </a:spcAft>
            </a:pPr>
            <a:r>
              <a:rPr lang="en-GB" sz="1200" dirty="0" smtClean="0">
                <a:solidFill>
                  <a:srgbClr val="808080"/>
                </a:solidFill>
                <a:effectLst/>
                <a:latin typeface="HelveticaNeueLT Pro 55 Roman" panose="020B0604020202020204" pitchFamily="34" charset="0"/>
                <a:ea typeface="Times New Roman" panose="02020603050405020304" pitchFamily="18" charset="0"/>
                <a:cs typeface="Times New Roman" panose="02020603050405020304" pitchFamily="18" charset="0"/>
              </a:rPr>
              <a:t>What are the accepted methods to acquire data from a customer? </a:t>
            </a:r>
          </a:p>
          <a:p>
            <a:endParaRPr lang="en-GB" dirty="0" smtClean="0"/>
          </a:p>
          <a:p>
            <a:r>
              <a:rPr lang="en-GB" dirty="0" smtClean="0"/>
              <a:t>(See images</a:t>
            </a:r>
            <a:r>
              <a:rPr lang="en-GB" baseline="0" dirty="0" smtClean="0"/>
              <a:t> in word doc)</a:t>
            </a:r>
            <a:endParaRPr lang="en-GB" dirty="0" smtClean="0"/>
          </a:p>
          <a:p>
            <a:endParaRPr lang="en-GB" dirty="0" smtClean="0"/>
          </a:p>
          <a:p>
            <a:r>
              <a:rPr lang="en-GB" dirty="0" smtClean="0"/>
              <a:t>Answer</a:t>
            </a:r>
            <a:r>
              <a:rPr lang="en-GB" baseline="0" dirty="0" smtClean="0"/>
              <a:t> </a:t>
            </a:r>
          </a:p>
          <a:p>
            <a:r>
              <a:rPr lang="en-GB" baseline="0" dirty="0" smtClean="0"/>
              <a:t>FTP and USB </a:t>
            </a:r>
            <a:endParaRPr lang="en-GB" dirty="0" smtClean="0"/>
          </a:p>
          <a:p>
            <a:pPr>
              <a:spcBef>
                <a:spcPts val="600"/>
              </a:spcBef>
              <a:spcAft>
                <a:spcPts val="700"/>
              </a:spcAft>
            </a:pPr>
            <a:endParaRPr lang="en-GB" dirty="0" smtClean="0"/>
          </a:p>
          <a:p>
            <a:r>
              <a:rPr lang="en-GB" sz="1200" i="1" kern="1200" cap="all" dirty="0" smtClean="0">
                <a:solidFill>
                  <a:schemeClr val="tx1"/>
                </a:solidFill>
                <a:effectLst/>
                <a:latin typeface="+mn-lt"/>
                <a:ea typeface="+mn-ea"/>
                <a:cs typeface="+mn-cs"/>
              </a:rPr>
              <a:t>Question 4 – multi choice question</a:t>
            </a:r>
          </a:p>
          <a:p>
            <a:r>
              <a:rPr lang="en-GB" sz="1200" kern="1200" dirty="0" smtClean="0">
                <a:solidFill>
                  <a:schemeClr val="tx1"/>
                </a:solidFill>
                <a:effectLst/>
                <a:latin typeface="+mn-lt"/>
                <a:ea typeface="+mn-ea"/>
                <a:cs typeface="+mn-cs"/>
              </a:rPr>
              <a:t>How much data can a customer upload to our FTP?</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1- 10GB			2- 20GB</a:t>
            </a:r>
          </a:p>
          <a:p>
            <a:r>
              <a:rPr lang="en-GB" sz="1200" kern="1200" dirty="0" smtClean="0">
                <a:solidFill>
                  <a:schemeClr val="tx1"/>
                </a:solidFill>
                <a:effectLst/>
                <a:latin typeface="+mn-lt"/>
                <a:ea typeface="+mn-ea"/>
                <a:cs typeface="+mn-cs"/>
              </a:rPr>
              <a:t>3- 50GB 			4- unlimited </a:t>
            </a:r>
          </a:p>
          <a:p>
            <a:pPr>
              <a:spcBef>
                <a:spcPts val="600"/>
              </a:spcBef>
              <a:spcAft>
                <a:spcPts val="700"/>
              </a:spcAft>
            </a:pPr>
            <a:endParaRPr lang="en-GB" dirty="0" smtClean="0"/>
          </a:p>
          <a:p>
            <a:r>
              <a:rPr lang="en-GB" sz="1200" i="1" kern="1200" cap="all" dirty="0" smtClean="0">
                <a:solidFill>
                  <a:schemeClr val="tx1"/>
                </a:solidFill>
                <a:effectLst/>
                <a:latin typeface="+mn-lt"/>
                <a:ea typeface="+mn-ea"/>
                <a:cs typeface="+mn-cs"/>
              </a:rPr>
              <a:t>Answer </a:t>
            </a:r>
          </a:p>
          <a:p>
            <a:r>
              <a:rPr lang="en-GB" sz="1200" i="1" kern="1200" cap="all" dirty="0" smtClean="0">
                <a:solidFill>
                  <a:schemeClr val="tx1"/>
                </a:solidFill>
                <a:effectLst/>
                <a:latin typeface="+mn-lt"/>
                <a:ea typeface="+mn-ea"/>
                <a:cs typeface="+mn-cs"/>
              </a:rPr>
              <a:t>1-10GB</a:t>
            </a:r>
          </a:p>
          <a:p>
            <a:pPr>
              <a:spcBef>
                <a:spcPts val="600"/>
              </a:spcBef>
              <a:spcAft>
                <a:spcPts val="700"/>
              </a:spcAft>
            </a:pPr>
            <a:endParaRPr lang="en-GB" dirty="0" smtClean="0"/>
          </a:p>
          <a:p>
            <a:r>
              <a:rPr lang="en-GB" sz="1200" i="1" kern="1200" cap="all" dirty="0" smtClean="0">
                <a:solidFill>
                  <a:schemeClr val="tx1"/>
                </a:solidFill>
                <a:effectLst/>
                <a:latin typeface="+mn-lt"/>
                <a:ea typeface="+mn-ea"/>
                <a:cs typeface="+mn-cs"/>
              </a:rPr>
              <a:t>Question 8 Multi Choice </a:t>
            </a:r>
          </a:p>
          <a:p>
            <a:r>
              <a:rPr lang="en-GB" sz="1200" kern="1200" dirty="0" smtClean="0">
                <a:solidFill>
                  <a:schemeClr val="tx1"/>
                </a:solidFill>
                <a:effectLst/>
                <a:latin typeface="+mn-lt"/>
                <a:ea typeface="+mn-ea"/>
                <a:cs typeface="+mn-cs"/>
              </a:rPr>
              <a:t>What do you do if a customer has trouble uploading data to our FTP?</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 Straight away ask the customer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send in via USB  		2- Straight away send to IT support </a:t>
            </a:r>
          </a:p>
          <a:p>
            <a:r>
              <a:rPr lang="en-GB" sz="1200" kern="1200" dirty="0" smtClean="0">
                <a:solidFill>
                  <a:schemeClr val="tx1"/>
                </a:solidFill>
                <a:effectLst/>
                <a:latin typeface="+mn-lt"/>
                <a:ea typeface="+mn-ea"/>
                <a:cs typeface="+mn-cs"/>
              </a:rPr>
              <a:t>3- First ask customer to check data </a:t>
            </a:r>
            <a:r>
              <a:rPr lang="en-GB" sz="1200" kern="1200" dirty="0" err="1" smtClean="0">
                <a:solidFill>
                  <a:schemeClr val="tx1"/>
                </a:solidFill>
                <a:effectLst/>
                <a:latin typeface="+mn-lt"/>
                <a:ea typeface="+mn-ea"/>
                <a:cs typeface="+mn-cs"/>
              </a:rPr>
              <a:t>rezip</a:t>
            </a:r>
            <a:r>
              <a:rPr lang="en-GB" sz="1200" kern="1200" dirty="0" smtClean="0">
                <a:solidFill>
                  <a:schemeClr val="tx1"/>
                </a:solidFill>
                <a:effectLst/>
                <a:latin typeface="+mn-lt"/>
                <a:ea typeface="+mn-ea"/>
                <a:cs typeface="+mn-cs"/>
              </a:rPr>
              <a:t> and resend  		4- Tell the customer to try again</a:t>
            </a:r>
          </a:p>
          <a:p>
            <a:r>
              <a:rPr lang="en-GB" sz="1200" kern="1200" dirty="0" smtClean="0">
                <a:solidFill>
                  <a:schemeClr val="tx1"/>
                </a:solidFill>
                <a:effectLst/>
                <a:latin typeface="+mn-lt"/>
                <a:ea typeface="+mn-ea"/>
                <a:cs typeface="+mn-cs"/>
              </a:rPr>
              <a:t> </a:t>
            </a:r>
          </a:p>
          <a:p>
            <a:r>
              <a:rPr lang="en-GB" sz="1200" i="1" kern="1200" cap="all" dirty="0" smtClean="0">
                <a:solidFill>
                  <a:schemeClr val="tx1"/>
                </a:solidFill>
                <a:effectLst/>
                <a:latin typeface="+mn-lt"/>
                <a:ea typeface="+mn-ea"/>
                <a:cs typeface="+mn-cs"/>
              </a:rPr>
              <a:t>Answer </a:t>
            </a:r>
          </a:p>
          <a:p>
            <a:r>
              <a:rPr lang="en-GB" sz="1200" kern="1200" dirty="0" smtClean="0">
                <a:solidFill>
                  <a:schemeClr val="tx1"/>
                </a:solidFill>
                <a:effectLst/>
                <a:latin typeface="+mn-lt"/>
                <a:ea typeface="+mn-ea"/>
                <a:cs typeface="+mn-cs"/>
              </a:rPr>
              <a:t>3 First ask the customer to check data </a:t>
            </a:r>
            <a:r>
              <a:rPr lang="en-GB" sz="1200" kern="1200" dirty="0" err="1" smtClean="0">
                <a:solidFill>
                  <a:schemeClr val="tx1"/>
                </a:solidFill>
                <a:effectLst/>
                <a:latin typeface="+mn-lt"/>
                <a:ea typeface="+mn-ea"/>
                <a:cs typeface="+mn-cs"/>
              </a:rPr>
              <a:t>rezip</a:t>
            </a:r>
            <a:r>
              <a:rPr lang="en-GB" sz="1200" kern="1200" dirty="0" smtClean="0">
                <a:solidFill>
                  <a:schemeClr val="tx1"/>
                </a:solidFill>
                <a:effectLst/>
                <a:latin typeface="+mn-lt"/>
                <a:ea typeface="+mn-ea"/>
                <a:cs typeface="+mn-cs"/>
              </a:rPr>
              <a:t> and resend </a:t>
            </a:r>
          </a:p>
          <a:p>
            <a:pPr>
              <a:spcBef>
                <a:spcPts val="600"/>
              </a:spcBef>
              <a:spcAft>
                <a:spcPts val="700"/>
              </a:spcAft>
            </a:pPr>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4</a:t>
            </a:fld>
            <a:endParaRPr lang="en-GB" dirty="0"/>
          </a:p>
        </p:txBody>
      </p:sp>
    </p:spTree>
    <p:extLst>
      <p:ext uri="{BB962C8B-B14F-4D97-AF65-F5344CB8AC3E}">
        <p14:creationId xmlns:p14="http://schemas.microsoft.com/office/powerpoint/2010/main" val="3409594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cap="all" dirty="0" smtClean="0">
                <a:solidFill>
                  <a:schemeClr val="tx1"/>
                </a:solidFill>
                <a:effectLst/>
                <a:latin typeface="+mn-lt"/>
                <a:ea typeface="+mn-ea"/>
                <a:cs typeface="+mn-cs"/>
              </a:rPr>
              <a:t> </a:t>
            </a:r>
          </a:p>
          <a:p>
            <a:r>
              <a:rPr lang="en-GB" sz="1200" i="1" kern="1200" cap="all" dirty="0" smtClean="0">
                <a:solidFill>
                  <a:schemeClr val="tx1"/>
                </a:solidFill>
                <a:effectLst/>
                <a:latin typeface="+mn-lt"/>
                <a:ea typeface="+mn-ea"/>
                <a:cs typeface="+mn-cs"/>
              </a:rPr>
              <a:t>Question 5 – </a:t>
            </a:r>
            <a:r>
              <a:rPr lang="en-GB" sz="1200" i="1" kern="1200" cap="all" dirty="0" err="1" smtClean="0">
                <a:solidFill>
                  <a:schemeClr val="tx1"/>
                </a:solidFill>
                <a:effectLst/>
                <a:latin typeface="+mn-lt"/>
                <a:ea typeface="+mn-ea"/>
                <a:cs typeface="+mn-cs"/>
              </a:rPr>
              <a:t>ture</a:t>
            </a:r>
            <a:r>
              <a:rPr lang="en-GB" sz="1200" i="1" kern="1200" cap="all" dirty="0" smtClean="0">
                <a:solidFill>
                  <a:schemeClr val="tx1"/>
                </a:solidFill>
                <a:effectLst/>
                <a:latin typeface="+mn-lt"/>
                <a:ea typeface="+mn-ea"/>
                <a:cs typeface="+mn-cs"/>
              </a:rPr>
              <a:t> or false </a:t>
            </a:r>
          </a:p>
          <a:p>
            <a:r>
              <a:rPr lang="en-GB" sz="1200" kern="1200" dirty="0" smtClean="0">
                <a:solidFill>
                  <a:schemeClr val="tx1"/>
                </a:solidFill>
                <a:effectLst/>
                <a:latin typeface="+mn-lt"/>
                <a:ea typeface="+mn-ea"/>
                <a:cs typeface="+mn-cs"/>
              </a:rPr>
              <a:t>Before we send data to operations to be proceed we first check the properties and root with the customer.</a:t>
            </a:r>
          </a:p>
          <a:p>
            <a:endParaRPr lang="en-GB" sz="1200" i="1" kern="1200" cap="all" dirty="0" smtClean="0">
              <a:solidFill>
                <a:schemeClr val="tx1"/>
              </a:solidFill>
              <a:effectLst/>
              <a:latin typeface="+mn-lt"/>
              <a:ea typeface="+mn-ea"/>
              <a:cs typeface="+mn-cs"/>
            </a:endParaRPr>
          </a:p>
          <a:p>
            <a:r>
              <a:rPr lang="en-GB" sz="1200" i="1" kern="1200" cap="all" dirty="0" smtClean="0">
                <a:solidFill>
                  <a:schemeClr val="tx1"/>
                </a:solidFill>
                <a:effectLst/>
                <a:latin typeface="+mn-lt"/>
                <a:ea typeface="+mn-ea"/>
                <a:cs typeface="+mn-cs"/>
              </a:rPr>
              <a:t>Answer </a:t>
            </a:r>
          </a:p>
          <a:p>
            <a:r>
              <a:rPr lang="en-GB" sz="1200" kern="1200" dirty="0" smtClean="0">
                <a:solidFill>
                  <a:schemeClr val="tx1"/>
                </a:solidFill>
                <a:effectLst/>
                <a:latin typeface="+mn-lt"/>
                <a:ea typeface="+mn-ea"/>
                <a:cs typeface="+mn-cs"/>
              </a:rPr>
              <a:t>True</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7</a:t>
            </a:fld>
            <a:endParaRPr lang="en-GB" dirty="0"/>
          </a:p>
        </p:txBody>
      </p:sp>
    </p:spTree>
    <p:extLst>
      <p:ext uri="{BB962C8B-B14F-4D97-AF65-F5344CB8AC3E}">
        <p14:creationId xmlns:p14="http://schemas.microsoft.com/office/powerpoint/2010/main" val="1422830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cap="all" dirty="0" smtClean="0">
                <a:solidFill>
                  <a:schemeClr val="tx1"/>
                </a:solidFill>
                <a:effectLst/>
                <a:latin typeface="+mn-lt"/>
                <a:ea typeface="+mn-ea"/>
                <a:cs typeface="+mn-cs"/>
              </a:rPr>
              <a:t>Question 7 Text Answer -  </a:t>
            </a:r>
          </a:p>
          <a:p>
            <a:r>
              <a:rPr lang="en-GB" sz="1200" kern="1200" dirty="0" smtClean="0">
                <a:solidFill>
                  <a:schemeClr val="tx1"/>
                </a:solidFill>
                <a:effectLst/>
                <a:latin typeface="+mn-lt"/>
                <a:ea typeface="+mn-ea"/>
                <a:cs typeface="+mn-cs"/>
              </a:rPr>
              <a:t>It is very important to check the properties &amp;____________ with the customer</a:t>
            </a:r>
          </a:p>
          <a:p>
            <a:endParaRPr lang="en-GB" sz="1200" i="1" kern="1200" cap="all" dirty="0" smtClean="0">
              <a:solidFill>
                <a:schemeClr val="tx1"/>
              </a:solidFill>
              <a:effectLst/>
              <a:latin typeface="+mn-lt"/>
              <a:ea typeface="+mn-ea"/>
              <a:cs typeface="+mn-cs"/>
            </a:endParaRPr>
          </a:p>
          <a:p>
            <a:endParaRPr lang="en-GB" sz="1200" i="1" kern="1200" cap="all" dirty="0" smtClean="0">
              <a:solidFill>
                <a:schemeClr val="tx1"/>
              </a:solidFill>
              <a:effectLst/>
              <a:latin typeface="+mn-lt"/>
              <a:ea typeface="+mn-ea"/>
              <a:cs typeface="+mn-cs"/>
            </a:endParaRPr>
          </a:p>
          <a:p>
            <a:r>
              <a:rPr lang="en-GB" sz="1200" i="1" kern="1200" cap="all" dirty="0" smtClean="0">
                <a:solidFill>
                  <a:schemeClr val="tx1"/>
                </a:solidFill>
                <a:effectLst/>
                <a:latin typeface="+mn-lt"/>
                <a:ea typeface="+mn-ea"/>
                <a:cs typeface="+mn-cs"/>
              </a:rPr>
              <a:t>Answer </a:t>
            </a:r>
          </a:p>
          <a:p>
            <a:r>
              <a:rPr lang="en-GB" sz="1200" kern="1200" dirty="0" smtClean="0">
                <a:solidFill>
                  <a:schemeClr val="tx1"/>
                </a:solidFill>
                <a:effectLst/>
                <a:latin typeface="+mn-lt"/>
                <a:ea typeface="+mn-ea"/>
                <a:cs typeface="+mn-cs"/>
              </a:rPr>
              <a:t>Root</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8</a:t>
            </a:fld>
            <a:endParaRPr lang="en-GB" dirty="0"/>
          </a:p>
        </p:txBody>
      </p:sp>
    </p:spTree>
    <p:extLst>
      <p:ext uri="{BB962C8B-B14F-4D97-AF65-F5344CB8AC3E}">
        <p14:creationId xmlns:p14="http://schemas.microsoft.com/office/powerpoint/2010/main" val="963005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9</a:t>
            </a:fld>
            <a:endParaRPr lang="en-GB" dirty="0"/>
          </a:p>
        </p:txBody>
      </p:sp>
    </p:spTree>
    <p:extLst>
      <p:ext uri="{BB962C8B-B14F-4D97-AF65-F5344CB8AC3E}">
        <p14:creationId xmlns:p14="http://schemas.microsoft.com/office/powerpoint/2010/main" val="2354874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cap="all" dirty="0" smtClean="0">
                <a:solidFill>
                  <a:schemeClr val="tx1"/>
                </a:solidFill>
                <a:effectLst/>
                <a:latin typeface="+mn-lt"/>
                <a:ea typeface="+mn-ea"/>
                <a:cs typeface="+mn-cs"/>
              </a:rPr>
              <a:t>Question 6 – match Image with label </a:t>
            </a:r>
          </a:p>
          <a:p>
            <a:r>
              <a:rPr lang="en-GB" sz="1200" kern="1200" dirty="0" smtClean="0">
                <a:solidFill>
                  <a:schemeClr val="tx1"/>
                </a:solidFill>
                <a:effectLst/>
                <a:latin typeface="+mn-lt"/>
                <a:ea typeface="+mn-ea"/>
                <a:cs typeface="+mn-cs"/>
              </a:rPr>
              <a:t>Below are all the steps of the data preloading process. Put them in order from first process to last process.</a:t>
            </a:r>
          </a:p>
          <a:p>
            <a:endParaRPr lang="en-GB" dirty="0" smtClean="0"/>
          </a:p>
          <a:p>
            <a:r>
              <a:rPr lang="en-GB" dirty="0" smtClean="0"/>
              <a:t>(see images in word doc)</a:t>
            </a:r>
            <a:r>
              <a:rPr lang="en-GB" baseline="0" dirty="0" smtClean="0"/>
              <a:t> </a:t>
            </a:r>
          </a:p>
          <a:p>
            <a:endParaRPr lang="en-GB" baseline="0" dirty="0" smtClean="0"/>
          </a:p>
          <a:p>
            <a:r>
              <a:rPr lang="en-GB" sz="1200" i="1" kern="1200" cap="all" dirty="0" smtClean="0">
                <a:solidFill>
                  <a:schemeClr val="tx1"/>
                </a:solidFill>
                <a:effectLst/>
                <a:latin typeface="+mn-lt"/>
                <a:ea typeface="+mn-ea"/>
                <a:cs typeface="+mn-cs"/>
              </a:rPr>
              <a:t>Answer </a:t>
            </a:r>
          </a:p>
          <a:p>
            <a:r>
              <a:rPr lang="en-GB" sz="1200" kern="1200" dirty="0" smtClean="0">
                <a:solidFill>
                  <a:schemeClr val="tx1"/>
                </a:solidFill>
                <a:effectLst/>
                <a:latin typeface="+mn-lt"/>
                <a:ea typeface="+mn-ea"/>
                <a:cs typeface="+mn-cs"/>
              </a:rPr>
              <a:t>1 customer data </a:t>
            </a:r>
          </a:p>
          <a:p>
            <a:r>
              <a:rPr lang="en-GB" sz="1200" kern="1200" dirty="0" smtClean="0">
                <a:solidFill>
                  <a:schemeClr val="tx1"/>
                </a:solidFill>
                <a:effectLst/>
                <a:latin typeface="+mn-lt"/>
                <a:ea typeface="+mn-ea"/>
                <a:cs typeface="+mn-cs"/>
              </a:rPr>
              <a:t>2 send via Flashbay Website / USB </a:t>
            </a:r>
          </a:p>
          <a:p>
            <a:r>
              <a:rPr lang="en-GB" sz="1200" kern="1200" dirty="0" smtClean="0">
                <a:solidFill>
                  <a:schemeClr val="tx1"/>
                </a:solidFill>
                <a:effectLst/>
                <a:latin typeface="+mn-lt"/>
                <a:ea typeface="+mn-ea"/>
                <a:cs typeface="+mn-cs"/>
              </a:rPr>
              <a:t>3 Data is downloaded to the public folder</a:t>
            </a:r>
          </a:p>
          <a:p>
            <a:r>
              <a:rPr lang="en-GB" sz="1200" kern="1200" dirty="0" smtClean="0">
                <a:solidFill>
                  <a:schemeClr val="tx1"/>
                </a:solidFill>
                <a:effectLst/>
                <a:latin typeface="+mn-lt"/>
                <a:ea typeface="+mn-ea"/>
                <a:cs typeface="+mn-cs"/>
              </a:rPr>
              <a:t>4 Extract Data</a:t>
            </a:r>
          </a:p>
          <a:p>
            <a:r>
              <a:rPr lang="en-GB" sz="1200" kern="1200" dirty="0" smtClean="0">
                <a:solidFill>
                  <a:schemeClr val="tx1"/>
                </a:solidFill>
                <a:effectLst/>
                <a:latin typeface="+mn-lt"/>
                <a:ea typeface="+mn-ea"/>
                <a:cs typeface="+mn-cs"/>
              </a:rPr>
              <a:t>5 Confirm properties and root with customer </a:t>
            </a:r>
          </a:p>
          <a:p>
            <a:r>
              <a:rPr lang="en-GB" sz="1200" kern="1200" dirty="0" smtClean="0">
                <a:solidFill>
                  <a:schemeClr val="tx1"/>
                </a:solidFill>
                <a:effectLst/>
                <a:latin typeface="+mn-lt"/>
                <a:ea typeface="+mn-ea"/>
                <a:cs typeface="+mn-cs"/>
              </a:rPr>
              <a:t>6 Confirm properties and root with Ops </a:t>
            </a:r>
          </a:p>
          <a:p>
            <a:r>
              <a:rPr lang="en-GB" sz="1200" kern="1200" dirty="0" smtClean="0">
                <a:solidFill>
                  <a:schemeClr val="tx1"/>
                </a:solidFill>
                <a:effectLst/>
                <a:latin typeface="+mn-lt"/>
                <a:ea typeface="+mn-ea"/>
                <a:cs typeface="+mn-cs"/>
              </a:rPr>
              <a:t>7 Send Original Data through FTP to Operations and Confirm </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10</a:t>
            </a:fld>
            <a:endParaRPr lang="en-GB" dirty="0"/>
          </a:p>
        </p:txBody>
      </p:sp>
    </p:spTree>
    <p:extLst>
      <p:ext uri="{BB962C8B-B14F-4D97-AF65-F5344CB8AC3E}">
        <p14:creationId xmlns:p14="http://schemas.microsoft.com/office/powerpoint/2010/main" val="1313295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cap="all" dirty="0" err="1" smtClean="0">
                <a:solidFill>
                  <a:schemeClr val="tx1"/>
                </a:solidFill>
                <a:effectLst/>
                <a:latin typeface="+mn-lt"/>
                <a:ea typeface="+mn-ea"/>
                <a:cs typeface="+mn-cs"/>
              </a:rPr>
              <a:t>QUestion</a:t>
            </a:r>
            <a:r>
              <a:rPr lang="en-GB" sz="1200" i="1" kern="1200" cap="all" dirty="0" smtClean="0">
                <a:solidFill>
                  <a:schemeClr val="tx1"/>
                </a:solidFill>
                <a:effectLst/>
                <a:latin typeface="+mn-lt"/>
                <a:ea typeface="+mn-ea"/>
                <a:cs typeface="+mn-cs"/>
              </a:rPr>
              <a:t> 12 true or false -</a:t>
            </a:r>
          </a:p>
          <a:p>
            <a:endParaRPr lang="en-GB" sz="1200" i="1" kern="1200" cap="all" dirty="0" smtClean="0">
              <a:solidFill>
                <a:schemeClr val="tx1"/>
              </a:solidFill>
              <a:effectLst/>
              <a:latin typeface="+mn-lt"/>
              <a:ea typeface="+mn-ea"/>
              <a:cs typeface="+mn-cs"/>
            </a:endParaRPr>
          </a:p>
          <a:p>
            <a:r>
              <a:rPr lang="en-GB" sz="1200" i="1" kern="1200" cap="all" dirty="0" smtClean="0">
                <a:solidFill>
                  <a:schemeClr val="tx1"/>
                </a:solidFill>
                <a:effectLst/>
                <a:latin typeface="+mn-lt"/>
                <a:ea typeface="+mn-ea"/>
                <a:cs typeface="+mn-cs"/>
              </a:rPr>
              <a:t>When we file lock a USB the drive is split into two Partitions, a read only CD partition and a USB partition</a:t>
            </a:r>
            <a:endParaRPr lang="en-GB" sz="1200" kern="1200" dirty="0" smtClean="0">
              <a:solidFill>
                <a:schemeClr val="tx1"/>
              </a:solidFill>
              <a:effectLst/>
              <a:latin typeface="+mn-lt"/>
              <a:ea typeface="+mn-ea"/>
              <a:cs typeface="+mn-cs"/>
            </a:endParaRPr>
          </a:p>
          <a:p>
            <a:endParaRPr lang="en-GB" sz="1200" i="1" kern="1200" cap="all" dirty="0" smtClean="0">
              <a:solidFill>
                <a:schemeClr val="tx1"/>
              </a:solidFill>
              <a:effectLst/>
              <a:latin typeface="+mn-lt"/>
              <a:ea typeface="+mn-ea"/>
              <a:cs typeface="+mn-cs"/>
            </a:endParaRPr>
          </a:p>
          <a:p>
            <a:r>
              <a:rPr lang="en-GB" sz="1200" i="1" kern="1200" cap="all" dirty="0" smtClean="0">
                <a:solidFill>
                  <a:schemeClr val="tx1"/>
                </a:solidFill>
                <a:effectLst/>
                <a:latin typeface="+mn-lt"/>
                <a:ea typeface="+mn-ea"/>
                <a:cs typeface="+mn-cs"/>
              </a:rPr>
              <a:t>Answer </a:t>
            </a:r>
            <a:endParaRPr lang="en-GB" sz="1200" kern="1200" dirty="0" smtClean="0">
              <a:solidFill>
                <a:schemeClr val="tx1"/>
              </a:solidFill>
              <a:effectLst/>
              <a:latin typeface="+mn-lt"/>
              <a:ea typeface="+mn-ea"/>
              <a:cs typeface="+mn-cs"/>
            </a:endParaRPr>
          </a:p>
          <a:p>
            <a:endParaRPr lang="en-GB" sz="1200" i="1" kern="1200" cap="all" dirty="0" smtClean="0">
              <a:solidFill>
                <a:schemeClr val="tx1"/>
              </a:solidFill>
              <a:effectLst/>
              <a:latin typeface="+mn-lt"/>
              <a:ea typeface="+mn-ea"/>
              <a:cs typeface="+mn-cs"/>
            </a:endParaRPr>
          </a:p>
          <a:p>
            <a:r>
              <a:rPr lang="en-GB" sz="1200" i="1" kern="1200" cap="all" dirty="0" smtClean="0">
                <a:solidFill>
                  <a:schemeClr val="tx1"/>
                </a:solidFill>
                <a:effectLst/>
                <a:latin typeface="+mn-lt"/>
                <a:ea typeface="+mn-ea"/>
                <a:cs typeface="+mn-cs"/>
              </a:rPr>
              <a:t>True</a:t>
            </a:r>
            <a:endParaRPr lang="en-GB" sz="1200" kern="1200" dirty="0" smtClean="0">
              <a:solidFill>
                <a:schemeClr val="tx1"/>
              </a:solidFill>
              <a:effectLst/>
              <a:latin typeface="+mn-lt"/>
              <a:ea typeface="+mn-ea"/>
              <a:cs typeface="+mn-cs"/>
            </a:endParaRP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15</a:t>
            </a:fld>
            <a:endParaRPr lang="en-GB" dirty="0"/>
          </a:p>
        </p:txBody>
      </p:sp>
    </p:spTree>
    <p:extLst>
      <p:ext uri="{BB962C8B-B14F-4D97-AF65-F5344CB8AC3E}">
        <p14:creationId xmlns:p14="http://schemas.microsoft.com/office/powerpoint/2010/main" val="334278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3187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5EE088E-401F-4D55-9C0A-2821C6198805}"/>
              </a:ext>
            </a:extLst>
          </p:cNvPr>
          <p:cNvGrpSpPr/>
          <p:nvPr userDrawn="1"/>
        </p:nvGrpSpPr>
        <p:grpSpPr>
          <a:xfrm>
            <a:off x="0" y="6282993"/>
            <a:ext cx="12192000" cy="575007"/>
            <a:chOff x="0" y="6282993"/>
            <a:chExt cx="12192000" cy="575007"/>
          </a:xfrm>
        </p:grpSpPr>
        <p:sp>
          <p:nvSpPr>
            <p:cNvPr id="8" name="Rectangle 7">
              <a:extLst>
                <a:ext uri="{FF2B5EF4-FFF2-40B4-BE49-F238E27FC236}">
                  <a16:creationId xmlns:a16="http://schemas.microsoft.com/office/drawing/2014/main" xmlns="" id="{7D357FFB-98A8-49D5-BC6E-87D327A2637C}"/>
                </a:ext>
              </a:extLst>
            </p:cNvPr>
            <p:cNvSpPr/>
            <p:nvPr/>
          </p:nvSpPr>
          <p:spPr>
            <a:xfrm>
              <a:off x="0" y="6282994"/>
              <a:ext cx="12192000" cy="575006"/>
            </a:xfrm>
            <a:prstGeom prst="rect">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xmlns="" id="{61AD65D0-E478-4BC6-9D4B-CBAFB91E3E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654" b="50000"/>
            <a:stretch/>
          </p:blipFill>
          <p:spPr>
            <a:xfrm>
              <a:off x="9260060" y="6282993"/>
              <a:ext cx="2590311" cy="575007"/>
            </a:xfrm>
            <a:prstGeom prst="rect">
              <a:avLst/>
            </a:prstGeom>
          </p:spPr>
        </p:pic>
      </p:grpSp>
      <p:pic>
        <p:nvPicPr>
          <p:cNvPr id="10" name="Picture 9">
            <a:extLst>
              <a:ext uri="{FF2B5EF4-FFF2-40B4-BE49-F238E27FC236}">
                <a16:creationId xmlns:a16="http://schemas.microsoft.com/office/drawing/2014/main" xmlns="" id="{C96A5A0A-D6D1-4523-937C-592890EB67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05011" y="322326"/>
            <a:ext cx="2245360" cy="617474"/>
          </a:xfrm>
          <a:prstGeom prst="rect">
            <a:avLst/>
          </a:prstGeom>
        </p:spPr>
      </p:pic>
      <p:cxnSp>
        <p:nvCxnSpPr>
          <p:cNvPr id="11" name="Straight Connector 10">
            <a:extLst>
              <a:ext uri="{FF2B5EF4-FFF2-40B4-BE49-F238E27FC236}">
                <a16:creationId xmlns:a16="http://schemas.microsoft.com/office/drawing/2014/main" xmlns="" id="{6D937DC8-4DF6-4C2A-B565-FC8DCCF60BC6}"/>
              </a:ext>
            </a:extLst>
          </p:cNvPr>
          <p:cNvCxnSpPr>
            <a:cxnSpLocks/>
          </p:cNvCxnSpPr>
          <p:nvPr userDrawn="1"/>
        </p:nvCxnSpPr>
        <p:spPr>
          <a:xfrm>
            <a:off x="0" y="1018073"/>
            <a:ext cx="3829050" cy="0"/>
          </a:xfrm>
          <a:prstGeom prst="line">
            <a:avLst/>
          </a:prstGeom>
          <a:ln w="9525">
            <a:gradFill flip="none" rotWithShape="1">
              <a:gsLst>
                <a:gs pos="24000">
                  <a:srgbClr val="B50230"/>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EEB8211D-0A06-489D-9A05-F70E916E6626}"/>
              </a:ext>
            </a:extLst>
          </p:cNvPr>
          <p:cNvSpPr/>
          <p:nvPr userDrawn="1"/>
        </p:nvSpPr>
        <p:spPr>
          <a:xfrm>
            <a:off x="391160" y="371073"/>
            <a:ext cx="6092349" cy="369332"/>
          </a:xfrm>
          <a:prstGeom prst="rect">
            <a:avLst/>
          </a:prstGeom>
        </p:spPr>
        <p:txBody>
          <a:bodyPr wrap="square">
            <a:spAutoFit/>
          </a:bodyPr>
          <a:lstStyle/>
          <a:p>
            <a:r>
              <a:rPr lang="en-GB" dirty="0" smtClean="0">
                <a:solidFill>
                  <a:srgbClr val="B50230"/>
                </a:solidFill>
                <a:latin typeface="HelveticaNeueLT Pro 55 Roman" panose="020B0604020202020204" pitchFamily="34" charset="0"/>
                <a:cs typeface="Arial" panose="020B0604020202020204" pitchFamily="34" charset="0"/>
              </a:rPr>
              <a:t>C.8 </a:t>
            </a:r>
            <a:r>
              <a:rPr lang="en-GB" dirty="0">
                <a:solidFill>
                  <a:srgbClr val="B50230"/>
                </a:solidFill>
                <a:latin typeface="HelveticaNeueLT Pro 55 Roman" panose="020B0604020202020204" pitchFamily="34" charset="0"/>
                <a:cs typeface="Arial" panose="020B0604020202020204" pitchFamily="34" charset="0"/>
              </a:rPr>
              <a:t>| </a:t>
            </a:r>
            <a:r>
              <a:rPr lang="en-GB" b="1" dirty="0" smtClean="0">
                <a:solidFill>
                  <a:srgbClr val="B50230"/>
                </a:solidFill>
                <a:latin typeface="HelveticaNeueLT Pro 95 Blk" panose="020B0904020202020204" pitchFamily="34" charset="0"/>
                <a:cs typeface="Arial" panose="020B0604020202020204" pitchFamily="34" charset="0"/>
              </a:rPr>
              <a:t>IT</a:t>
            </a:r>
            <a:r>
              <a:rPr lang="en-GB" b="1" baseline="0" dirty="0" smtClean="0">
                <a:solidFill>
                  <a:srgbClr val="B50230"/>
                </a:solidFill>
                <a:latin typeface="HelveticaNeueLT Pro 95 Blk" panose="020B0904020202020204" pitchFamily="34" charset="0"/>
                <a:cs typeface="Arial" panose="020B0604020202020204" pitchFamily="34" charset="0"/>
              </a:rPr>
              <a:t> Training</a:t>
            </a:r>
            <a:endParaRPr lang="en-GB" b="1" dirty="0">
              <a:solidFill>
                <a:srgbClr val="B50230"/>
              </a:solidFill>
              <a:latin typeface="HelveticaNeueLT Pro 95 Blk" panose="020B0904020202020204" pitchFamily="34" charset="0"/>
              <a:cs typeface="Arial" panose="020B0604020202020204" pitchFamily="34" charset="0"/>
            </a:endParaRPr>
          </a:p>
        </p:txBody>
      </p:sp>
    </p:spTree>
    <p:extLst>
      <p:ext uri="{BB962C8B-B14F-4D97-AF65-F5344CB8AC3E}">
        <p14:creationId xmlns:p14="http://schemas.microsoft.com/office/powerpoint/2010/main" val="2393414309"/>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itsupport@flashbay.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F2DBBB76-1EDA-45CD-B016-4A08FF84967A}"/>
              </a:ext>
            </a:extLst>
          </p:cNvPr>
          <p:cNvSpPr txBox="1"/>
          <p:nvPr/>
        </p:nvSpPr>
        <p:spPr>
          <a:xfrm>
            <a:off x="531340" y="1507989"/>
            <a:ext cx="5671751" cy="584775"/>
          </a:xfrm>
          <a:prstGeom prst="rect">
            <a:avLst/>
          </a:prstGeom>
          <a:noFill/>
        </p:spPr>
        <p:txBody>
          <a:bodyPr wrap="square" rtlCol="0">
            <a:spAutoFit/>
          </a:bodyPr>
          <a:lstStyle/>
          <a:p>
            <a:r>
              <a:rPr lang="en-GB" sz="800" b="1" dirty="0" smtClean="0">
                <a:solidFill>
                  <a:srgbClr val="B50230"/>
                </a:solidFill>
                <a:latin typeface="HelveticaNeueLT Pro 95 Blk" panose="020B0904020202020204" pitchFamily="34" charset="0"/>
                <a:cs typeface="Arial" panose="020B0604020202020204" pitchFamily="34" charset="0"/>
              </a:rPr>
              <a:t>C.8.2</a:t>
            </a:r>
            <a:r>
              <a:rPr lang="en-GB" sz="3200" b="1" dirty="0" smtClean="0">
                <a:solidFill>
                  <a:srgbClr val="B50230"/>
                </a:solidFill>
                <a:latin typeface="HelveticaNeueLT Pro 95 Blk" panose="020B0904020202020204" pitchFamily="34" charset="0"/>
                <a:cs typeface="Arial" panose="020B0604020202020204" pitchFamily="34" charset="0"/>
              </a:rPr>
              <a:t> DATA PRELOADING</a:t>
            </a:r>
            <a:endParaRPr lang="en-GB" sz="3200" b="1" dirty="0">
              <a:solidFill>
                <a:srgbClr val="B50230"/>
              </a:solidFill>
              <a:latin typeface="HelveticaNeueLT Pro 95 Blk" panose="020B0904020202020204" pitchFamily="34" charset="0"/>
              <a:cs typeface="Arial" panose="020B0604020202020204" pitchFamily="34" charset="0"/>
            </a:endParaRPr>
          </a:p>
        </p:txBody>
      </p:sp>
    </p:spTree>
    <p:extLst>
      <p:ext uri="{BB962C8B-B14F-4D97-AF65-F5344CB8AC3E}">
        <p14:creationId xmlns:p14="http://schemas.microsoft.com/office/powerpoint/2010/main" val="4249764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574" y="1241845"/>
            <a:ext cx="9474506" cy="584775"/>
          </a:xfrm>
          <a:prstGeom prst="rect">
            <a:avLst/>
          </a:prstGeom>
        </p:spPr>
        <p:txBody>
          <a:bodyPr wrap="square">
            <a:spAutoFit/>
          </a:bodyPr>
          <a:lstStyle/>
          <a:p>
            <a:r>
              <a:rPr lang="en-US" sz="800" b="1" dirty="0" smtClean="0">
                <a:ln w="11430"/>
                <a:solidFill>
                  <a:srgbClr val="C00000"/>
                </a:solidFill>
                <a:latin typeface="HelveticaNeueLT Pro 95 Blk" panose="020B0904020202020204" pitchFamily="34" charset="0"/>
                <a:cs typeface="Arial" panose="020B0604020202020204" pitchFamily="34" charset="0"/>
              </a:rPr>
              <a:t>C.8.2.9</a:t>
            </a:r>
            <a:r>
              <a:rPr lang="en-US" sz="3200" b="1" dirty="0" smtClean="0">
                <a:ln w="11430"/>
                <a:solidFill>
                  <a:srgbClr val="C00000"/>
                </a:solidFill>
                <a:latin typeface="HelveticaNeueLT Pro 95 Blk" panose="020B0904020202020204" pitchFamily="34" charset="0"/>
                <a:cs typeface="Arial" panose="020B0604020202020204" pitchFamily="34" charset="0"/>
              </a:rPr>
              <a:t> </a:t>
            </a:r>
            <a:r>
              <a:rPr lang="en-US" sz="3200" b="1" dirty="0">
                <a:ln w="11430"/>
                <a:solidFill>
                  <a:srgbClr val="C00000"/>
                </a:solidFill>
                <a:latin typeface="HelveticaNeueLT Pro 95 Blk" panose="020B0904020202020204" pitchFamily="34" charset="0"/>
                <a:cs typeface="Arial" panose="020B0604020202020204" pitchFamily="34" charset="0"/>
              </a:rPr>
              <a:t>Data </a:t>
            </a:r>
            <a:r>
              <a:rPr lang="en-US" sz="3200" b="1" dirty="0" smtClean="0">
                <a:ln w="11430"/>
                <a:solidFill>
                  <a:srgbClr val="C00000"/>
                </a:solidFill>
                <a:latin typeface="HelveticaNeueLT Pro 95 Blk" panose="020B0904020202020204" pitchFamily="34" charset="0"/>
                <a:cs typeface="Arial" panose="020B0604020202020204" pitchFamily="34" charset="0"/>
              </a:rPr>
              <a:t>Handling Process</a:t>
            </a:r>
            <a:endParaRPr lang="en-GB" sz="3200" dirty="0">
              <a:solidFill>
                <a:srgbClr val="C00000"/>
              </a:solidFill>
              <a:latin typeface="HelveticaNeueLT Pro 95 Blk" panose="020B0904020202020204" pitchFamily="34" charset="0"/>
              <a:cs typeface="Arial" panose="020B0604020202020204" pitchFamily="34" charset="0"/>
            </a:endParaRPr>
          </a:p>
        </p:txBody>
      </p:sp>
      <p:sp>
        <p:nvSpPr>
          <p:cNvPr id="8" name="Oval 7"/>
          <p:cNvSpPr/>
          <p:nvPr/>
        </p:nvSpPr>
        <p:spPr>
          <a:xfrm>
            <a:off x="3305005" y="3032967"/>
            <a:ext cx="1583748" cy="1166960"/>
          </a:xfrm>
          <a:prstGeom prst="ellipse">
            <a:avLst/>
          </a:prstGeom>
          <a:solidFill>
            <a:srgbClr val="B50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HelveticaNeueLT Pro 55 Roman" panose="020B0604020202020204" pitchFamily="34" charset="0"/>
              </a:rPr>
              <a:t>Data is downloaded to public folder </a:t>
            </a:r>
          </a:p>
        </p:txBody>
      </p:sp>
      <p:sp>
        <p:nvSpPr>
          <p:cNvPr id="9" name="Oval 8"/>
          <p:cNvSpPr/>
          <p:nvPr/>
        </p:nvSpPr>
        <p:spPr>
          <a:xfrm>
            <a:off x="5097946" y="3030703"/>
            <a:ext cx="1574800" cy="1166960"/>
          </a:xfrm>
          <a:prstGeom prst="ellipse">
            <a:avLst/>
          </a:prstGeom>
          <a:solidFill>
            <a:srgbClr val="B50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HelveticaNeueLT Pro 55 Roman" panose="020B0604020202020204" pitchFamily="34" charset="0"/>
              </a:rPr>
              <a:t>Extract data</a:t>
            </a:r>
          </a:p>
        </p:txBody>
      </p:sp>
      <p:sp>
        <p:nvSpPr>
          <p:cNvPr id="10" name="Oval 9"/>
          <p:cNvSpPr/>
          <p:nvPr/>
        </p:nvSpPr>
        <p:spPr>
          <a:xfrm>
            <a:off x="1637555" y="2282065"/>
            <a:ext cx="1792941" cy="966514"/>
          </a:xfrm>
          <a:prstGeom prst="ellipse">
            <a:avLst/>
          </a:prstGeom>
          <a:solidFill>
            <a:srgbClr val="B50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HelveticaNeueLT Pro 55 Roman" panose="020B0604020202020204" pitchFamily="34" charset="0"/>
              </a:rPr>
              <a:t>Send via Flashbay Website</a:t>
            </a:r>
          </a:p>
        </p:txBody>
      </p:sp>
      <p:sp>
        <p:nvSpPr>
          <p:cNvPr id="11" name="Oval 10"/>
          <p:cNvSpPr/>
          <p:nvPr/>
        </p:nvSpPr>
        <p:spPr>
          <a:xfrm>
            <a:off x="1637555" y="4037954"/>
            <a:ext cx="1849717" cy="958384"/>
          </a:xfrm>
          <a:prstGeom prst="ellipse">
            <a:avLst/>
          </a:prstGeom>
          <a:solidFill>
            <a:srgbClr val="B50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HelveticaNeueLT Pro 55 Roman" panose="020B0604020202020204" pitchFamily="34" charset="0"/>
              </a:rPr>
              <a:t>Send in Via USB </a:t>
            </a:r>
          </a:p>
        </p:txBody>
      </p:sp>
      <p:sp>
        <p:nvSpPr>
          <p:cNvPr id="13" name="Oval 12"/>
          <p:cNvSpPr/>
          <p:nvPr/>
        </p:nvSpPr>
        <p:spPr>
          <a:xfrm>
            <a:off x="6881939" y="3043330"/>
            <a:ext cx="1589761" cy="1137360"/>
          </a:xfrm>
          <a:prstGeom prst="ellipse">
            <a:avLst/>
          </a:prstGeom>
          <a:solidFill>
            <a:srgbClr val="B50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HelveticaNeueLT Pro 55 Roman" panose="020B0604020202020204" pitchFamily="34" charset="0"/>
              </a:rPr>
              <a:t>Confirm properties &amp; root with customer </a:t>
            </a:r>
          </a:p>
        </p:txBody>
      </p:sp>
      <p:sp>
        <p:nvSpPr>
          <p:cNvPr id="14" name="Oval 13"/>
          <p:cNvSpPr/>
          <p:nvPr/>
        </p:nvSpPr>
        <p:spPr>
          <a:xfrm>
            <a:off x="8680893" y="3030703"/>
            <a:ext cx="1607648" cy="1180360"/>
          </a:xfrm>
          <a:prstGeom prst="ellipse">
            <a:avLst/>
          </a:prstGeom>
          <a:solidFill>
            <a:srgbClr val="B50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HelveticaNeueLT Pro 55 Roman" panose="020B0604020202020204" pitchFamily="34" charset="0"/>
              </a:rPr>
              <a:t>Confirm properties &amp; root with Ops</a:t>
            </a:r>
          </a:p>
        </p:txBody>
      </p:sp>
      <p:sp>
        <p:nvSpPr>
          <p:cNvPr id="4" name="Rectangle 3"/>
          <p:cNvSpPr/>
          <p:nvPr/>
        </p:nvSpPr>
        <p:spPr>
          <a:xfrm>
            <a:off x="10590226" y="3084679"/>
            <a:ext cx="1512048" cy="1072409"/>
          </a:xfrm>
          <a:prstGeom prst="rect">
            <a:avLst/>
          </a:prstGeom>
          <a:solidFill>
            <a:srgbClr val="B50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HelveticaNeueLT Pro 55 Roman" panose="020B0604020202020204" pitchFamily="34" charset="0"/>
              </a:rPr>
              <a:t>Send original </a:t>
            </a:r>
            <a:r>
              <a:rPr lang="en-GB" sz="1200" dirty="0" smtClean="0">
                <a:latin typeface="HelveticaNeueLT Pro 55 Roman" panose="020B0604020202020204" pitchFamily="34" charset="0"/>
              </a:rPr>
              <a:t>data through FTP </a:t>
            </a:r>
            <a:r>
              <a:rPr lang="en-GB" sz="1200" dirty="0">
                <a:latin typeface="HelveticaNeueLT Pro 55 Roman" panose="020B0604020202020204" pitchFamily="34" charset="0"/>
              </a:rPr>
              <a:t>to </a:t>
            </a:r>
            <a:r>
              <a:rPr lang="en-GB" sz="1200" dirty="0" smtClean="0">
                <a:latin typeface="HelveticaNeueLT Pro 55 Roman" panose="020B0604020202020204" pitchFamily="34" charset="0"/>
              </a:rPr>
              <a:t>Operations &amp; confirm  </a:t>
            </a:r>
            <a:endParaRPr lang="en-GB" sz="1200" dirty="0">
              <a:latin typeface="HelveticaNeueLT Pro 55 Roman" panose="020B0604020202020204" pitchFamily="34" charset="0"/>
            </a:endParaRPr>
          </a:p>
        </p:txBody>
      </p:sp>
      <p:sp>
        <p:nvSpPr>
          <p:cNvPr id="16" name="Rectangle 15"/>
          <p:cNvSpPr/>
          <p:nvPr/>
        </p:nvSpPr>
        <p:spPr>
          <a:xfrm>
            <a:off x="67246" y="3084679"/>
            <a:ext cx="1512048" cy="1063536"/>
          </a:xfrm>
          <a:prstGeom prst="rect">
            <a:avLst/>
          </a:prstGeom>
          <a:solidFill>
            <a:srgbClr val="B50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Customer data</a:t>
            </a:r>
            <a:endParaRPr lang="en-GB" sz="1400" dirty="0"/>
          </a:p>
        </p:txBody>
      </p:sp>
      <p:cxnSp>
        <p:nvCxnSpPr>
          <p:cNvPr id="15" name="Curved Connector 14"/>
          <p:cNvCxnSpPr>
            <a:stCxn id="16" idx="0"/>
            <a:endCxn id="10" idx="2"/>
          </p:cNvCxnSpPr>
          <p:nvPr/>
        </p:nvCxnSpPr>
        <p:spPr>
          <a:xfrm rot="5400000" flipH="1" flipV="1">
            <a:off x="1070734" y="2517859"/>
            <a:ext cx="319357" cy="81428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16" idx="2"/>
            <a:endCxn id="11" idx="2"/>
          </p:cNvCxnSpPr>
          <p:nvPr/>
        </p:nvCxnSpPr>
        <p:spPr>
          <a:xfrm rot="16200000" flipH="1">
            <a:off x="1045947" y="3925537"/>
            <a:ext cx="368931" cy="81428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0" idx="6"/>
            <a:endCxn id="8" idx="0"/>
          </p:cNvCxnSpPr>
          <p:nvPr/>
        </p:nvCxnSpPr>
        <p:spPr>
          <a:xfrm>
            <a:off x="3430496" y="2765322"/>
            <a:ext cx="666383" cy="26764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1" idx="6"/>
            <a:endCxn id="8" idx="4"/>
          </p:cNvCxnSpPr>
          <p:nvPr/>
        </p:nvCxnSpPr>
        <p:spPr>
          <a:xfrm flipV="1">
            <a:off x="3487272" y="4199927"/>
            <a:ext cx="609607" cy="317219"/>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6"/>
            <a:endCxn id="9" idx="2"/>
          </p:cNvCxnSpPr>
          <p:nvPr/>
        </p:nvCxnSpPr>
        <p:spPr>
          <a:xfrm flipV="1">
            <a:off x="4888753" y="3614183"/>
            <a:ext cx="209193" cy="2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6"/>
            <a:endCxn id="13" idx="2"/>
          </p:cNvCxnSpPr>
          <p:nvPr/>
        </p:nvCxnSpPr>
        <p:spPr>
          <a:xfrm flipV="1">
            <a:off x="6672746" y="3612010"/>
            <a:ext cx="209193" cy="2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3" idx="6"/>
            <a:endCxn id="14" idx="2"/>
          </p:cNvCxnSpPr>
          <p:nvPr/>
        </p:nvCxnSpPr>
        <p:spPr>
          <a:xfrm>
            <a:off x="8471700" y="3612010"/>
            <a:ext cx="209193" cy="8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4" idx="6"/>
            <a:endCxn id="4" idx="1"/>
          </p:cNvCxnSpPr>
          <p:nvPr/>
        </p:nvCxnSpPr>
        <p:spPr>
          <a:xfrm>
            <a:off x="10288541" y="3620883"/>
            <a:ext cx="30168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785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008" y="1063703"/>
            <a:ext cx="10129966" cy="584775"/>
          </a:xfrm>
          <a:prstGeom prst="rect">
            <a:avLst/>
          </a:prstGeom>
        </p:spPr>
        <p:txBody>
          <a:bodyPr wrap="square">
            <a:spAutoFit/>
          </a:bodyPr>
          <a:lstStyle/>
          <a:p>
            <a:r>
              <a:rPr lang="en-US" sz="800" b="1" dirty="0" smtClean="0">
                <a:ln w="11430"/>
                <a:solidFill>
                  <a:srgbClr val="C00000"/>
                </a:solidFill>
                <a:latin typeface="HelveticaNeueLT Pro 95 Blk" panose="020B0904020202020204" pitchFamily="34" charset="0"/>
                <a:cs typeface="Arial" panose="020B0604020202020204" pitchFamily="34" charset="0"/>
              </a:rPr>
              <a:t>C.8.2.10</a:t>
            </a:r>
            <a:r>
              <a:rPr lang="en-US" sz="3200" b="1" dirty="0" smtClean="0">
                <a:ln w="11430"/>
                <a:solidFill>
                  <a:srgbClr val="C00000"/>
                </a:solidFill>
                <a:latin typeface="HelveticaNeueLT Pro 95 Blk" panose="020B0904020202020204" pitchFamily="34" charset="0"/>
                <a:cs typeface="Arial" panose="020B0604020202020204" pitchFamily="34" charset="0"/>
              </a:rPr>
              <a:t>Text Parts to Operation</a:t>
            </a:r>
          </a:p>
        </p:txBody>
      </p:sp>
      <p:sp>
        <p:nvSpPr>
          <p:cNvPr id="7" name="Rectangle 6"/>
          <p:cNvSpPr/>
          <p:nvPr/>
        </p:nvSpPr>
        <p:spPr>
          <a:xfrm>
            <a:off x="303007" y="1648478"/>
            <a:ext cx="11585986" cy="1077218"/>
          </a:xfrm>
          <a:prstGeom prst="rect">
            <a:avLst/>
          </a:prstGeom>
        </p:spPr>
        <p:txBody>
          <a:bodyPr wrap="square">
            <a:spAutoFit/>
          </a:bodyPr>
          <a:lstStyle/>
          <a:p>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03007" y="1942352"/>
            <a:ext cx="5510057" cy="3443153"/>
          </a:xfrm>
          <a:prstGeom prst="rect">
            <a:avLst/>
          </a:prstGeom>
        </p:spPr>
      </p:pic>
      <p:pic>
        <p:nvPicPr>
          <p:cNvPr id="4" name="Picture 3"/>
          <p:cNvPicPr>
            <a:picLocks noChangeAspect="1"/>
          </p:cNvPicPr>
          <p:nvPr/>
        </p:nvPicPr>
        <p:blipFill>
          <a:blip r:embed="rId3"/>
          <a:stretch>
            <a:fillRect/>
          </a:stretch>
        </p:blipFill>
        <p:spPr>
          <a:xfrm>
            <a:off x="6052688" y="1942352"/>
            <a:ext cx="5596681" cy="3427531"/>
          </a:xfrm>
          <a:prstGeom prst="rect">
            <a:avLst/>
          </a:prstGeom>
        </p:spPr>
      </p:pic>
      <p:sp>
        <p:nvSpPr>
          <p:cNvPr id="5" name="Rectangle 4"/>
          <p:cNvSpPr/>
          <p:nvPr/>
        </p:nvSpPr>
        <p:spPr>
          <a:xfrm>
            <a:off x="1930400" y="2774292"/>
            <a:ext cx="633506" cy="207965"/>
          </a:xfrm>
          <a:prstGeom prst="rect">
            <a:avLst/>
          </a:prstGeom>
          <a:solidFill>
            <a:schemeClr val="accent4">
              <a:lumMod val="40000"/>
              <a:lumOff val="60000"/>
              <a:alpha val="56000"/>
            </a:schemeClr>
          </a:solidFill>
          <a:ln>
            <a:solidFill>
              <a:schemeClr val="bg1">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8340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962" y="1042436"/>
            <a:ext cx="12192000" cy="584775"/>
          </a:xfrm>
          <a:prstGeom prst="rect">
            <a:avLst/>
          </a:prstGeom>
        </p:spPr>
        <p:txBody>
          <a:bodyPr wrap="square">
            <a:spAutoFit/>
          </a:bodyPr>
          <a:lstStyle/>
          <a:p>
            <a:r>
              <a:rPr lang="en-US" sz="800" b="1" dirty="0" smtClean="0">
                <a:ln w="11430"/>
                <a:solidFill>
                  <a:srgbClr val="C00000"/>
                </a:solidFill>
                <a:latin typeface="HelveticaNeueLT Pro 95 Blk" panose="020B0904020202020204" pitchFamily="34" charset="0"/>
                <a:cs typeface="Arial" panose="020B0604020202020204" pitchFamily="34" charset="0"/>
              </a:rPr>
              <a:t>C.8.2.11 </a:t>
            </a:r>
            <a:r>
              <a:rPr lang="en-US" sz="3200" b="1" dirty="0" smtClean="0">
                <a:ln w="11430"/>
                <a:solidFill>
                  <a:srgbClr val="C00000"/>
                </a:solidFill>
                <a:latin typeface="HelveticaNeueLT Pro 95 Blk" panose="020B0904020202020204" pitchFamily="34" charset="0"/>
                <a:cs typeface="Arial" panose="020B0604020202020204" pitchFamily="34" charset="0"/>
              </a:rPr>
              <a:t>Data Preloading Guide</a:t>
            </a:r>
          </a:p>
        </p:txBody>
      </p:sp>
      <p:sp>
        <p:nvSpPr>
          <p:cNvPr id="8" name="Rectangle 7"/>
          <p:cNvSpPr/>
          <p:nvPr/>
        </p:nvSpPr>
        <p:spPr>
          <a:xfrm>
            <a:off x="2360151" y="3117443"/>
            <a:ext cx="3679820" cy="584775"/>
          </a:xfrm>
          <a:prstGeom prst="rect">
            <a:avLst/>
          </a:prstGeom>
        </p:spPr>
        <p:txBody>
          <a:bodyPr wrap="square">
            <a:spAutoFit/>
          </a:bodyPr>
          <a:lstStyle/>
          <a:p>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p:txBody>
      </p:sp>
      <p:sp>
        <p:nvSpPr>
          <p:cNvPr id="10" name="Rectangle 9"/>
          <p:cNvSpPr/>
          <p:nvPr/>
        </p:nvSpPr>
        <p:spPr>
          <a:xfrm>
            <a:off x="8946716" y="3057665"/>
            <a:ext cx="3143685" cy="523220"/>
          </a:xfrm>
          <a:prstGeom prst="rect">
            <a:avLst/>
          </a:prstGeom>
        </p:spPr>
        <p:txBody>
          <a:bodyPr wrap="square">
            <a:spAutoFit/>
          </a:bodyPr>
          <a:lstStyle/>
          <a:p>
            <a:r>
              <a:rPr lang="en-GB" sz="1200" dirty="0" smtClean="0">
                <a:solidFill>
                  <a:schemeClr val="bg1">
                    <a:lumMod val="50000"/>
                  </a:schemeClr>
                </a:solidFill>
                <a:latin typeface="HelveticaNeueLT Pro 55 Roman" panose="020B0604020202020204" pitchFamily="34" charset="0"/>
                <a:cs typeface="Arial" panose="020B0604020202020204" pitchFamily="34" charset="0"/>
              </a:rPr>
              <a:t> </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p:txBody>
      </p:sp>
      <p:sp>
        <p:nvSpPr>
          <p:cNvPr id="9" name="Rectangle 8"/>
          <p:cNvSpPr/>
          <p:nvPr/>
        </p:nvSpPr>
        <p:spPr>
          <a:xfrm>
            <a:off x="368592" y="1623786"/>
            <a:ext cx="10909008" cy="2862322"/>
          </a:xfrm>
          <a:prstGeom prst="rect">
            <a:avLst/>
          </a:prstGeom>
        </p:spPr>
        <p:txBody>
          <a:bodyPr wrap="square">
            <a:spAutoFit/>
          </a:bodyPr>
          <a:lstStyle/>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pPr algn="ctr"/>
            <a:r>
              <a:rPr lang="en-GB" sz="2000" b="1" i="1" dirty="0" smtClean="0">
                <a:solidFill>
                  <a:schemeClr val="bg1">
                    <a:lumMod val="50000"/>
                  </a:schemeClr>
                </a:solidFill>
                <a:latin typeface="HelveticaNeueLT Pro 55 Roman" panose="020B0604020202020204" pitchFamily="34" charset="0"/>
                <a:cs typeface="Arial" panose="020B0604020202020204" pitchFamily="34" charset="0"/>
              </a:rPr>
              <a:t>Please Watch the </a:t>
            </a:r>
            <a:r>
              <a:rPr lang="en-GB" sz="2000" b="1" i="1" dirty="0" smtClean="0">
                <a:solidFill>
                  <a:srgbClr val="B50230"/>
                </a:solidFill>
                <a:latin typeface="HelveticaNeueLT Pro 55 Roman" panose="020B0604020202020204" pitchFamily="34" charset="0"/>
                <a:cs typeface="Arial" panose="020B0604020202020204" pitchFamily="34" charset="0"/>
              </a:rPr>
              <a:t>video</a:t>
            </a:r>
            <a:r>
              <a:rPr lang="en-GB" sz="2000" b="1" i="1" dirty="0" smtClean="0">
                <a:solidFill>
                  <a:schemeClr val="bg1">
                    <a:lumMod val="50000"/>
                  </a:schemeClr>
                </a:solidFill>
                <a:latin typeface="HelveticaNeueLT Pro 55 Roman" panose="020B0604020202020204" pitchFamily="34" charset="0"/>
                <a:cs typeface="Arial" panose="020B0604020202020204" pitchFamily="34" charset="0"/>
              </a:rPr>
              <a:t> after this presentation for a step by step guide on:</a:t>
            </a:r>
          </a:p>
          <a:p>
            <a:pPr algn="ctr"/>
            <a:r>
              <a:rPr lang="en-GB" sz="2000" b="1" i="1" dirty="0" smtClean="0">
                <a:solidFill>
                  <a:schemeClr val="bg1">
                    <a:lumMod val="50000"/>
                  </a:schemeClr>
                </a:solidFill>
                <a:latin typeface="HelveticaNeueLT Pro 55 Roman" panose="020B0604020202020204" pitchFamily="34" charset="0"/>
                <a:cs typeface="Arial" panose="020B0604020202020204" pitchFamily="34" charset="0"/>
              </a:rPr>
              <a:t> </a:t>
            </a:r>
          </a:p>
          <a:p>
            <a:pPr marL="342900" indent="-342900" algn="ctr">
              <a:buFontTx/>
              <a:buChar char="-"/>
            </a:pPr>
            <a:r>
              <a:rPr lang="en-GB" sz="2000" b="1" i="1" dirty="0" smtClean="0">
                <a:solidFill>
                  <a:schemeClr val="bg1">
                    <a:lumMod val="50000"/>
                  </a:schemeClr>
                </a:solidFill>
                <a:latin typeface="HelveticaNeueLT Pro 55 Roman" panose="020B0604020202020204" pitchFamily="34" charset="0"/>
                <a:cs typeface="Arial" panose="020B0604020202020204" pitchFamily="34" charset="0"/>
              </a:rPr>
              <a:t>how do display the Properties &amp; Root </a:t>
            </a:r>
          </a:p>
          <a:p>
            <a:pPr marL="342900" indent="-342900" algn="ctr">
              <a:buFontTx/>
              <a:buChar char="-"/>
            </a:pPr>
            <a:r>
              <a:rPr lang="en-GB" sz="2000" b="1" i="1" dirty="0" smtClean="0">
                <a:solidFill>
                  <a:schemeClr val="bg1">
                    <a:lumMod val="50000"/>
                  </a:schemeClr>
                </a:solidFill>
                <a:latin typeface="HelveticaNeueLT Pro 55 Roman" panose="020B0604020202020204" pitchFamily="34" charset="0"/>
                <a:cs typeface="Arial" panose="020B0604020202020204" pitchFamily="34" charset="0"/>
              </a:rPr>
              <a:t>How to use Filezilla</a:t>
            </a:r>
            <a:r>
              <a:rPr lang="en-GB" sz="2000" b="1" i="1" dirty="0" smtClean="0">
                <a:solidFill>
                  <a:schemeClr val="bg1"/>
                </a:solidFill>
                <a:latin typeface="HelveticaNeueLT Pro 55 Roman" panose="020B0604020202020204" pitchFamily="34" charset="0"/>
                <a:cs typeface="Arial" panose="020B0604020202020204" pitchFamily="34" charset="0"/>
              </a:rPr>
              <a:t>5555555555555555</a:t>
            </a:r>
            <a:endParaRPr lang="en-GB" sz="2000" b="1" i="1" dirty="0" smtClean="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smtClean="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smtClean="0">
              <a:solidFill>
                <a:schemeClr val="bg1">
                  <a:lumMod val="50000"/>
                </a:schemeClr>
              </a:solidFill>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427628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592" y="1039011"/>
            <a:ext cx="12192000" cy="584775"/>
          </a:xfrm>
          <a:prstGeom prst="rect">
            <a:avLst/>
          </a:prstGeom>
        </p:spPr>
        <p:txBody>
          <a:bodyPr wrap="square">
            <a:spAutoFit/>
          </a:bodyPr>
          <a:lstStyle/>
          <a:p>
            <a:r>
              <a:rPr lang="en-US" sz="800" b="1" dirty="0" smtClean="0">
                <a:ln w="11430"/>
                <a:solidFill>
                  <a:srgbClr val="C00000"/>
                </a:solidFill>
                <a:latin typeface="HelveticaNeueLT Pro 95 Blk" panose="020B0904020202020204" pitchFamily="34" charset="0"/>
                <a:cs typeface="Arial" panose="020B0604020202020204" pitchFamily="34" charset="0"/>
              </a:rPr>
              <a:t>C.8.2.12</a:t>
            </a:r>
            <a:r>
              <a:rPr lang="en-US" sz="3200" b="1" dirty="0" smtClean="0">
                <a:ln w="11430"/>
                <a:solidFill>
                  <a:srgbClr val="C00000"/>
                </a:solidFill>
                <a:latin typeface="HelveticaNeueLT Pro 95 Blk" panose="020B0904020202020204" pitchFamily="34" charset="0"/>
                <a:cs typeface="Arial" panose="020B0604020202020204" pitchFamily="34" charset="0"/>
              </a:rPr>
              <a:t> </a:t>
            </a:r>
            <a:r>
              <a:rPr lang="en-US" sz="3200" b="1" dirty="0">
                <a:ln w="11430"/>
                <a:solidFill>
                  <a:srgbClr val="C00000"/>
                </a:solidFill>
                <a:latin typeface="HelveticaNeueLT Pro 95 Blk" panose="020B0904020202020204" pitchFamily="34" charset="0"/>
                <a:cs typeface="Arial" panose="020B0604020202020204" pitchFamily="34" charset="0"/>
              </a:rPr>
              <a:t>Other </a:t>
            </a:r>
            <a:r>
              <a:rPr lang="en-US" sz="3200" b="1" dirty="0" smtClean="0">
                <a:ln w="11430"/>
                <a:solidFill>
                  <a:srgbClr val="C00000"/>
                </a:solidFill>
                <a:latin typeface="HelveticaNeueLT Pro 95 Blk" panose="020B0904020202020204" pitchFamily="34" charset="0"/>
                <a:cs typeface="Arial" panose="020B0604020202020204" pitchFamily="34" charset="0"/>
              </a:rPr>
              <a:t>USB Services </a:t>
            </a:r>
          </a:p>
        </p:txBody>
      </p:sp>
      <p:sp>
        <p:nvSpPr>
          <p:cNvPr id="8" name="Rectangle 7"/>
          <p:cNvSpPr/>
          <p:nvPr/>
        </p:nvSpPr>
        <p:spPr>
          <a:xfrm>
            <a:off x="2360151" y="3117443"/>
            <a:ext cx="3679820" cy="584775"/>
          </a:xfrm>
          <a:prstGeom prst="rect">
            <a:avLst/>
          </a:prstGeom>
        </p:spPr>
        <p:txBody>
          <a:bodyPr wrap="square">
            <a:spAutoFit/>
          </a:bodyPr>
          <a:lstStyle/>
          <a:p>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p:txBody>
      </p:sp>
      <p:sp>
        <p:nvSpPr>
          <p:cNvPr id="10" name="Rectangle 9"/>
          <p:cNvSpPr/>
          <p:nvPr/>
        </p:nvSpPr>
        <p:spPr>
          <a:xfrm>
            <a:off x="8946716" y="3057665"/>
            <a:ext cx="3143685" cy="523220"/>
          </a:xfrm>
          <a:prstGeom prst="rect">
            <a:avLst/>
          </a:prstGeom>
        </p:spPr>
        <p:txBody>
          <a:bodyPr wrap="square">
            <a:spAutoFit/>
          </a:bodyPr>
          <a:lstStyle/>
          <a:p>
            <a:r>
              <a:rPr lang="en-GB" sz="1200" dirty="0" smtClean="0">
                <a:solidFill>
                  <a:schemeClr val="bg1">
                    <a:lumMod val="50000"/>
                  </a:schemeClr>
                </a:solidFill>
                <a:latin typeface="HelveticaNeueLT Pro 55 Roman" panose="020B0604020202020204" pitchFamily="34" charset="0"/>
                <a:cs typeface="Arial" panose="020B0604020202020204" pitchFamily="34" charset="0"/>
              </a:rPr>
              <a:t> </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p:txBody>
      </p:sp>
      <p:sp>
        <p:nvSpPr>
          <p:cNvPr id="9" name="Rectangle 8"/>
          <p:cNvSpPr/>
          <p:nvPr/>
        </p:nvSpPr>
        <p:spPr>
          <a:xfrm>
            <a:off x="368592" y="1623786"/>
            <a:ext cx="10909008" cy="1631216"/>
          </a:xfrm>
          <a:prstGeom prst="rect">
            <a:avLst/>
          </a:prstGeom>
        </p:spPr>
        <p:txBody>
          <a:bodyPr wrap="square">
            <a:spAutoFit/>
          </a:bodyPr>
          <a:lstStyle/>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smtClean="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smtClean="0">
              <a:solidFill>
                <a:schemeClr val="bg1">
                  <a:lumMod val="50000"/>
                </a:schemeClr>
              </a:solidFill>
              <a:latin typeface="HelveticaNeueLT Pro 55 Roman" panose="020B0604020202020204" pitchFamily="34" charset="0"/>
              <a:cs typeface="Arial" panose="020B0604020202020204" pitchFamily="34" charset="0"/>
            </a:endParaRPr>
          </a:p>
        </p:txBody>
      </p:sp>
      <p:grpSp>
        <p:nvGrpSpPr>
          <p:cNvPr id="18" name="Group 17"/>
          <p:cNvGrpSpPr/>
          <p:nvPr/>
        </p:nvGrpSpPr>
        <p:grpSpPr>
          <a:xfrm>
            <a:off x="368592" y="1982375"/>
            <a:ext cx="4524943" cy="1957099"/>
            <a:chOff x="368592" y="1982375"/>
            <a:chExt cx="4524943" cy="1957099"/>
          </a:xfrm>
        </p:grpSpPr>
        <p:pic>
          <p:nvPicPr>
            <p:cNvPr id="4" name="Picture 3"/>
            <p:cNvPicPr>
              <a:picLocks noChangeAspect="1"/>
            </p:cNvPicPr>
            <p:nvPr/>
          </p:nvPicPr>
          <p:blipFill>
            <a:blip r:embed="rId2"/>
            <a:stretch>
              <a:fillRect/>
            </a:stretch>
          </p:blipFill>
          <p:spPr>
            <a:xfrm>
              <a:off x="368592" y="1982375"/>
              <a:ext cx="4524943" cy="1957099"/>
            </a:xfrm>
            <a:prstGeom prst="rect">
              <a:avLst/>
            </a:prstGeom>
          </p:spPr>
        </p:pic>
        <p:sp>
          <p:nvSpPr>
            <p:cNvPr id="7" name="Rectangle 6"/>
            <p:cNvSpPr/>
            <p:nvPr/>
          </p:nvSpPr>
          <p:spPr>
            <a:xfrm>
              <a:off x="2563906" y="2826871"/>
              <a:ext cx="830729" cy="290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p:cNvGrpSpPr/>
          <p:nvPr/>
        </p:nvGrpSpPr>
        <p:grpSpPr>
          <a:xfrm>
            <a:off x="5995076" y="2602632"/>
            <a:ext cx="4529518" cy="1956505"/>
            <a:chOff x="5995076" y="2602632"/>
            <a:chExt cx="4529518" cy="1956505"/>
          </a:xfrm>
        </p:grpSpPr>
        <p:pic>
          <p:nvPicPr>
            <p:cNvPr id="6" name="Picture 5"/>
            <p:cNvPicPr>
              <a:picLocks noChangeAspect="1"/>
            </p:cNvPicPr>
            <p:nvPr/>
          </p:nvPicPr>
          <p:blipFill>
            <a:blip r:embed="rId3"/>
            <a:stretch>
              <a:fillRect/>
            </a:stretch>
          </p:blipFill>
          <p:spPr>
            <a:xfrm>
              <a:off x="5995076" y="2602632"/>
              <a:ext cx="4529518" cy="1956505"/>
            </a:xfrm>
            <a:prstGeom prst="rect">
              <a:avLst/>
            </a:prstGeom>
          </p:spPr>
        </p:pic>
        <p:sp>
          <p:nvSpPr>
            <p:cNvPr id="16" name="Rectangle 15"/>
            <p:cNvSpPr/>
            <p:nvPr/>
          </p:nvSpPr>
          <p:spPr>
            <a:xfrm>
              <a:off x="7939741" y="3644212"/>
              <a:ext cx="830729" cy="290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p:cNvGrpSpPr/>
          <p:nvPr/>
        </p:nvGrpSpPr>
        <p:grpSpPr>
          <a:xfrm>
            <a:off x="368592" y="3839777"/>
            <a:ext cx="4524943" cy="1768056"/>
            <a:chOff x="368592" y="3839777"/>
            <a:chExt cx="4524943" cy="1768056"/>
          </a:xfrm>
        </p:grpSpPr>
        <p:pic>
          <p:nvPicPr>
            <p:cNvPr id="5" name="Picture 4"/>
            <p:cNvPicPr>
              <a:picLocks noChangeAspect="1"/>
            </p:cNvPicPr>
            <p:nvPr/>
          </p:nvPicPr>
          <p:blipFill>
            <a:blip r:embed="rId4"/>
            <a:stretch>
              <a:fillRect/>
            </a:stretch>
          </p:blipFill>
          <p:spPr>
            <a:xfrm>
              <a:off x="368592" y="3839777"/>
              <a:ext cx="4524943" cy="1768056"/>
            </a:xfrm>
            <a:prstGeom prst="rect">
              <a:avLst/>
            </a:prstGeom>
          </p:spPr>
        </p:pic>
        <p:sp>
          <p:nvSpPr>
            <p:cNvPr id="17" name="Rectangle 16"/>
            <p:cNvSpPr/>
            <p:nvPr/>
          </p:nvSpPr>
          <p:spPr>
            <a:xfrm>
              <a:off x="2802965" y="5050589"/>
              <a:ext cx="830729" cy="290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67763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625" y="1049769"/>
            <a:ext cx="7414352" cy="584775"/>
          </a:xfrm>
          <a:prstGeom prst="rect">
            <a:avLst/>
          </a:prstGeom>
        </p:spPr>
        <p:txBody>
          <a:bodyPr wrap="square">
            <a:spAutoFit/>
          </a:bodyPr>
          <a:lstStyle/>
          <a:p>
            <a:r>
              <a:rPr lang="en-US" sz="800" b="1" dirty="0" smtClean="0">
                <a:ln w="11430"/>
                <a:solidFill>
                  <a:srgbClr val="C00000"/>
                </a:solidFill>
                <a:latin typeface="HelveticaNeueLT Pro 95 Blk" panose="020B0904020202020204" pitchFamily="34" charset="0"/>
                <a:cs typeface="Arial" panose="020B0604020202020204" pitchFamily="34" charset="0"/>
              </a:rPr>
              <a:t>C.8.2.13 </a:t>
            </a:r>
            <a:r>
              <a:rPr lang="en-US" sz="3200" b="1" dirty="0" smtClean="0">
                <a:ln w="11430"/>
                <a:solidFill>
                  <a:srgbClr val="C00000"/>
                </a:solidFill>
                <a:latin typeface="HelveticaNeueLT Pro 95 Blk" panose="020B0904020202020204" pitchFamily="34" charset="0"/>
                <a:cs typeface="Arial" panose="020B0604020202020204" pitchFamily="34" charset="0"/>
              </a:rPr>
              <a:t>Local </a:t>
            </a:r>
            <a:r>
              <a:rPr lang="en-US" sz="3200" b="1" dirty="0">
                <a:ln w="11430"/>
                <a:solidFill>
                  <a:srgbClr val="C00000"/>
                </a:solidFill>
                <a:latin typeface="HelveticaNeueLT Pro 95 Blk" panose="020B0904020202020204" pitchFamily="34" charset="0"/>
                <a:cs typeface="Arial" panose="020B0604020202020204" pitchFamily="34" charset="0"/>
              </a:rPr>
              <a:t>Disk vs Removable Disk</a:t>
            </a:r>
            <a:endParaRPr lang="en-GB" sz="3200" dirty="0">
              <a:solidFill>
                <a:srgbClr val="C00000"/>
              </a:solidFill>
              <a:latin typeface="HelveticaNeueLT Pro 95 Blk" panose="020B0904020202020204" pitchFamily="34" charset="0"/>
              <a:cs typeface="Arial" panose="020B0604020202020204" pitchFamily="34" charset="0"/>
            </a:endParaRPr>
          </a:p>
        </p:txBody>
      </p:sp>
      <p:sp>
        <p:nvSpPr>
          <p:cNvPr id="4" name="Content Placeholder 2"/>
          <p:cNvSpPr txBox="1">
            <a:spLocks/>
          </p:cNvSpPr>
          <p:nvPr/>
        </p:nvSpPr>
        <p:spPr>
          <a:xfrm>
            <a:off x="253402" y="1753008"/>
            <a:ext cx="11230984" cy="4157722"/>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algn="l"/>
            <a:r>
              <a:rPr lang="en-US" sz="1800" b="1" dirty="0" smtClean="0">
                <a:ln w="11430"/>
                <a:solidFill>
                  <a:schemeClr val="bg1">
                    <a:lumMod val="50000"/>
                  </a:schemeClr>
                </a:solidFill>
                <a:latin typeface="HelveticaNeueLT Pro 55 Roman" panose="020B0604020202020204" pitchFamily="34" charset="0"/>
                <a:cs typeface="Arial" panose="020B0604020202020204" pitchFamily="34" charset="0"/>
              </a:rPr>
              <a:t>We have to format the drive certain ways to accommodate for certain services:</a:t>
            </a:r>
          </a:p>
          <a:p>
            <a:pPr algn="l"/>
            <a:r>
              <a:rPr lang="en-US" sz="1800" b="1" dirty="0" smtClean="0">
                <a:ln w="11430"/>
                <a:solidFill>
                  <a:schemeClr val="bg1">
                    <a:lumMod val="50000"/>
                  </a:schemeClr>
                </a:solidFill>
                <a:latin typeface="HelveticaNeueLT Pro 55 Roman" panose="020B0604020202020204" pitchFamily="34" charset="0"/>
                <a:cs typeface="Arial" panose="020B0604020202020204" pitchFamily="34" charset="0"/>
              </a:rPr>
              <a:t>Local disk is manly what we use for DPUS (file locking) and Auto run.  Removable disks are for more specialist requests.</a:t>
            </a:r>
          </a:p>
          <a:p>
            <a:pPr algn="l"/>
            <a:endParaRPr lang="en-US" sz="1800" b="1" dirty="0">
              <a:ln w="11430"/>
              <a:solidFill>
                <a:schemeClr val="bg1">
                  <a:lumMod val="50000"/>
                </a:schemeClr>
              </a:solidFill>
              <a:latin typeface="HelveticaNeueLT Pro 55 Roman" panose="020B0604020202020204" pitchFamily="34" charset="0"/>
              <a:cs typeface="Arial" panose="020B0604020202020204" pitchFamily="34" charset="0"/>
            </a:endParaRPr>
          </a:p>
          <a:p>
            <a:pPr algn="l"/>
            <a:r>
              <a:rPr lang="en-US" sz="1800" b="1" dirty="0" smtClean="0">
                <a:ln w="11430"/>
                <a:solidFill>
                  <a:schemeClr val="bg1">
                    <a:lumMod val="50000"/>
                  </a:schemeClr>
                </a:solidFill>
                <a:latin typeface="HelveticaNeueLT Pro 55 Roman" panose="020B0604020202020204" pitchFamily="34" charset="0"/>
                <a:cs typeface="Arial" panose="020B0604020202020204" pitchFamily="34" charset="0"/>
              </a:rPr>
              <a:t>Local Disk:</a:t>
            </a:r>
          </a:p>
          <a:p>
            <a:pPr algn="l"/>
            <a:endParaRPr lang="en-US" sz="1800" b="1" dirty="0" smtClean="0">
              <a:ln w="1143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800" dirty="0" smtClean="0">
                <a:ln w="11430"/>
                <a:solidFill>
                  <a:schemeClr val="bg1">
                    <a:lumMod val="50000"/>
                  </a:schemeClr>
                </a:solidFill>
                <a:latin typeface="HelveticaNeueLT Pro 55 Roman" panose="020B0604020202020204" pitchFamily="34" charset="0"/>
                <a:cs typeface="Arial" panose="020B0604020202020204" pitchFamily="34" charset="0"/>
              </a:rPr>
              <a:t>When the drive needs to be split into several partitions</a:t>
            </a:r>
          </a:p>
          <a:p>
            <a:pPr marL="285750" indent="-285750" algn="l">
              <a:buFont typeface="Arial" panose="020B0604020202020204" pitchFamily="34" charset="0"/>
              <a:buChar char="•"/>
            </a:pPr>
            <a:r>
              <a:rPr lang="en-US" sz="1800" dirty="0" err="1" smtClean="0">
                <a:ln w="11430"/>
                <a:solidFill>
                  <a:schemeClr val="bg1">
                    <a:lumMod val="50000"/>
                  </a:schemeClr>
                </a:solidFill>
                <a:latin typeface="HelveticaNeueLT Pro 55 Roman" panose="020B0604020202020204" pitchFamily="34" charset="0"/>
                <a:cs typeface="Arial" panose="020B0604020202020204" pitchFamily="34" charset="0"/>
              </a:rPr>
              <a:t>Autorun</a:t>
            </a:r>
            <a:r>
              <a:rPr lang="en-US" sz="1800" dirty="0" smtClean="0">
                <a:ln w="11430"/>
                <a:solidFill>
                  <a:schemeClr val="bg1">
                    <a:lumMod val="50000"/>
                  </a:schemeClr>
                </a:solidFill>
                <a:latin typeface="HelveticaNeueLT Pro 55 Roman" panose="020B0604020202020204" pitchFamily="34" charset="0"/>
                <a:cs typeface="Arial" panose="020B0604020202020204" pitchFamily="34" charset="0"/>
              </a:rPr>
              <a:t> will only work on drives formatted as local</a:t>
            </a:r>
          </a:p>
          <a:p>
            <a:pPr marL="285750" indent="-285750" algn="l">
              <a:buFont typeface="Arial" panose="020B0604020202020204" pitchFamily="34" charset="0"/>
              <a:buChar char="•"/>
            </a:pPr>
            <a:endParaRPr lang="en-US" sz="1800" b="1" dirty="0" smtClean="0">
              <a:ln w="11430"/>
              <a:solidFill>
                <a:schemeClr val="bg1">
                  <a:lumMod val="50000"/>
                </a:schemeClr>
              </a:solidFill>
              <a:latin typeface="HelveticaNeueLT Pro 55 Roman" panose="020B0604020202020204" pitchFamily="34" charset="0"/>
              <a:cs typeface="Arial" panose="020B0604020202020204" pitchFamily="34" charset="0"/>
            </a:endParaRPr>
          </a:p>
          <a:p>
            <a:pPr algn="l"/>
            <a:r>
              <a:rPr lang="en-US" sz="1800" b="1" dirty="0" smtClean="0">
                <a:ln w="11430"/>
                <a:solidFill>
                  <a:schemeClr val="bg1">
                    <a:lumMod val="50000"/>
                  </a:schemeClr>
                </a:solidFill>
                <a:latin typeface="HelveticaNeueLT Pro 55 Roman" panose="020B0604020202020204" pitchFamily="34" charset="0"/>
                <a:cs typeface="Arial" panose="020B0604020202020204" pitchFamily="34" charset="0"/>
              </a:rPr>
              <a:t>Removable Disk:</a:t>
            </a:r>
          </a:p>
          <a:p>
            <a:pPr marL="285750" indent="-285750" algn="l">
              <a:buFont typeface="Arial" panose="020B0604020202020204" pitchFamily="34" charset="0"/>
              <a:buChar char="•"/>
            </a:pPr>
            <a:endParaRPr lang="en-US" sz="1800" b="1" dirty="0" smtClean="0">
              <a:ln w="1143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800" dirty="0" smtClean="0">
                <a:ln w="11430"/>
                <a:solidFill>
                  <a:schemeClr val="bg1">
                    <a:lumMod val="50000"/>
                  </a:schemeClr>
                </a:solidFill>
                <a:latin typeface="HelveticaNeueLT Pro 55 Roman" panose="020B0604020202020204" pitchFamily="34" charset="0"/>
                <a:cs typeface="Arial" panose="020B0604020202020204" pitchFamily="34" charset="0"/>
              </a:rPr>
              <a:t>When using a USB to install programs (</a:t>
            </a:r>
            <a:r>
              <a:rPr lang="en-US" sz="1800" dirty="0" err="1" smtClean="0">
                <a:ln w="11430"/>
                <a:solidFill>
                  <a:schemeClr val="bg1">
                    <a:lumMod val="50000"/>
                  </a:schemeClr>
                </a:solidFill>
                <a:latin typeface="HelveticaNeueLT Pro 55 Roman" panose="020B0604020202020204" pitchFamily="34" charset="0"/>
                <a:cs typeface="Arial" panose="020B0604020202020204" pitchFamily="34" charset="0"/>
              </a:rPr>
              <a:t>iso</a:t>
            </a:r>
            <a:r>
              <a:rPr lang="en-US" sz="1800" dirty="0" smtClean="0">
                <a:ln w="11430"/>
                <a:solidFill>
                  <a:schemeClr val="bg1">
                    <a:lumMod val="50000"/>
                  </a:schemeClr>
                </a:solidFill>
                <a:latin typeface="HelveticaNeueLT Pro 55 Roman" panose="020B0604020202020204" pitchFamily="34" charset="0"/>
                <a:cs typeface="Arial" panose="020B0604020202020204" pitchFamily="34" charset="0"/>
              </a:rPr>
              <a:t>)</a:t>
            </a:r>
          </a:p>
          <a:p>
            <a:pPr marL="457200" indent="-457200" algn="l">
              <a:buFont typeface="Arial" panose="020B0604020202020204" pitchFamily="34" charset="0"/>
              <a:buChar char="•"/>
            </a:pPr>
            <a:endParaRPr lang="en-GB" sz="1800" dirty="0">
              <a:solidFill>
                <a:schemeClr val="bg1">
                  <a:lumMod val="50000"/>
                </a:schemeClr>
              </a:solidFill>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1148150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240" y="1049768"/>
            <a:ext cx="12159733" cy="584775"/>
          </a:xfrm>
          <a:prstGeom prst="rect">
            <a:avLst/>
          </a:prstGeom>
        </p:spPr>
        <p:txBody>
          <a:bodyPr wrap="square">
            <a:spAutoFit/>
          </a:bodyPr>
          <a:lstStyle/>
          <a:p>
            <a:r>
              <a:rPr lang="en-US" sz="800" b="1" dirty="0" smtClean="0">
                <a:ln w="11430"/>
                <a:solidFill>
                  <a:srgbClr val="C00000"/>
                </a:solidFill>
                <a:latin typeface="HelveticaNeueLT Pro 95 Blk" panose="020B0904020202020204" pitchFamily="34" charset="0"/>
                <a:cs typeface="Arial" panose="020B0604020202020204" pitchFamily="34" charset="0"/>
              </a:rPr>
              <a:t>C.8.2.14</a:t>
            </a:r>
            <a:r>
              <a:rPr lang="en-US" sz="3200" b="1" dirty="0" smtClean="0">
                <a:ln w="11430"/>
                <a:solidFill>
                  <a:srgbClr val="C00000"/>
                </a:solidFill>
                <a:latin typeface="HelveticaNeueLT Pro 95 Blk" panose="020B0904020202020204" pitchFamily="34" charset="0"/>
                <a:cs typeface="Arial" panose="020B0604020202020204" pitchFamily="34" charset="0"/>
              </a:rPr>
              <a:t> </a:t>
            </a:r>
            <a:r>
              <a:rPr lang="en-US" sz="3200" b="1" dirty="0">
                <a:ln w="11430"/>
                <a:solidFill>
                  <a:srgbClr val="C00000"/>
                </a:solidFill>
                <a:latin typeface="HelveticaNeueLT Pro 95 Blk" panose="020B0904020202020204" pitchFamily="34" charset="0"/>
                <a:cs typeface="Arial" panose="020B0604020202020204" pitchFamily="34" charset="0"/>
              </a:rPr>
              <a:t>File </a:t>
            </a:r>
            <a:r>
              <a:rPr lang="en-US" sz="3200" b="1" dirty="0" smtClean="0">
                <a:ln w="11430"/>
                <a:solidFill>
                  <a:srgbClr val="C00000"/>
                </a:solidFill>
                <a:latin typeface="HelveticaNeueLT Pro 95 Blk" panose="020B0904020202020204" pitchFamily="34" charset="0"/>
                <a:cs typeface="Arial" panose="020B0604020202020204" pitchFamily="34" charset="0"/>
              </a:rPr>
              <a:t>Lock / Dual Zone</a:t>
            </a:r>
            <a:endParaRPr lang="en-GB" sz="3200" dirty="0">
              <a:solidFill>
                <a:srgbClr val="C00000"/>
              </a:solidFill>
              <a:latin typeface="HelveticaNeueLT Pro 95 Blk" panose="020B0904020202020204" pitchFamily="34" charset="0"/>
              <a:cs typeface="Arial" panose="020B0604020202020204" pitchFamily="34" charset="0"/>
            </a:endParaRPr>
          </a:p>
        </p:txBody>
      </p:sp>
      <p:sp>
        <p:nvSpPr>
          <p:cNvPr id="4" name="Content Placeholder 2"/>
          <p:cNvSpPr txBox="1">
            <a:spLocks/>
          </p:cNvSpPr>
          <p:nvPr/>
        </p:nvSpPr>
        <p:spPr>
          <a:xfrm>
            <a:off x="253402" y="1753008"/>
            <a:ext cx="11230984" cy="4157722"/>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GB" sz="1800" dirty="0">
              <a:solidFill>
                <a:schemeClr val="bg1">
                  <a:lumMod val="50000"/>
                </a:schemeClr>
              </a:solidFill>
              <a:latin typeface="HelveticaNeueLT Pro 55 Roman"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2930291" y="3468255"/>
            <a:ext cx="5877205" cy="2442475"/>
          </a:xfrm>
          <a:prstGeom prst="rect">
            <a:avLst/>
          </a:prstGeom>
        </p:spPr>
      </p:pic>
      <p:sp>
        <p:nvSpPr>
          <p:cNvPr id="10" name="Rectangle 9"/>
          <p:cNvSpPr/>
          <p:nvPr/>
        </p:nvSpPr>
        <p:spPr>
          <a:xfrm>
            <a:off x="179294" y="1753008"/>
            <a:ext cx="11678024" cy="1600438"/>
          </a:xfrm>
          <a:prstGeom prst="rect">
            <a:avLst/>
          </a:prstGeom>
        </p:spPr>
        <p:txBody>
          <a:bodyPr wrap="square">
            <a:spAutoFit/>
          </a:bodyPr>
          <a:lstStyle/>
          <a:p>
            <a:r>
              <a:rPr lang="en-GB" sz="1400" dirty="0">
                <a:solidFill>
                  <a:srgbClr val="828187"/>
                </a:solidFill>
                <a:latin typeface="HelveticaNeueLT Pro 55 Roman" panose="020B0604020202020204" pitchFamily="34" charset="0"/>
              </a:rPr>
              <a:t>If you want to protect your data from deletion by the final user then you require a Flashbay Dual Zone Flash Drive. </a:t>
            </a:r>
            <a:endParaRPr lang="en-GB" sz="1400" dirty="0" smtClean="0">
              <a:solidFill>
                <a:srgbClr val="828187"/>
              </a:solidFill>
              <a:latin typeface="HelveticaNeueLT Pro 55 Roman" panose="020B0604020202020204" pitchFamily="34" charset="0"/>
            </a:endParaRPr>
          </a:p>
          <a:p>
            <a:r>
              <a:rPr lang="en-GB" sz="1400" dirty="0" smtClean="0">
                <a:solidFill>
                  <a:srgbClr val="828187"/>
                </a:solidFill>
                <a:latin typeface="HelveticaNeueLT Pro 55 Roman" panose="020B0604020202020204" pitchFamily="34" charset="0"/>
              </a:rPr>
              <a:t>This </a:t>
            </a:r>
            <a:r>
              <a:rPr lang="en-GB" sz="1400" dirty="0">
                <a:solidFill>
                  <a:srgbClr val="828187"/>
                </a:solidFill>
                <a:latin typeface="HelveticaNeueLT Pro 55 Roman" panose="020B0604020202020204" pitchFamily="34" charset="0"/>
              </a:rPr>
              <a:t>special Flash Drive unites the flexibility of a standard USB Flash Drive with the read-only nature of a CD-ROM. </a:t>
            </a:r>
            <a:endParaRPr lang="en-GB" sz="1400" dirty="0" smtClean="0">
              <a:solidFill>
                <a:srgbClr val="828187"/>
              </a:solidFill>
              <a:latin typeface="HelveticaNeueLT Pro 55 Roman" panose="020B0604020202020204" pitchFamily="34" charset="0"/>
            </a:endParaRPr>
          </a:p>
          <a:p>
            <a:endParaRPr lang="en-GB" sz="1400" dirty="0">
              <a:solidFill>
                <a:srgbClr val="828187"/>
              </a:solidFill>
              <a:latin typeface="HelveticaNeueLT Pro 55 Roman" panose="020B0604020202020204" pitchFamily="34" charset="0"/>
            </a:endParaRPr>
          </a:p>
          <a:p>
            <a:r>
              <a:rPr lang="en-GB" sz="1400" dirty="0" smtClean="0">
                <a:solidFill>
                  <a:srgbClr val="828187"/>
                </a:solidFill>
                <a:latin typeface="HelveticaNeueLT Pro 55 Roman" panose="020B0604020202020204" pitchFamily="34" charset="0"/>
              </a:rPr>
              <a:t>When </a:t>
            </a:r>
            <a:r>
              <a:rPr lang="en-GB" sz="1400" dirty="0">
                <a:solidFill>
                  <a:srgbClr val="828187"/>
                </a:solidFill>
                <a:latin typeface="HelveticaNeueLT Pro 55 Roman" panose="020B0604020202020204" pitchFamily="34" charset="0"/>
              </a:rPr>
              <a:t>you insert the Flash Drive into your USB port, 2 drive icons will appear: one is for the read-only CD-ROM zone and the other for a standard removable drive (user area). </a:t>
            </a:r>
            <a:endParaRPr lang="en-GB" sz="1400" dirty="0" smtClean="0">
              <a:solidFill>
                <a:srgbClr val="828187"/>
              </a:solidFill>
              <a:latin typeface="HelveticaNeueLT Pro 55 Roman" panose="020B0604020202020204" pitchFamily="34" charset="0"/>
            </a:endParaRPr>
          </a:p>
          <a:p>
            <a:endParaRPr lang="en-GB" sz="1400" dirty="0">
              <a:solidFill>
                <a:srgbClr val="828187"/>
              </a:solidFill>
              <a:latin typeface="HelveticaNeueLT Pro 55 Roman" panose="020B0604020202020204" pitchFamily="34" charset="0"/>
            </a:endParaRPr>
          </a:p>
          <a:p>
            <a:r>
              <a:rPr lang="en-GB" sz="1400" dirty="0" smtClean="0">
                <a:solidFill>
                  <a:srgbClr val="828187"/>
                </a:solidFill>
                <a:latin typeface="HelveticaNeueLT Pro 55 Roman" panose="020B0604020202020204" pitchFamily="34" charset="0"/>
              </a:rPr>
              <a:t>Your </a:t>
            </a:r>
            <a:r>
              <a:rPr lang="en-GB" sz="1400" dirty="0">
                <a:solidFill>
                  <a:srgbClr val="828187"/>
                </a:solidFill>
                <a:latin typeface="HelveticaNeueLT Pro 55 Roman" panose="020B0604020202020204" pitchFamily="34" charset="0"/>
              </a:rPr>
              <a:t>'hard-coded' data is on the CD-ROM zone while still giving users the ability to use the 'Flash Drive zone' as a regular Flash Drive.</a:t>
            </a:r>
            <a:endParaRPr lang="en-US" sz="1400" b="1" dirty="0">
              <a:ln w="11430"/>
              <a:solidFill>
                <a:srgbClr val="828187"/>
              </a:solidFill>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537941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2108" y="1049769"/>
            <a:ext cx="11609891" cy="584775"/>
          </a:xfrm>
          <a:prstGeom prst="rect">
            <a:avLst/>
          </a:prstGeom>
        </p:spPr>
        <p:txBody>
          <a:bodyPr wrap="square">
            <a:spAutoFit/>
          </a:bodyPr>
          <a:lstStyle/>
          <a:p>
            <a:r>
              <a:rPr lang="en-US" sz="800" b="1" dirty="0" smtClean="0">
                <a:ln w="11430"/>
                <a:solidFill>
                  <a:srgbClr val="C00000"/>
                </a:solidFill>
                <a:latin typeface="HelveticaNeueLT Pro 95 Blk" pitchFamily="34" charset="0"/>
                <a:cs typeface="Arial" panose="020B0604020202020204" pitchFamily="34" charset="0"/>
              </a:rPr>
              <a:t>C.8.2.15</a:t>
            </a:r>
            <a:r>
              <a:rPr lang="en-US" sz="3200" b="1" dirty="0" smtClean="0">
                <a:ln w="11430"/>
                <a:solidFill>
                  <a:srgbClr val="C00000"/>
                </a:solidFill>
                <a:latin typeface="HelveticaNeueLT Pro 95 Blk" pitchFamily="34" charset="0"/>
                <a:cs typeface="Arial" panose="020B0604020202020204" pitchFamily="34" charset="0"/>
              </a:rPr>
              <a:t> </a:t>
            </a:r>
            <a:r>
              <a:rPr lang="en-US" sz="3200" b="1" dirty="0">
                <a:ln w="11430"/>
                <a:solidFill>
                  <a:srgbClr val="C00000"/>
                </a:solidFill>
                <a:latin typeface="HelveticaNeueLT Pro 95 Blk" pitchFamily="34" charset="0"/>
                <a:cs typeface="Arial" panose="020B0604020202020204" pitchFamily="34" charset="0"/>
              </a:rPr>
              <a:t>DPUS</a:t>
            </a:r>
            <a:endParaRPr lang="en-GB" sz="3200" dirty="0">
              <a:solidFill>
                <a:srgbClr val="C00000"/>
              </a:solidFill>
              <a:latin typeface="HelveticaNeueLT Pro 95 Blk" pitchFamily="34" charset="0"/>
              <a:cs typeface="Arial" panose="020B0604020202020204" pitchFamily="34" charset="0"/>
            </a:endParaRPr>
          </a:p>
        </p:txBody>
      </p:sp>
      <p:sp>
        <p:nvSpPr>
          <p:cNvPr id="4" name="Content Placeholder 2"/>
          <p:cNvSpPr txBox="1">
            <a:spLocks/>
          </p:cNvSpPr>
          <p:nvPr/>
        </p:nvSpPr>
        <p:spPr>
          <a:xfrm>
            <a:off x="582108" y="1649608"/>
            <a:ext cx="11230984" cy="4157722"/>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algn="l"/>
            <a:r>
              <a:rPr lang="en-GB" sz="1800" dirty="0" smtClean="0">
                <a:solidFill>
                  <a:srgbClr val="696969"/>
                </a:solidFill>
                <a:latin typeface="HelveticaNeueLT Pro 55 Roman" panose="020B0604020202020204" pitchFamily="34" charset="0"/>
                <a:cs typeface="Arial" panose="020B0604020202020204" pitchFamily="34" charset="0"/>
              </a:rPr>
              <a:t>DPUS is a process we use to do the file locking service. </a:t>
            </a:r>
          </a:p>
          <a:p>
            <a:pPr algn="l"/>
            <a:endParaRPr lang="en-GB" sz="1800" dirty="0">
              <a:solidFill>
                <a:srgbClr val="696969"/>
              </a:solidFill>
              <a:latin typeface="HelveticaNeueLT Pro 55 Roman"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dirty="0" smtClean="0">
                <a:solidFill>
                  <a:srgbClr val="696969"/>
                </a:solidFill>
                <a:latin typeface="HelveticaNeueLT Pro 55 Roman" panose="020B0604020202020204" pitchFamily="34" charset="0"/>
                <a:cs typeface="Arial" panose="020B0604020202020204" pitchFamily="34" charset="0"/>
              </a:rPr>
              <a:t>It Splits </a:t>
            </a:r>
            <a:r>
              <a:rPr lang="en-GB" sz="1800" dirty="0">
                <a:solidFill>
                  <a:srgbClr val="696969"/>
                </a:solidFill>
                <a:latin typeface="HelveticaNeueLT Pro 55 Roman" panose="020B0604020202020204" pitchFamily="34" charset="0"/>
                <a:cs typeface="Arial" panose="020B0604020202020204" pitchFamily="34" charset="0"/>
              </a:rPr>
              <a:t>the USB into a CD partition and a USB partition</a:t>
            </a:r>
          </a:p>
          <a:p>
            <a:pPr marL="285750" indent="-285750" algn="l">
              <a:buFont typeface="Arial" panose="020B0604020202020204" pitchFamily="34" charset="0"/>
              <a:buChar char="•"/>
            </a:pPr>
            <a:r>
              <a:rPr lang="en-GB" sz="1800" dirty="0">
                <a:solidFill>
                  <a:srgbClr val="696969"/>
                </a:solidFill>
                <a:latin typeface="HelveticaNeueLT Pro 55 Roman" panose="020B0604020202020204" pitchFamily="34" charset="0"/>
                <a:cs typeface="Arial" panose="020B0604020202020204" pitchFamily="34" charset="0"/>
              </a:rPr>
              <a:t>CD partition contains files that are read only; the USB partition can either be locked or unlocked</a:t>
            </a:r>
          </a:p>
          <a:p>
            <a:pPr marL="285750" indent="-285750" algn="l">
              <a:buFont typeface="Arial" panose="020B0604020202020204" pitchFamily="34" charset="0"/>
              <a:buChar char="•"/>
            </a:pPr>
            <a:r>
              <a:rPr lang="en-GB" sz="1800" dirty="0">
                <a:solidFill>
                  <a:srgbClr val="696969"/>
                </a:solidFill>
                <a:latin typeface="HelveticaNeueLT Pro 55 Roman" panose="020B0604020202020204" pitchFamily="34" charset="0"/>
                <a:cs typeface="Arial" panose="020B0604020202020204" pitchFamily="34" charset="0"/>
              </a:rPr>
              <a:t>The CD partition will not work on devices such as TVs</a:t>
            </a:r>
          </a:p>
          <a:p>
            <a:pPr marL="285750" indent="-285750" algn="l">
              <a:buFont typeface="Arial" panose="020B0604020202020204" pitchFamily="34" charset="0"/>
              <a:buChar char="•"/>
            </a:pPr>
            <a:r>
              <a:rPr lang="en-GB" sz="1800" dirty="0">
                <a:solidFill>
                  <a:srgbClr val="696969"/>
                </a:solidFill>
                <a:latin typeface="HelveticaNeueLT Pro 55 Roman" panose="020B0604020202020204" pitchFamily="34" charset="0"/>
                <a:cs typeface="Arial" panose="020B0604020202020204" pitchFamily="34" charset="0"/>
              </a:rPr>
              <a:t>Need DPUS for </a:t>
            </a:r>
            <a:r>
              <a:rPr lang="en-GB" sz="1800" dirty="0" err="1">
                <a:solidFill>
                  <a:srgbClr val="696969"/>
                </a:solidFill>
                <a:latin typeface="HelveticaNeueLT Pro 55 Roman" panose="020B0604020202020204" pitchFamily="34" charset="0"/>
                <a:cs typeface="Arial" panose="020B0604020202020204" pitchFamily="34" charset="0"/>
              </a:rPr>
              <a:t>autorun</a:t>
            </a:r>
            <a:r>
              <a:rPr lang="en-GB" sz="1800" dirty="0">
                <a:solidFill>
                  <a:srgbClr val="696969"/>
                </a:solidFill>
                <a:latin typeface="HelveticaNeueLT Pro 55 Roman" panose="020B0604020202020204" pitchFamily="34" charset="0"/>
                <a:cs typeface="Arial" panose="020B0604020202020204" pitchFamily="34" charset="0"/>
              </a:rPr>
              <a:t> to work</a:t>
            </a:r>
          </a:p>
          <a:p>
            <a:pPr marL="457200" indent="-457200" algn="l">
              <a:buFont typeface="Arial" panose="020B0604020202020204" pitchFamily="34" charset="0"/>
              <a:buChar char="•"/>
            </a:pPr>
            <a:endParaRPr lang="en-GB" sz="1800" dirty="0">
              <a:solidFill>
                <a:srgbClr val="696969"/>
              </a:solidFill>
              <a:latin typeface="HelveticaNeueLT Pro 55 Roman" panose="020B0604020202020204" pitchFamily="34" charset="0"/>
              <a:cs typeface="Arial" panose="020B0604020202020204" pitchFamily="34" charset="0"/>
            </a:endParaRPr>
          </a:p>
        </p:txBody>
      </p:sp>
      <p:pic>
        <p:nvPicPr>
          <p:cNvPr id="5" name="Picture 2" descr="C:\Users\gareth\Desktop\DP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08" y="3989392"/>
            <a:ext cx="5076056" cy="192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032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7514" y="1039011"/>
            <a:ext cx="12159733" cy="584775"/>
          </a:xfrm>
          <a:prstGeom prst="rect">
            <a:avLst/>
          </a:prstGeom>
        </p:spPr>
        <p:txBody>
          <a:bodyPr wrap="square">
            <a:spAutoFit/>
          </a:bodyPr>
          <a:lstStyle/>
          <a:p>
            <a:r>
              <a:rPr lang="en-US" sz="800" b="1" dirty="0" smtClean="0">
                <a:ln w="11430"/>
                <a:solidFill>
                  <a:srgbClr val="C00000"/>
                </a:solidFill>
                <a:latin typeface="HelveticaNeueLT Pro 95 Blk" pitchFamily="34" charset="0"/>
                <a:cs typeface="Arial" panose="020B0604020202020204" pitchFamily="34" charset="0"/>
              </a:rPr>
              <a:t>C.8.2.16</a:t>
            </a:r>
            <a:r>
              <a:rPr lang="en-US" sz="3200" b="1" dirty="0" smtClean="0">
                <a:ln w="11430"/>
                <a:solidFill>
                  <a:srgbClr val="C00000"/>
                </a:solidFill>
                <a:latin typeface="HelveticaNeueLT Pro 95 Blk" pitchFamily="34" charset="0"/>
                <a:cs typeface="Arial" panose="020B0604020202020204" pitchFamily="34" charset="0"/>
              </a:rPr>
              <a:t> </a:t>
            </a:r>
            <a:r>
              <a:rPr lang="en-US" sz="3200" b="1" dirty="0" err="1" smtClean="0">
                <a:ln w="11430"/>
                <a:solidFill>
                  <a:srgbClr val="C00000"/>
                </a:solidFill>
                <a:latin typeface="HelveticaNeueLT Pro 95 Blk" pitchFamily="34" charset="0"/>
                <a:cs typeface="Arial" panose="020B0604020202020204" pitchFamily="34" charset="0"/>
              </a:rPr>
              <a:t>Autorun</a:t>
            </a:r>
            <a:endParaRPr lang="en-GB" sz="3200" dirty="0">
              <a:solidFill>
                <a:srgbClr val="C00000"/>
              </a:solidFill>
              <a:latin typeface="HelveticaNeueLT Pro 95 Blk" panose="020B0904020202020204" pitchFamily="34" charset="0"/>
              <a:cs typeface="Arial" panose="020B0604020202020204" pitchFamily="34" charset="0"/>
            </a:endParaRPr>
          </a:p>
        </p:txBody>
      </p:sp>
      <p:sp>
        <p:nvSpPr>
          <p:cNvPr id="4" name="Content Placeholder 2"/>
          <p:cNvSpPr txBox="1">
            <a:spLocks/>
          </p:cNvSpPr>
          <p:nvPr/>
        </p:nvSpPr>
        <p:spPr>
          <a:xfrm>
            <a:off x="408790" y="1709849"/>
            <a:ext cx="11230984" cy="4626407"/>
          </a:xfrm>
          <a:prstGeom prst="rect">
            <a:avLst/>
          </a:prstGeom>
        </p:spPr>
        <p:txBody>
          <a:bodyPr vert="horz" lIns="91436" tIns="45719" rIns="91436" bIns="45719" rtlCol="0">
            <a:normAutofit fontScale="40000" lnSpcReduction="20000"/>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GB" sz="3200" dirty="0" err="1">
                <a:solidFill>
                  <a:schemeClr val="bg1">
                    <a:lumMod val="50000"/>
                  </a:schemeClr>
                </a:solidFill>
                <a:latin typeface="HelveticaNeueLT Pro 55 Roman" panose="020B0604020202020204" pitchFamily="34" charset="0"/>
                <a:cs typeface="Arial" panose="020B0604020202020204" pitchFamily="34" charset="0"/>
              </a:rPr>
              <a:t>Autorun</a:t>
            </a:r>
            <a:r>
              <a:rPr lang="en-GB" sz="3200" dirty="0">
                <a:solidFill>
                  <a:schemeClr val="bg1">
                    <a:lumMod val="50000"/>
                  </a:schemeClr>
                </a:solidFill>
                <a:latin typeface="HelveticaNeueLT Pro 55 Roman" panose="020B0604020202020204" pitchFamily="34" charset="0"/>
                <a:cs typeface="Arial" panose="020B0604020202020204" pitchFamily="34" charset="0"/>
              </a:rPr>
              <a:t> is a Windows feature that allows programs to run automatically after a USB drive has been plugged into a computer</a:t>
            </a:r>
            <a:r>
              <a:rPr lang="en-GB" sz="3200" dirty="0" smtClean="0">
                <a:solidFill>
                  <a:schemeClr val="bg1">
                    <a:lumMod val="50000"/>
                  </a:schemeClr>
                </a:solidFill>
                <a:latin typeface="HelveticaNeueLT Pro 55 Roman" panose="020B0604020202020204" pitchFamily="34" charset="0"/>
                <a:cs typeface="Arial" panose="020B0604020202020204" pitchFamily="34" charset="0"/>
              </a:rPr>
              <a:t>.</a:t>
            </a:r>
          </a:p>
          <a:p>
            <a:pPr algn="l"/>
            <a:endParaRPr lang="en-GB" sz="32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3200" dirty="0">
                <a:solidFill>
                  <a:schemeClr val="bg1">
                    <a:lumMod val="50000"/>
                  </a:schemeClr>
                </a:solidFill>
                <a:latin typeface="HelveticaNeueLT Pro 55 Roman" panose="020B0604020202020204" pitchFamily="34" charset="0"/>
                <a:cs typeface="Arial" panose="020B0604020202020204" pitchFamily="34" charset="0"/>
              </a:rPr>
              <a:t>It doesn’t work for any version of Mac </a:t>
            </a:r>
            <a:r>
              <a:rPr lang="en-GB" sz="3200" dirty="0" smtClean="0">
                <a:solidFill>
                  <a:schemeClr val="bg1">
                    <a:lumMod val="50000"/>
                  </a:schemeClr>
                </a:solidFill>
                <a:latin typeface="HelveticaNeueLT Pro 55 Roman" panose="020B0604020202020204" pitchFamily="34" charset="0"/>
                <a:cs typeface="Arial" panose="020B0604020202020204" pitchFamily="34" charset="0"/>
              </a:rPr>
              <a:t>OS</a:t>
            </a:r>
          </a:p>
          <a:p>
            <a:pPr marL="285750" indent="-285750" algn="l">
              <a:buFont typeface="Arial" panose="020B0604020202020204" pitchFamily="34" charset="0"/>
              <a:buChar char="•"/>
            </a:pPr>
            <a:endParaRPr lang="en-GB" sz="32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3200" dirty="0">
                <a:solidFill>
                  <a:schemeClr val="bg1">
                    <a:lumMod val="50000"/>
                  </a:schemeClr>
                </a:solidFill>
                <a:latin typeface="HelveticaNeueLT Pro 55 Roman" panose="020B0604020202020204" pitchFamily="34" charset="0"/>
                <a:cs typeface="Arial" panose="020B0604020202020204" pitchFamily="34" charset="0"/>
              </a:rPr>
              <a:t>Although this is a handy feature, its purpose was taken advantage of by malware writers. This meant that there were instances of users plugging in a USB only to find that they then had infected their computer with a virus</a:t>
            </a:r>
            <a:r>
              <a:rPr lang="en-GB" sz="3200" dirty="0" smtClean="0">
                <a:solidFill>
                  <a:schemeClr val="bg1">
                    <a:lumMod val="50000"/>
                  </a:schemeClr>
                </a:solidFill>
                <a:latin typeface="HelveticaNeueLT Pro 55 Roman" panose="020B0604020202020204" pitchFamily="34" charset="0"/>
                <a:cs typeface="Arial" panose="020B0604020202020204" pitchFamily="34" charset="0"/>
              </a:rPr>
              <a:t>.</a:t>
            </a:r>
          </a:p>
          <a:p>
            <a:pPr marL="285750" indent="-285750" algn="l">
              <a:buFont typeface="Arial" panose="020B0604020202020204" pitchFamily="34" charset="0"/>
              <a:buChar char="•"/>
            </a:pPr>
            <a:endParaRPr lang="en-GB" sz="32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3200" dirty="0">
                <a:solidFill>
                  <a:schemeClr val="bg1">
                    <a:lumMod val="50000"/>
                  </a:schemeClr>
                </a:solidFill>
                <a:latin typeface="HelveticaNeueLT Pro 55 Roman" panose="020B0604020202020204" pitchFamily="34" charset="0"/>
                <a:cs typeface="Arial" panose="020B0604020202020204" pitchFamily="34" charset="0"/>
              </a:rPr>
              <a:t>Because of this, modern operating systems don’t enable </a:t>
            </a:r>
            <a:r>
              <a:rPr lang="en-GB" sz="3200" dirty="0" err="1">
                <a:solidFill>
                  <a:schemeClr val="bg1">
                    <a:lumMod val="50000"/>
                  </a:schemeClr>
                </a:solidFill>
                <a:latin typeface="HelveticaNeueLT Pro 55 Roman" panose="020B0604020202020204" pitchFamily="34" charset="0"/>
                <a:cs typeface="Arial" panose="020B0604020202020204" pitchFamily="34" charset="0"/>
              </a:rPr>
              <a:t>autorun</a:t>
            </a:r>
            <a:r>
              <a:rPr lang="en-GB" sz="3200" dirty="0">
                <a:solidFill>
                  <a:schemeClr val="bg1">
                    <a:lumMod val="50000"/>
                  </a:schemeClr>
                </a:solidFill>
                <a:latin typeface="HelveticaNeueLT Pro 55 Roman" panose="020B0604020202020204" pitchFamily="34" charset="0"/>
                <a:cs typeface="Arial" panose="020B0604020202020204" pitchFamily="34" charset="0"/>
              </a:rPr>
              <a:t> by default.  In fact </a:t>
            </a:r>
            <a:r>
              <a:rPr lang="en-GB" sz="3200" dirty="0" err="1">
                <a:solidFill>
                  <a:schemeClr val="bg1">
                    <a:lumMod val="50000"/>
                  </a:schemeClr>
                </a:solidFill>
                <a:latin typeface="HelveticaNeueLT Pro 55 Roman" panose="020B0604020202020204" pitchFamily="34" charset="0"/>
                <a:cs typeface="Arial" panose="020B0604020202020204" pitchFamily="34" charset="0"/>
              </a:rPr>
              <a:t>autorun</a:t>
            </a:r>
            <a:r>
              <a:rPr lang="en-GB" sz="3200" dirty="0">
                <a:solidFill>
                  <a:schemeClr val="bg1">
                    <a:lumMod val="50000"/>
                  </a:schemeClr>
                </a:solidFill>
                <a:latin typeface="HelveticaNeueLT Pro 55 Roman" panose="020B0604020202020204" pitchFamily="34" charset="0"/>
                <a:cs typeface="Arial" panose="020B0604020202020204" pitchFamily="34" charset="0"/>
              </a:rPr>
              <a:t> won't work on most versions of Windows, apart from the pop up dialogue box that offers to run the file.</a:t>
            </a:r>
          </a:p>
          <a:p>
            <a:pPr marL="285750" indent="-285750" algn="l">
              <a:buFont typeface="Arial" panose="020B0604020202020204" pitchFamily="34" charset="0"/>
              <a:buChar char="•"/>
            </a:pPr>
            <a:endParaRPr lang="en-GB" sz="3200" dirty="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endParaRPr lang="en-GB" sz="3200" dirty="0" smtClean="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endParaRPr lang="en-GB" sz="3200" dirty="0" smtClean="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pPr marL="285750" indent="-285750" algn="l">
              <a:buFont typeface="Arial" panose="020B0604020202020204" pitchFamily="34" charset="0"/>
              <a:buChar char="•"/>
            </a:pPr>
            <a:r>
              <a:rPr lang="en-GB" sz="3200" dirty="0">
                <a:solidFill>
                  <a:schemeClr val="bg1">
                    <a:lumMod val="50000"/>
                  </a:schemeClr>
                </a:solidFill>
                <a:latin typeface="HelveticaNeueLT Pro 55 Roman" panose="020B0604020202020204" pitchFamily="34" charset="0"/>
                <a:cs typeface="Arial" panose="020B0604020202020204" pitchFamily="34" charset="0"/>
              </a:rPr>
              <a:t>If customers request this feature, make them aware that it is not guaranteed to work</a:t>
            </a:r>
          </a:p>
          <a:p>
            <a:pPr marL="457200" indent="-457200" algn="l">
              <a:buFont typeface="Arial" panose="020B0604020202020204" pitchFamily="34" charset="0"/>
              <a:buChar char="•"/>
            </a:pPr>
            <a:endParaRPr lang="en-GB" dirty="0">
              <a:solidFill>
                <a:schemeClr val="bg1">
                  <a:lumMod val="50000"/>
                </a:schemeClr>
              </a:solidFill>
              <a:latin typeface="HelveticaNeueLT Pro 55 Roman" panose="020B0604020202020204" pitchFamily="34" charset="0"/>
              <a:cs typeface="Arial" panose="020B0604020202020204" pitchFamily="34" charset="0"/>
            </a:endParaRPr>
          </a:p>
        </p:txBody>
      </p:sp>
      <p:pic>
        <p:nvPicPr>
          <p:cNvPr id="6" name="Picture 2" descr="C:\Users\carlos\Downloads\dialog 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523" y="3442447"/>
            <a:ext cx="2931524" cy="235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822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498" y="1125074"/>
            <a:ext cx="12159733" cy="584775"/>
          </a:xfrm>
          <a:prstGeom prst="rect">
            <a:avLst/>
          </a:prstGeom>
        </p:spPr>
        <p:txBody>
          <a:bodyPr wrap="square">
            <a:spAutoFit/>
          </a:bodyPr>
          <a:lstStyle/>
          <a:p>
            <a:r>
              <a:rPr lang="en-US" sz="800" b="1" dirty="0" smtClean="0">
                <a:ln w="11430"/>
                <a:solidFill>
                  <a:srgbClr val="C00000"/>
                </a:solidFill>
                <a:latin typeface="HelveticaNeueLT Pro 95 Blk" panose="020B0904020202020204" pitchFamily="34" charset="0"/>
                <a:cs typeface="Arial" panose="020B0604020202020204" pitchFamily="34" charset="0"/>
              </a:rPr>
              <a:t>C.8.2.17</a:t>
            </a:r>
            <a:r>
              <a:rPr lang="en-US" sz="3200" b="1" dirty="0" smtClean="0">
                <a:ln w="11430"/>
                <a:solidFill>
                  <a:srgbClr val="C00000"/>
                </a:solidFill>
                <a:latin typeface="HelveticaNeueLT Pro 95 Blk" panose="020B0904020202020204" pitchFamily="34" charset="0"/>
                <a:cs typeface="Arial" panose="020B0604020202020204" pitchFamily="34" charset="0"/>
              </a:rPr>
              <a:t> </a:t>
            </a:r>
            <a:r>
              <a:rPr lang="en-US" sz="3200" b="1" dirty="0">
                <a:ln w="11430"/>
                <a:solidFill>
                  <a:srgbClr val="C00000"/>
                </a:solidFill>
                <a:latin typeface="HelveticaNeueLT Pro 95 Blk" panose="020B0904020202020204" pitchFamily="34" charset="0"/>
                <a:cs typeface="Arial" panose="020B0604020202020204" pitchFamily="34" charset="0"/>
              </a:rPr>
              <a:t>Volume </a:t>
            </a:r>
            <a:r>
              <a:rPr lang="en-US" sz="3200" b="1" dirty="0" smtClean="0">
                <a:ln w="11430"/>
                <a:solidFill>
                  <a:srgbClr val="C00000"/>
                </a:solidFill>
                <a:latin typeface="HelveticaNeueLT Pro 95 Blk" panose="020B0904020202020204" pitchFamily="34" charset="0"/>
                <a:cs typeface="Arial" panose="020B0604020202020204" pitchFamily="34" charset="0"/>
              </a:rPr>
              <a:t>Label</a:t>
            </a:r>
            <a:endParaRPr lang="en-GB" sz="3200" dirty="0">
              <a:solidFill>
                <a:srgbClr val="C00000"/>
              </a:solidFill>
              <a:latin typeface="HelveticaNeueLT Pro 95 Blk" panose="020B0904020202020204" pitchFamily="34" charset="0"/>
              <a:cs typeface="Arial" panose="020B0604020202020204" pitchFamily="34" charset="0"/>
            </a:endParaRPr>
          </a:p>
        </p:txBody>
      </p:sp>
      <p:sp>
        <p:nvSpPr>
          <p:cNvPr id="4" name="Content Placeholder 2"/>
          <p:cNvSpPr txBox="1">
            <a:spLocks/>
          </p:cNvSpPr>
          <p:nvPr/>
        </p:nvSpPr>
        <p:spPr>
          <a:xfrm>
            <a:off x="408790" y="1709849"/>
            <a:ext cx="11230984" cy="4626407"/>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GB" sz="1600" dirty="0" smtClean="0"/>
              <a:t>The </a:t>
            </a:r>
            <a:r>
              <a:rPr lang="en-GB" sz="1600" dirty="0"/>
              <a:t>'volume label' is the name assigned to the Flash Drive when the disk is first formatted or created. We can customise this name on your request up to a maximum of eleven characters. The customised device appears with this name when plugged into a computer: a small but noticeable touch.</a:t>
            </a:r>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pPr algn="l"/>
            <a:endParaRPr lang="en-GB" sz="3200" dirty="0">
              <a:solidFill>
                <a:schemeClr val="bg1">
                  <a:lumMod val="50000"/>
                </a:schemeClr>
              </a:solidFill>
              <a:latin typeface="HelveticaNeueLT Pro 55 Roman"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bg1">
                  <a:lumMod val="50000"/>
                </a:schemeClr>
              </a:solidFill>
              <a:latin typeface="HelveticaNeueLT Pro 55 Roman"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874962" y="2690995"/>
            <a:ext cx="6298640" cy="3053886"/>
          </a:xfrm>
          <a:prstGeom prst="rect">
            <a:avLst/>
          </a:prstGeom>
        </p:spPr>
      </p:pic>
    </p:spTree>
    <p:extLst>
      <p:ext uri="{BB962C8B-B14F-4D97-AF65-F5344CB8AC3E}">
        <p14:creationId xmlns:p14="http://schemas.microsoft.com/office/powerpoint/2010/main" val="2177015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211" y="1039011"/>
            <a:ext cx="12159733" cy="584775"/>
          </a:xfrm>
          <a:prstGeom prst="rect">
            <a:avLst/>
          </a:prstGeom>
        </p:spPr>
        <p:txBody>
          <a:bodyPr wrap="square">
            <a:spAutoFit/>
          </a:bodyPr>
          <a:lstStyle/>
          <a:p>
            <a:r>
              <a:rPr lang="en-US" sz="800" b="1" dirty="0" smtClean="0">
                <a:ln w="11430"/>
                <a:solidFill>
                  <a:srgbClr val="C00000"/>
                </a:solidFill>
                <a:latin typeface="HelveticaNeueLT Pro 95 Blk" panose="020B0904020202020204" pitchFamily="34" charset="0"/>
                <a:cs typeface="Arial" panose="020B0604020202020204" pitchFamily="34" charset="0"/>
              </a:rPr>
              <a:t>C.8.2.18</a:t>
            </a:r>
            <a:r>
              <a:rPr lang="en-US" sz="3200" b="1" dirty="0" smtClean="0">
                <a:ln w="11430"/>
                <a:solidFill>
                  <a:srgbClr val="C00000"/>
                </a:solidFill>
                <a:latin typeface="HelveticaNeueLT Pro 95 Blk" panose="020B0904020202020204" pitchFamily="34" charset="0"/>
                <a:cs typeface="Arial" panose="020B0604020202020204" pitchFamily="34" charset="0"/>
              </a:rPr>
              <a:t> </a:t>
            </a:r>
            <a:r>
              <a:rPr lang="en-US" sz="3200" b="1" dirty="0">
                <a:ln w="11430"/>
                <a:solidFill>
                  <a:srgbClr val="C00000"/>
                </a:solidFill>
                <a:latin typeface="HelveticaNeueLT Pro 95 Blk" panose="020B0904020202020204" pitchFamily="34" charset="0"/>
                <a:cs typeface="Arial" panose="020B0604020202020204" pitchFamily="34" charset="0"/>
              </a:rPr>
              <a:t>Storage </a:t>
            </a:r>
            <a:r>
              <a:rPr lang="en-US" sz="3200" b="1" dirty="0" smtClean="0">
                <a:ln w="11430"/>
                <a:solidFill>
                  <a:srgbClr val="C00000"/>
                </a:solidFill>
                <a:latin typeface="HelveticaNeueLT Pro 95 Blk" panose="020B0904020202020204" pitchFamily="34" charset="0"/>
                <a:cs typeface="Arial" panose="020B0604020202020204" pitchFamily="34" charset="0"/>
              </a:rPr>
              <a:t>Capacity</a:t>
            </a:r>
            <a:endParaRPr lang="en-GB" sz="3200" dirty="0">
              <a:solidFill>
                <a:srgbClr val="C00000"/>
              </a:solidFill>
              <a:latin typeface="HelveticaNeueLT Pro 95 Blk" panose="020B0904020202020204" pitchFamily="34" charset="0"/>
              <a:cs typeface="Arial" panose="020B0604020202020204" pitchFamily="34" charset="0"/>
            </a:endParaRPr>
          </a:p>
        </p:txBody>
      </p:sp>
      <p:sp>
        <p:nvSpPr>
          <p:cNvPr id="4" name="Content Placeholder 2"/>
          <p:cNvSpPr txBox="1">
            <a:spLocks/>
          </p:cNvSpPr>
          <p:nvPr/>
        </p:nvSpPr>
        <p:spPr>
          <a:xfrm>
            <a:off x="408790" y="1709849"/>
            <a:ext cx="11230984" cy="4626407"/>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GB" dirty="0">
              <a:solidFill>
                <a:srgbClr val="696969"/>
              </a:solidFill>
              <a:latin typeface="HelveticaNeueLT Pro 55 Roman" panose="020B0604020202020204" pitchFamily="34" charset="0"/>
              <a:cs typeface="Arial" panose="020B0604020202020204" pitchFamily="34" charset="0"/>
            </a:endParaRPr>
          </a:p>
        </p:txBody>
      </p:sp>
      <p:sp>
        <p:nvSpPr>
          <p:cNvPr id="3" name="Rectangle 2"/>
          <p:cNvSpPr/>
          <p:nvPr/>
        </p:nvSpPr>
        <p:spPr>
          <a:xfrm>
            <a:off x="315556" y="1626683"/>
            <a:ext cx="11324217" cy="1200329"/>
          </a:xfrm>
          <a:prstGeom prst="rect">
            <a:avLst/>
          </a:prstGeom>
        </p:spPr>
        <p:txBody>
          <a:bodyPr wrap="square">
            <a:spAutoFit/>
          </a:bodyPr>
          <a:lstStyle/>
          <a:p>
            <a:pPr marL="285750" indent="-285750">
              <a:buFont typeface="Arial" panose="020B0604020202020204" pitchFamily="34" charset="0"/>
              <a:buChar char="•"/>
            </a:pPr>
            <a:r>
              <a:rPr lang="en-GB" dirty="0">
                <a:solidFill>
                  <a:srgbClr val="B50230"/>
                </a:solidFill>
                <a:latin typeface="HelveticaNeueLT Pro 55 Roman" panose="020B0604020202020204" pitchFamily="34" charset="0"/>
                <a:cs typeface="Arial" panose="020B0604020202020204" pitchFamily="34" charset="0"/>
              </a:rPr>
              <a:t>The maximum usable capacity of a USB will be less than the total quoted capacity.</a:t>
            </a:r>
            <a:r>
              <a:rPr lang="en-GB" dirty="0">
                <a:solidFill>
                  <a:srgbClr val="696969"/>
                </a:solidFill>
                <a:latin typeface="HelveticaNeueLT Pro 55 Roman" panose="020B0604020202020204" pitchFamily="34" charset="0"/>
                <a:cs typeface="Arial" panose="020B0604020202020204" pitchFamily="34" charset="0"/>
              </a:rPr>
              <a:t> This is because a small portion of the space is needed by the computer to store the data it needs to operate the drive (the firmware</a:t>
            </a:r>
            <a:r>
              <a:rPr lang="en-GB" dirty="0" smtClean="0">
                <a:solidFill>
                  <a:srgbClr val="696969"/>
                </a:solidFill>
                <a:latin typeface="HelveticaNeueLT Pro 55 Roman" panose="020B0604020202020204" pitchFamily="34" charset="0"/>
                <a:cs typeface="Arial" panose="020B0604020202020204" pitchFamily="34" charset="0"/>
              </a:rPr>
              <a:t>)</a:t>
            </a:r>
            <a:endParaRPr lang="en-GB" dirty="0">
              <a:solidFill>
                <a:srgbClr val="696969"/>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696969"/>
                </a:solidFill>
                <a:latin typeface="HelveticaNeueLT Pro 55 Roman" panose="020B0604020202020204" pitchFamily="34" charset="0"/>
                <a:cs typeface="Arial" panose="020B0604020202020204" pitchFamily="34" charset="0"/>
              </a:rPr>
              <a:t>Below are estimates of how much data our USBs can store:</a:t>
            </a:r>
          </a:p>
        </p:txBody>
      </p:sp>
      <p:graphicFrame>
        <p:nvGraphicFramePr>
          <p:cNvPr id="6" name="Table 5"/>
          <p:cNvGraphicFramePr>
            <a:graphicFrameLocks noGrp="1"/>
          </p:cNvGraphicFramePr>
          <p:nvPr>
            <p:extLst/>
          </p:nvPr>
        </p:nvGraphicFramePr>
        <p:xfrm>
          <a:off x="2603902" y="2910178"/>
          <a:ext cx="6840760" cy="2966720"/>
        </p:xfrm>
        <a:graphic>
          <a:graphicData uri="http://schemas.openxmlformats.org/drawingml/2006/table">
            <a:tbl>
              <a:tblPr firstRow="1" bandRow="1">
                <a:tableStyleId>{5C22544A-7EE6-4342-B048-85BDC9FD1C3A}</a:tableStyleId>
              </a:tblPr>
              <a:tblGrid>
                <a:gridCol w="2160240"/>
                <a:gridCol w="1512168"/>
                <a:gridCol w="1656184"/>
                <a:gridCol w="1512168"/>
              </a:tblGrid>
              <a:tr h="370840">
                <a:tc>
                  <a:txBody>
                    <a:bodyPr/>
                    <a:lstStyle/>
                    <a:p>
                      <a:endParaRPr lang="en-GB" dirty="0"/>
                    </a:p>
                  </a:txBody>
                  <a:tcPr>
                    <a:solidFill>
                      <a:srgbClr val="B50230"/>
                    </a:solidFill>
                  </a:tcPr>
                </a:tc>
                <a:tc>
                  <a:txBody>
                    <a:bodyPr/>
                    <a:lstStyle/>
                    <a:p>
                      <a:pPr algn="ctr"/>
                      <a:r>
                        <a:rPr lang="en-GB" dirty="0" smtClean="0"/>
                        <a:t>Photos</a:t>
                      </a:r>
                      <a:endParaRPr lang="en-GB" dirty="0"/>
                    </a:p>
                  </a:txBody>
                  <a:tcPr>
                    <a:solidFill>
                      <a:srgbClr val="B50230"/>
                    </a:solidFill>
                  </a:tcPr>
                </a:tc>
                <a:tc>
                  <a:txBody>
                    <a:bodyPr/>
                    <a:lstStyle/>
                    <a:p>
                      <a:pPr algn="ctr"/>
                      <a:r>
                        <a:rPr lang="en-GB" dirty="0" smtClean="0"/>
                        <a:t>Music</a:t>
                      </a:r>
                      <a:endParaRPr lang="en-GB" dirty="0"/>
                    </a:p>
                  </a:txBody>
                  <a:tcPr>
                    <a:solidFill>
                      <a:srgbClr val="B50230"/>
                    </a:solidFill>
                  </a:tcPr>
                </a:tc>
                <a:tc>
                  <a:txBody>
                    <a:bodyPr/>
                    <a:lstStyle/>
                    <a:p>
                      <a:pPr algn="ctr"/>
                      <a:r>
                        <a:rPr lang="en-GB" dirty="0" smtClean="0"/>
                        <a:t>Films</a:t>
                      </a:r>
                      <a:endParaRPr lang="en-GB" dirty="0"/>
                    </a:p>
                  </a:txBody>
                  <a:tcPr>
                    <a:solidFill>
                      <a:srgbClr val="B50230"/>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t>2GB</a:t>
                      </a:r>
                      <a:r>
                        <a:rPr lang="en-GB" sz="1000" b="1" dirty="0" smtClean="0"/>
                        <a:t> </a:t>
                      </a:r>
                      <a:r>
                        <a:rPr lang="en-GB" sz="1000" dirty="0" smtClean="0"/>
                        <a:t>(1.86GB or 1905MB)</a:t>
                      </a:r>
                      <a:endParaRPr lang="en-GB" sz="1000" b="1" dirty="0" smtClean="0"/>
                    </a:p>
                  </a:txBody>
                  <a:tcPr/>
                </a:tc>
                <a:tc>
                  <a:txBody>
                    <a:bodyPr/>
                    <a:lstStyle/>
                    <a:p>
                      <a:pPr algn="ctr"/>
                      <a:r>
                        <a:rPr lang="en-GB" dirty="0" smtClean="0"/>
                        <a:t>952</a:t>
                      </a:r>
                      <a:endParaRPr lang="en-GB" dirty="0"/>
                    </a:p>
                  </a:txBody>
                  <a:tcPr/>
                </a:tc>
                <a:tc>
                  <a:txBody>
                    <a:bodyPr/>
                    <a:lstStyle/>
                    <a:p>
                      <a:pPr algn="ctr"/>
                      <a:r>
                        <a:rPr lang="en-GB" dirty="0" smtClean="0"/>
                        <a:t>476</a:t>
                      </a:r>
                      <a:endParaRPr lang="en-GB" dirty="0"/>
                    </a:p>
                  </a:txBody>
                  <a:tcPr/>
                </a:tc>
                <a:tc>
                  <a:txBody>
                    <a:bodyPr/>
                    <a:lstStyle/>
                    <a:p>
                      <a:pPr algn="ctr"/>
                      <a:r>
                        <a:rPr lang="en-GB" dirty="0" smtClean="0"/>
                        <a:t>3.81</a:t>
                      </a:r>
                      <a:endParaRPr lang="en-GB" dirty="0"/>
                    </a:p>
                  </a:txBody>
                  <a:tcPr/>
                </a:tc>
              </a:tr>
              <a:tr h="370840">
                <a:tc>
                  <a:txBody>
                    <a:bodyPr/>
                    <a:lstStyle/>
                    <a:p>
                      <a:pPr algn="ctr"/>
                      <a:r>
                        <a:rPr lang="en-GB" b="1" dirty="0" smtClean="0"/>
                        <a:t>4GB</a:t>
                      </a:r>
                      <a:r>
                        <a:rPr lang="en-GB" sz="1000" dirty="0" smtClean="0"/>
                        <a:t> (3.72GB or 3809MB)</a:t>
                      </a:r>
                      <a:endParaRPr lang="en-GB" sz="1000" b="1" dirty="0"/>
                    </a:p>
                  </a:txBody>
                  <a:tcPr/>
                </a:tc>
                <a:tc>
                  <a:txBody>
                    <a:bodyPr/>
                    <a:lstStyle/>
                    <a:p>
                      <a:pPr algn="ctr"/>
                      <a:r>
                        <a:rPr lang="en-GB" dirty="0" smtClean="0"/>
                        <a:t>1904</a:t>
                      </a:r>
                      <a:endParaRPr lang="en-GB" dirty="0"/>
                    </a:p>
                  </a:txBody>
                  <a:tcPr/>
                </a:tc>
                <a:tc>
                  <a:txBody>
                    <a:bodyPr/>
                    <a:lstStyle/>
                    <a:p>
                      <a:pPr algn="ctr"/>
                      <a:r>
                        <a:rPr lang="en-GB" dirty="0" smtClean="0"/>
                        <a:t>952</a:t>
                      </a:r>
                      <a:endParaRPr lang="en-GB" dirty="0"/>
                    </a:p>
                  </a:txBody>
                  <a:tcPr/>
                </a:tc>
                <a:tc>
                  <a:txBody>
                    <a:bodyPr/>
                    <a:lstStyle/>
                    <a:p>
                      <a:pPr algn="ctr"/>
                      <a:r>
                        <a:rPr lang="en-GB" dirty="0" smtClean="0"/>
                        <a:t>7.62</a:t>
                      </a:r>
                      <a:endParaRPr lang="en-GB" dirty="0"/>
                    </a:p>
                  </a:txBody>
                  <a:tcPr/>
                </a:tc>
              </a:tr>
              <a:tr h="370840">
                <a:tc>
                  <a:txBody>
                    <a:bodyPr/>
                    <a:lstStyle/>
                    <a:p>
                      <a:pPr algn="ctr"/>
                      <a:r>
                        <a:rPr lang="en-GB" b="1" dirty="0" smtClean="0"/>
                        <a:t>8GB</a:t>
                      </a:r>
                      <a:r>
                        <a:rPr lang="en-GB" sz="1000" dirty="0" smtClean="0"/>
                        <a:t> (7.44GB or 7619MB)</a:t>
                      </a:r>
                      <a:endParaRPr lang="en-GB" sz="1000" b="1" dirty="0"/>
                    </a:p>
                  </a:txBody>
                  <a:tcPr/>
                </a:tc>
                <a:tc>
                  <a:txBody>
                    <a:bodyPr/>
                    <a:lstStyle/>
                    <a:p>
                      <a:pPr algn="ctr"/>
                      <a:r>
                        <a:rPr lang="en-GB" dirty="0" smtClean="0"/>
                        <a:t>3809</a:t>
                      </a:r>
                      <a:endParaRPr lang="en-GB" dirty="0"/>
                    </a:p>
                  </a:txBody>
                  <a:tcPr/>
                </a:tc>
                <a:tc>
                  <a:txBody>
                    <a:bodyPr/>
                    <a:lstStyle/>
                    <a:p>
                      <a:pPr algn="ctr"/>
                      <a:r>
                        <a:rPr lang="en-GB" dirty="0" smtClean="0"/>
                        <a:t>1904</a:t>
                      </a:r>
                      <a:endParaRPr lang="en-GB" dirty="0"/>
                    </a:p>
                  </a:txBody>
                  <a:tcPr/>
                </a:tc>
                <a:tc>
                  <a:txBody>
                    <a:bodyPr/>
                    <a:lstStyle/>
                    <a:p>
                      <a:pPr algn="ctr"/>
                      <a:r>
                        <a:rPr lang="en-GB" dirty="0" smtClean="0"/>
                        <a:t>15.24</a:t>
                      </a:r>
                      <a:endParaRPr lang="en-GB" dirty="0"/>
                    </a:p>
                  </a:txBody>
                  <a:tcPr/>
                </a:tc>
              </a:tr>
              <a:tr h="370840">
                <a:tc>
                  <a:txBody>
                    <a:bodyPr/>
                    <a:lstStyle/>
                    <a:p>
                      <a:pPr algn="ctr"/>
                      <a:r>
                        <a:rPr lang="en-GB" b="1" dirty="0" smtClean="0"/>
                        <a:t>16GB</a:t>
                      </a:r>
                      <a:r>
                        <a:rPr lang="en-GB" sz="1000" dirty="0" smtClean="0"/>
                        <a:t> (14.88GB or</a:t>
                      </a:r>
                      <a:r>
                        <a:rPr lang="en-GB" sz="1000" baseline="0" dirty="0" smtClean="0"/>
                        <a:t> </a:t>
                      </a:r>
                      <a:r>
                        <a:rPr lang="en-GB" sz="1000" dirty="0" smtClean="0"/>
                        <a:t>15237MB)</a:t>
                      </a:r>
                      <a:endParaRPr lang="en-GB" sz="1000" b="1" dirty="0"/>
                    </a:p>
                  </a:txBody>
                  <a:tcPr/>
                </a:tc>
                <a:tc>
                  <a:txBody>
                    <a:bodyPr/>
                    <a:lstStyle/>
                    <a:p>
                      <a:pPr algn="ctr"/>
                      <a:r>
                        <a:rPr lang="en-GB" dirty="0" smtClean="0"/>
                        <a:t>7618</a:t>
                      </a:r>
                      <a:endParaRPr lang="en-GB" dirty="0"/>
                    </a:p>
                  </a:txBody>
                  <a:tcPr/>
                </a:tc>
                <a:tc>
                  <a:txBody>
                    <a:bodyPr/>
                    <a:lstStyle/>
                    <a:p>
                      <a:pPr algn="ctr"/>
                      <a:r>
                        <a:rPr lang="en-GB" dirty="0" smtClean="0"/>
                        <a:t>3809</a:t>
                      </a:r>
                      <a:endParaRPr lang="en-GB" dirty="0"/>
                    </a:p>
                  </a:txBody>
                  <a:tcPr/>
                </a:tc>
                <a:tc>
                  <a:txBody>
                    <a:bodyPr/>
                    <a:lstStyle/>
                    <a:p>
                      <a:pPr algn="ctr"/>
                      <a:r>
                        <a:rPr lang="en-GB" dirty="0" smtClean="0"/>
                        <a:t>30.47</a:t>
                      </a:r>
                      <a:endParaRPr lang="en-GB" dirty="0"/>
                    </a:p>
                  </a:txBody>
                  <a:tcPr/>
                </a:tc>
              </a:tr>
              <a:tr h="370840">
                <a:tc>
                  <a:txBody>
                    <a:bodyPr/>
                    <a:lstStyle/>
                    <a:p>
                      <a:pPr algn="ctr"/>
                      <a:r>
                        <a:rPr lang="en-GB" b="1" dirty="0" smtClean="0"/>
                        <a:t>32GB</a:t>
                      </a:r>
                      <a:r>
                        <a:rPr lang="en-GB" sz="1000" dirty="0" smtClean="0"/>
                        <a:t> (29.76GB or 30474MB)</a:t>
                      </a:r>
                      <a:endParaRPr lang="en-GB" sz="1000" b="1" dirty="0"/>
                    </a:p>
                  </a:txBody>
                  <a:tcPr/>
                </a:tc>
                <a:tc>
                  <a:txBody>
                    <a:bodyPr/>
                    <a:lstStyle/>
                    <a:p>
                      <a:pPr algn="ctr"/>
                      <a:r>
                        <a:rPr lang="en-GB" dirty="0" smtClean="0"/>
                        <a:t>15237</a:t>
                      </a:r>
                      <a:endParaRPr lang="en-GB" dirty="0"/>
                    </a:p>
                  </a:txBody>
                  <a:tcPr/>
                </a:tc>
                <a:tc>
                  <a:txBody>
                    <a:bodyPr/>
                    <a:lstStyle/>
                    <a:p>
                      <a:pPr algn="ctr"/>
                      <a:r>
                        <a:rPr lang="en-GB" dirty="0" smtClean="0"/>
                        <a:t>7618</a:t>
                      </a:r>
                      <a:endParaRPr lang="en-GB" dirty="0"/>
                    </a:p>
                  </a:txBody>
                  <a:tcPr/>
                </a:tc>
                <a:tc>
                  <a:txBody>
                    <a:bodyPr/>
                    <a:lstStyle/>
                    <a:p>
                      <a:pPr algn="ctr"/>
                      <a:r>
                        <a:rPr lang="en-GB" dirty="0" smtClean="0"/>
                        <a:t>60.95</a:t>
                      </a:r>
                      <a:endParaRPr lang="en-GB" dirty="0"/>
                    </a:p>
                  </a:txBody>
                  <a:tcPr/>
                </a:tc>
              </a:tr>
              <a:tr h="370840">
                <a:tc>
                  <a:txBody>
                    <a:bodyPr/>
                    <a:lstStyle/>
                    <a:p>
                      <a:pPr algn="ctr"/>
                      <a:r>
                        <a:rPr lang="en-GB" b="1" dirty="0" smtClean="0"/>
                        <a:t>64GB</a:t>
                      </a:r>
                      <a:r>
                        <a:rPr lang="en-GB" sz="1000" dirty="0" smtClean="0"/>
                        <a:t> (59.52GB or 60948MB)</a:t>
                      </a:r>
                      <a:endParaRPr lang="en-GB" sz="1000" b="1" dirty="0"/>
                    </a:p>
                  </a:txBody>
                  <a:tcPr/>
                </a:tc>
                <a:tc>
                  <a:txBody>
                    <a:bodyPr/>
                    <a:lstStyle/>
                    <a:p>
                      <a:pPr algn="ctr"/>
                      <a:r>
                        <a:rPr lang="en-GB" dirty="0" smtClean="0"/>
                        <a:t>30474</a:t>
                      </a:r>
                      <a:endParaRPr lang="en-GB" dirty="0"/>
                    </a:p>
                  </a:txBody>
                  <a:tcPr/>
                </a:tc>
                <a:tc>
                  <a:txBody>
                    <a:bodyPr/>
                    <a:lstStyle/>
                    <a:p>
                      <a:pPr algn="ctr"/>
                      <a:r>
                        <a:rPr lang="en-GB" dirty="0" smtClean="0"/>
                        <a:t>15237</a:t>
                      </a:r>
                      <a:endParaRPr lang="en-GB" dirty="0"/>
                    </a:p>
                  </a:txBody>
                  <a:tcPr/>
                </a:tc>
                <a:tc>
                  <a:txBody>
                    <a:bodyPr/>
                    <a:lstStyle/>
                    <a:p>
                      <a:pPr algn="ctr"/>
                      <a:r>
                        <a:rPr lang="en-GB" dirty="0" smtClean="0"/>
                        <a:t>121.90</a:t>
                      </a:r>
                      <a:endParaRPr lang="en-GB" dirty="0"/>
                    </a:p>
                  </a:txBody>
                  <a:tcPr/>
                </a:tc>
              </a:tr>
              <a:tr h="370840">
                <a:tc>
                  <a:txBody>
                    <a:bodyPr/>
                    <a:lstStyle/>
                    <a:p>
                      <a:pPr algn="ctr"/>
                      <a:r>
                        <a:rPr lang="en-GB" b="1" dirty="0" smtClean="0"/>
                        <a:t>128GB</a:t>
                      </a:r>
                      <a:r>
                        <a:rPr lang="en-GB" sz="1000" dirty="0" smtClean="0"/>
                        <a:t> (119.04GB or</a:t>
                      </a:r>
                      <a:r>
                        <a:rPr lang="en-GB" sz="1000" baseline="0" dirty="0" smtClean="0"/>
                        <a:t> </a:t>
                      </a:r>
                      <a:r>
                        <a:rPr lang="en-GB" sz="1000" dirty="0" smtClean="0"/>
                        <a:t>121897MB)</a:t>
                      </a:r>
                      <a:endParaRPr lang="en-GB" sz="1000" b="1" dirty="0"/>
                    </a:p>
                  </a:txBody>
                  <a:tcPr/>
                </a:tc>
                <a:tc>
                  <a:txBody>
                    <a:bodyPr/>
                    <a:lstStyle/>
                    <a:p>
                      <a:pPr algn="ctr"/>
                      <a:r>
                        <a:rPr lang="en-GB" dirty="0" smtClean="0"/>
                        <a:t>60948 </a:t>
                      </a:r>
                      <a:endParaRPr lang="en-GB" dirty="0"/>
                    </a:p>
                  </a:txBody>
                  <a:tcPr/>
                </a:tc>
                <a:tc>
                  <a:txBody>
                    <a:bodyPr/>
                    <a:lstStyle/>
                    <a:p>
                      <a:pPr algn="ctr"/>
                      <a:r>
                        <a:rPr lang="en-GB" dirty="0" smtClean="0"/>
                        <a:t>30474 </a:t>
                      </a:r>
                      <a:endParaRPr lang="en-GB" dirty="0"/>
                    </a:p>
                  </a:txBody>
                  <a:tcPr/>
                </a:tc>
                <a:tc>
                  <a:txBody>
                    <a:bodyPr/>
                    <a:lstStyle/>
                    <a:p>
                      <a:pPr algn="ctr"/>
                      <a:r>
                        <a:rPr lang="en-GB" dirty="0" smtClean="0"/>
                        <a:t>243.79</a:t>
                      </a:r>
                      <a:endParaRPr lang="en-GB" dirty="0"/>
                    </a:p>
                  </a:txBody>
                  <a:tcPr/>
                </a:tc>
              </a:tr>
            </a:tbl>
          </a:graphicData>
        </a:graphic>
      </p:graphicFrame>
    </p:spTree>
    <p:extLst>
      <p:ext uri="{BB962C8B-B14F-4D97-AF65-F5344CB8AC3E}">
        <p14:creationId xmlns:p14="http://schemas.microsoft.com/office/powerpoint/2010/main" val="1021798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644" y="1237314"/>
            <a:ext cx="4891490" cy="584775"/>
          </a:xfrm>
          <a:prstGeom prst="rect">
            <a:avLst/>
          </a:prstGeom>
        </p:spPr>
        <p:txBody>
          <a:bodyPr wrap="square">
            <a:spAutoFit/>
          </a:bodyPr>
          <a:lstStyle/>
          <a:p>
            <a:r>
              <a:rPr lang="en-US" sz="800" b="1" dirty="0" smtClean="0">
                <a:ln w="11430"/>
                <a:solidFill>
                  <a:srgbClr val="C00000"/>
                </a:solidFill>
                <a:latin typeface="HelveticaNeueLT Pro 95 Blk" panose="020B0904020202020204" pitchFamily="34" charset="0"/>
                <a:cs typeface="Arial" panose="020B0604020202020204" pitchFamily="34" charset="0"/>
              </a:rPr>
              <a:t>C.8.2.1</a:t>
            </a:r>
            <a:r>
              <a:rPr lang="en-US" sz="3200" b="1" dirty="0" smtClean="0">
                <a:ln w="11430"/>
                <a:solidFill>
                  <a:srgbClr val="C00000"/>
                </a:solidFill>
                <a:latin typeface="HelveticaNeueLT Pro 95 Blk" panose="020B0904020202020204" pitchFamily="34" charset="0"/>
                <a:cs typeface="Arial" panose="020B0604020202020204" pitchFamily="34" charset="0"/>
              </a:rPr>
              <a:t> Data Preloading</a:t>
            </a:r>
          </a:p>
        </p:txBody>
      </p:sp>
      <p:sp>
        <p:nvSpPr>
          <p:cNvPr id="7" name="Rectangle 6"/>
          <p:cNvSpPr/>
          <p:nvPr/>
        </p:nvSpPr>
        <p:spPr>
          <a:xfrm>
            <a:off x="496644" y="2050716"/>
            <a:ext cx="11015983" cy="3847207"/>
          </a:xfrm>
          <a:prstGeom prst="rect">
            <a:avLst/>
          </a:prstGeom>
        </p:spPr>
        <p:txBody>
          <a:bodyPr wrap="square">
            <a:spAutoFit/>
          </a:bodyPr>
          <a:lstStyle/>
          <a:p>
            <a:pPr algn="just"/>
            <a:r>
              <a:rPr lang="en-GB" sz="2000" b="1" i="1" dirty="0" smtClean="0">
                <a:solidFill>
                  <a:schemeClr val="bg1">
                    <a:lumMod val="50000"/>
                  </a:schemeClr>
                </a:solidFill>
                <a:latin typeface="HelveticaNeueLT Pro 55 Roman" panose="020B0604020202020204" pitchFamily="34" charset="0"/>
                <a:cs typeface="Arial" panose="020B0604020202020204" pitchFamily="34" charset="0"/>
              </a:rPr>
              <a:t>What is Data preloading? </a:t>
            </a:r>
          </a:p>
          <a:p>
            <a:pPr algn="just"/>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pPr algn="just"/>
            <a:r>
              <a:rPr lang="en-GB" sz="1600" dirty="0" smtClean="0">
                <a:solidFill>
                  <a:srgbClr val="B50230"/>
                </a:solidFill>
                <a:latin typeface="HelveticaNeueLT Pro 55 Roman" panose="020B0604020202020204" pitchFamily="34" charset="0"/>
                <a:cs typeface="Arial" panose="020B0604020202020204" pitchFamily="34" charset="0"/>
              </a:rPr>
              <a:t>Data preloading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is an </a:t>
            </a:r>
            <a:r>
              <a:rPr lang="en-GB" sz="1600" dirty="0" smtClean="0">
                <a:solidFill>
                  <a:srgbClr val="B50230"/>
                </a:solidFill>
                <a:latin typeface="HelveticaNeueLT Pro 55 Roman" panose="020B0604020202020204" pitchFamily="34" charset="0"/>
                <a:cs typeface="Arial" panose="020B0604020202020204" pitchFamily="34" charset="0"/>
              </a:rPr>
              <a:t>additional service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we provide to our customers, they give us </a:t>
            </a:r>
            <a:r>
              <a:rPr lang="en-GB" sz="1600" dirty="0" smtClean="0">
                <a:solidFill>
                  <a:srgbClr val="B50230"/>
                </a:solidFill>
                <a:latin typeface="HelveticaNeueLT Pro 55 Roman" panose="020B0604020202020204" pitchFamily="34" charset="0"/>
                <a:cs typeface="Arial" panose="020B0604020202020204" pitchFamily="34" charset="0"/>
              </a:rPr>
              <a:t>data</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and we </a:t>
            </a:r>
            <a:r>
              <a:rPr lang="en-GB" sz="1600" dirty="0" smtClean="0">
                <a:solidFill>
                  <a:srgbClr val="B50230"/>
                </a:solidFill>
                <a:latin typeface="HelveticaNeueLT Pro 55 Roman" panose="020B0604020202020204" pitchFamily="34" charset="0"/>
                <a:cs typeface="Arial" panose="020B0604020202020204" pitchFamily="34" charset="0"/>
              </a:rPr>
              <a:t>preload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it onto the </a:t>
            </a:r>
            <a:r>
              <a:rPr lang="en-GB" sz="1600" dirty="0" smtClean="0">
                <a:solidFill>
                  <a:srgbClr val="B50230"/>
                </a:solidFill>
                <a:latin typeface="HelveticaNeueLT Pro 55 Roman" panose="020B0604020202020204" pitchFamily="34" charset="0"/>
                <a:cs typeface="Arial" panose="020B0604020202020204" pitchFamily="34" charset="0"/>
              </a:rPr>
              <a:t>USB’s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they have ordered from us. </a:t>
            </a:r>
          </a:p>
          <a:p>
            <a:pPr algn="just"/>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pPr algn="just"/>
            <a:r>
              <a:rPr lang="en-GB" sz="1600" dirty="0" smtClean="0">
                <a:solidFill>
                  <a:schemeClr val="bg1">
                    <a:lumMod val="50000"/>
                  </a:schemeClr>
                </a:solidFill>
                <a:latin typeface="HelveticaNeueLT Pro 55 Roman" panose="020B0604020202020204" pitchFamily="34" charset="0"/>
                <a:cs typeface="Arial" panose="020B0604020202020204" pitchFamily="34" charset="0"/>
              </a:rPr>
              <a:t>This is very handy if your customers order is quite large as we can </a:t>
            </a:r>
            <a:r>
              <a:rPr lang="en-GB" sz="1600" dirty="0" smtClean="0">
                <a:solidFill>
                  <a:srgbClr val="B50230"/>
                </a:solidFill>
                <a:latin typeface="HelveticaNeueLT Pro 55 Roman" panose="020B0604020202020204" pitchFamily="34" charset="0"/>
                <a:cs typeface="Arial" panose="020B0604020202020204" pitchFamily="34" charset="0"/>
              </a:rPr>
              <a:t>duplicate data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on all the </a:t>
            </a:r>
            <a:r>
              <a:rPr lang="en-GB" sz="1600" dirty="0" smtClean="0">
                <a:solidFill>
                  <a:srgbClr val="B50230"/>
                </a:solidFill>
                <a:latin typeface="HelveticaNeueLT Pro 55 Roman" panose="020B0604020202020204" pitchFamily="34" charset="0"/>
                <a:cs typeface="Arial" panose="020B0604020202020204" pitchFamily="34" charset="0"/>
              </a:rPr>
              <a:t>USB’s</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at once saving the customer a lot of time.</a:t>
            </a:r>
          </a:p>
          <a:p>
            <a:pPr algn="just"/>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pPr algn="just"/>
            <a:r>
              <a:rPr lang="en-GB" sz="1600" dirty="0" smtClean="0">
                <a:solidFill>
                  <a:srgbClr val="B50230"/>
                </a:solidFill>
                <a:latin typeface="HelveticaNeueLT Pro 55 Roman" panose="020B0604020202020204" pitchFamily="34" charset="0"/>
                <a:cs typeface="Arial" panose="020B0604020202020204" pitchFamily="34" charset="0"/>
              </a:rPr>
              <a:t>Because we are sometimes dealing with Large orders when doing this preloading service it is vital that the necessary checks are done in order to ensure the customer is receiving the products with the data they ordered.</a:t>
            </a:r>
          </a:p>
          <a:p>
            <a:pPr algn="just"/>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pPr algn="just"/>
            <a:r>
              <a:rPr lang="en-GB" sz="1600" dirty="0" smtClean="0">
                <a:solidFill>
                  <a:schemeClr val="bg1">
                    <a:lumMod val="50000"/>
                  </a:schemeClr>
                </a:solidFill>
                <a:latin typeface="HelveticaNeueLT Pro 55 Roman" panose="020B0604020202020204" pitchFamily="34" charset="0"/>
                <a:cs typeface="Arial" panose="020B0604020202020204" pitchFamily="34" charset="0"/>
              </a:rPr>
              <a:t>If </a:t>
            </a:r>
            <a:r>
              <a:rPr lang="en-GB" sz="1600" dirty="0" smtClean="0">
                <a:solidFill>
                  <a:srgbClr val="B50230"/>
                </a:solidFill>
                <a:latin typeface="HelveticaNeueLT Pro 55 Roman" panose="020B0604020202020204" pitchFamily="34" charset="0"/>
                <a:cs typeface="Arial" panose="020B0604020202020204" pitchFamily="34" charset="0"/>
              </a:rPr>
              <a:t>checks</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are </a:t>
            </a:r>
            <a:r>
              <a:rPr lang="en-GB" sz="1600" dirty="0" smtClean="0">
                <a:solidFill>
                  <a:srgbClr val="B50230"/>
                </a:solidFill>
                <a:latin typeface="HelveticaNeueLT Pro 55 Roman" panose="020B0604020202020204" pitchFamily="34" charset="0"/>
                <a:cs typeface="Arial" panose="020B0604020202020204" pitchFamily="34" charset="0"/>
              </a:rPr>
              <a:t>not done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and they order goes to the </a:t>
            </a:r>
            <a:r>
              <a:rPr lang="en-GB" sz="1600" dirty="0" smtClean="0">
                <a:solidFill>
                  <a:srgbClr val="B50230"/>
                </a:solidFill>
                <a:latin typeface="HelveticaNeueLT Pro 55 Roman" panose="020B0604020202020204" pitchFamily="34" charset="0"/>
                <a:cs typeface="Arial" panose="020B0604020202020204" pitchFamily="34" charset="0"/>
              </a:rPr>
              <a:t>customer</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with </a:t>
            </a:r>
            <a:r>
              <a:rPr lang="en-GB" sz="1600" dirty="0" smtClean="0">
                <a:solidFill>
                  <a:srgbClr val="B50230"/>
                </a:solidFill>
                <a:latin typeface="HelveticaNeueLT Pro 55 Roman" panose="020B0604020202020204" pitchFamily="34" charset="0"/>
                <a:cs typeface="Arial" panose="020B0604020202020204" pitchFamily="34" charset="0"/>
              </a:rPr>
              <a:t>incorrect data</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this will cause an </a:t>
            </a:r>
            <a:r>
              <a:rPr lang="en-GB" sz="1600" dirty="0" smtClean="0">
                <a:solidFill>
                  <a:srgbClr val="B50230"/>
                </a:solidFill>
                <a:latin typeface="HelveticaNeueLT Pro 55 Roman" panose="020B0604020202020204" pitchFamily="34" charset="0"/>
                <a:cs typeface="Arial" panose="020B0604020202020204" pitchFamily="34" charset="0"/>
              </a:rPr>
              <a:t>aftersales case</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a:t>
            </a:r>
          </a:p>
          <a:p>
            <a:pPr algn="just"/>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pPr algn="just"/>
            <a:r>
              <a:rPr lang="en-GB" sz="1600" dirty="0" smtClean="0">
                <a:solidFill>
                  <a:schemeClr val="bg1">
                    <a:lumMod val="50000"/>
                  </a:schemeClr>
                </a:solidFill>
                <a:latin typeface="HelveticaNeueLT Pro 55 Roman" panose="020B0604020202020204" pitchFamily="34" charset="0"/>
                <a:cs typeface="Arial" panose="020B0604020202020204" pitchFamily="34" charset="0"/>
              </a:rPr>
              <a:t>The next few slides will guide you through the process to ensure that you have the knowledge to confidently process data preloads. </a:t>
            </a:r>
          </a:p>
        </p:txBody>
      </p:sp>
    </p:spTree>
    <p:extLst>
      <p:ext uri="{BB962C8B-B14F-4D97-AF65-F5344CB8AC3E}">
        <p14:creationId xmlns:p14="http://schemas.microsoft.com/office/powerpoint/2010/main" val="516213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721" y="1063365"/>
            <a:ext cx="7653050" cy="584775"/>
          </a:xfrm>
          <a:prstGeom prst="rect">
            <a:avLst/>
          </a:prstGeom>
        </p:spPr>
        <p:txBody>
          <a:bodyPr wrap="square">
            <a:spAutoFit/>
          </a:bodyPr>
          <a:lstStyle/>
          <a:p>
            <a:r>
              <a:rPr lang="en-US" sz="800" b="1" dirty="0" smtClean="0">
                <a:ln w="11430"/>
                <a:solidFill>
                  <a:srgbClr val="C00000"/>
                </a:solidFill>
                <a:latin typeface="HelveticaNeueLT Pro 95 Blk" panose="020B0904020202020204" pitchFamily="34" charset="0"/>
                <a:cs typeface="Arial" panose="020B0604020202020204" pitchFamily="34" charset="0"/>
              </a:rPr>
              <a:t>C.8.2.2</a:t>
            </a:r>
            <a:r>
              <a:rPr lang="en-US" sz="3200" b="1" dirty="0" smtClean="0">
                <a:ln w="11430"/>
                <a:solidFill>
                  <a:srgbClr val="C00000"/>
                </a:solidFill>
                <a:latin typeface="HelveticaNeueLT Pro 95 Blk" panose="020B0904020202020204" pitchFamily="34" charset="0"/>
                <a:cs typeface="Arial" panose="020B0604020202020204" pitchFamily="34" charset="0"/>
              </a:rPr>
              <a:t> </a:t>
            </a:r>
            <a:r>
              <a:rPr lang="en-US" sz="3200" b="1" dirty="0">
                <a:ln w="11430"/>
                <a:solidFill>
                  <a:srgbClr val="C00000"/>
                </a:solidFill>
                <a:latin typeface="HelveticaNeueLT Pro 95 Blk" panose="020B0904020202020204" pitchFamily="34" charset="0"/>
                <a:cs typeface="Arial" panose="020B0604020202020204" pitchFamily="34" charset="0"/>
              </a:rPr>
              <a:t>Data Types </a:t>
            </a:r>
            <a:endParaRPr lang="en-GB" sz="3200" dirty="0">
              <a:solidFill>
                <a:srgbClr val="C00000"/>
              </a:solidFill>
              <a:latin typeface="HelveticaNeueLT Pro 95 Blk" panose="020B0904020202020204" pitchFamily="34" charset="0"/>
              <a:cs typeface="Arial" panose="020B0604020202020204" pitchFamily="34" charset="0"/>
            </a:endParaRPr>
          </a:p>
        </p:txBody>
      </p:sp>
      <p:sp>
        <p:nvSpPr>
          <p:cNvPr id="3" name="Rectangle 2"/>
          <p:cNvSpPr/>
          <p:nvPr/>
        </p:nvSpPr>
        <p:spPr>
          <a:xfrm>
            <a:off x="380721" y="1644973"/>
            <a:ext cx="12159732" cy="738664"/>
          </a:xfrm>
          <a:prstGeom prst="rect">
            <a:avLst/>
          </a:prstGeom>
        </p:spPr>
        <p:txBody>
          <a:bodyPr wrap="square">
            <a:spAutoFit/>
          </a:bodyPr>
          <a:lstStyle/>
          <a:p>
            <a:r>
              <a:rPr lang="en-GB" sz="1400" dirty="0" smtClean="0">
                <a:solidFill>
                  <a:schemeClr val="bg1">
                    <a:lumMod val="50000"/>
                  </a:schemeClr>
                </a:solidFill>
                <a:latin typeface="HelveticaNeueLT Pro 55 Roman" panose="020B0604020202020204" pitchFamily="34" charset="0"/>
              </a:rPr>
              <a:t>First off it is important to note there are two </a:t>
            </a:r>
            <a:r>
              <a:rPr lang="en-GB" sz="1400" dirty="0">
                <a:solidFill>
                  <a:schemeClr val="bg1">
                    <a:lumMod val="50000"/>
                  </a:schemeClr>
                </a:solidFill>
                <a:latin typeface="HelveticaNeueLT Pro 55 Roman" panose="020B0604020202020204" pitchFamily="34" charset="0"/>
              </a:rPr>
              <a:t>types of data you will come </a:t>
            </a:r>
            <a:r>
              <a:rPr lang="en-GB" sz="1400" dirty="0" smtClean="0">
                <a:solidFill>
                  <a:schemeClr val="bg1">
                    <a:lumMod val="50000"/>
                  </a:schemeClr>
                </a:solidFill>
                <a:latin typeface="HelveticaNeueLT Pro 55 Roman" panose="020B0604020202020204" pitchFamily="34" charset="0"/>
              </a:rPr>
              <a:t>across: </a:t>
            </a:r>
          </a:p>
          <a:p>
            <a:pPr marL="285750" indent="-285750">
              <a:buFont typeface="Arial" panose="020B0604020202020204" pitchFamily="34" charset="0"/>
              <a:buChar char="•"/>
            </a:pPr>
            <a:r>
              <a:rPr lang="en-GB" sz="1400" dirty="0" smtClean="0">
                <a:solidFill>
                  <a:srgbClr val="B50230"/>
                </a:solidFill>
                <a:latin typeface="HelveticaNeueLT Pro 55 Roman" panose="020B0604020202020204" pitchFamily="34" charset="0"/>
              </a:rPr>
              <a:t>Mac </a:t>
            </a:r>
            <a:r>
              <a:rPr lang="en-GB" sz="1400" dirty="0">
                <a:solidFill>
                  <a:srgbClr val="B50230"/>
                </a:solidFill>
                <a:latin typeface="HelveticaNeueLT Pro 55 Roman" panose="020B0604020202020204" pitchFamily="34" charset="0"/>
              </a:rPr>
              <a:t>Data </a:t>
            </a:r>
            <a:endParaRPr lang="en-GB" sz="1400" dirty="0" smtClean="0">
              <a:solidFill>
                <a:srgbClr val="B50230"/>
              </a:solidFill>
              <a:latin typeface="HelveticaNeueLT Pro 55 Roman" panose="020B0604020202020204" pitchFamily="34" charset="0"/>
            </a:endParaRPr>
          </a:p>
          <a:p>
            <a:pPr marL="285750" indent="-285750">
              <a:buFont typeface="Arial" panose="020B0604020202020204" pitchFamily="34" charset="0"/>
              <a:buChar char="•"/>
            </a:pPr>
            <a:r>
              <a:rPr lang="en-GB" sz="1400" dirty="0" smtClean="0">
                <a:solidFill>
                  <a:srgbClr val="B50230"/>
                </a:solidFill>
                <a:latin typeface="HelveticaNeueLT Pro 55 Roman" panose="020B0604020202020204" pitchFamily="34" charset="0"/>
              </a:rPr>
              <a:t>Windows </a:t>
            </a:r>
            <a:r>
              <a:rPr lang="en-GB" sz="1400" dirty="0">
                <a:solidFill>
                  <a:srgbClr val="B50230"/>
                </a:solidFill>
                <a:latin typeface="HelveticaNeueLT Pro 55 Roman" panose="020B0604020202020204" pitchFamily="34" charset="0"/>
              </a:rPr>
              <a:t>Data</a:t>
            </a:r>
            <a:r>
              <a:rPr lang="en-GB" sz="1400" dirty="0">
                <a:solidFill>
                  <a:srgbClr val="FF0000"/>
                </a:solidFill>
                <a:latin typeface="HelveticaNeueLT Pro 55 Roman" panose="020B0604020202020204" pitchFamily="34" charset="0"/>
              </a:rPr>
              <a:t>. </a:t>
            </a:r>
          </a:p>
        </p:txBody>
      </p:sp>
      <p:sp>
        <p:nvSpPr>
          <p:cNvPr id="6" name="TextBox 5"/>
          <p:cNvSpPr txBox="1"/>
          <p:nvPr/>
        </p:nvSpPr>
        <p:spPr>
          <a:xfrm>
            <a:off x="843890" y="2491240"/>
            <a:ext cx="4352640" cy="33855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smtClean="0">
              <a:solidFill>
                <a:schemeClr val="bg1">
                  <a:lumMod val="50000"/>
                </a:schemeClr>
              </a:solidFill>
              <a:latin typeface="HelveticaNeueLT Pro 55 Roman" panose="020B0604020202020204" pitchFamily="34" charset="0"/>
            </a:endParaRPr>
          </a:p>
          <a:p>
            <a:endParaRPr lang="en-GB" sz="1400" dirty="0" smtClean="0">
              <a:solidFill>
                <a:schemeClr val="bg1">
                  <a:lumMod val="50000"/>
                </a:schemeClr>
              </a:solidFill>
              <a:latin typeface="HelveticaNeueLT Pro 55 Roman" panose="020B0604020202020204" pitchFamily="34" charset="0"/>
            </a:endParaRPr>
          </a:p>
          <a:p>
            <a:endParaRPr lang="en-GB" sz="1400" dirty="0" smtClean="0">
              <a:solidFill>
                <a:schemeClr val="bg1">
                  <a:lumMod val="50000"/>
                </a:schemeClr>
              </a:solidFill>
              <a:latin typeface="HelveticaNeueLT Pro 55 Roman" panose="020B0604020202020204" pitchFamily="34" charset="0"/>
            </a:endParaRPr>
          </a:p>
          <a:p>
            <a:endParaRPr lang="en-GB" sz="1400" dirty="0" smtClean="0">
              <a:solidFill>
                <a:schemeClr val="bg1">
                  <a:lumMod val="50000"/>
                </a:schemeClr>
              </a:solidFill>
              <a:latin typeface="HelveticaNeueLT Pro 55 Roman" panose="020B0604020202020204" pitchFamily="34" charset="0"/>
            </a:endParaRPr>
          </a:p>
          <a:p>
            <a:endParaRPr lang="en-GB" sz="1400" dirty="0" smtClean="0">
              <a:solidFill>
                <a:schemeClr val="bg1">
                  <a:lumMod val="50000"/>
                </a:schemeClr>
              </a:solidFill>
              <a:latin typeface="HelveticaNeueLT Pro 55 Roman" panose="020B0604020202020204" pitchFamily="34" charset="0"/>
            </a:endParaRPr>
          </a:p>
          <a:p>
            <a:pPr>
              <a:buFont typeface="Arial" pitchFamily="34" charset="0"/>
              <a:buChar char="•"/>
            </a:pPr>
            <a:r>
              <a:rPr lang="en-GB" sz="1400" dirty="0" smtClean="0">
                <a:solidFill>
                  <a:schemeClr val="bg1">
                    <a:lumMod val="50000"/>
                  </a:schemeClr>
                </a:solidFill>
                <a:latin typeface="HelveticaNeueLT Pro 55 Roman" panose="020B0604020202020204" pitchFamily="34" charset="0"/>
              </a:rPr>
              <a:t>Mac Data will need to be handled By </a:t>
            </a:r>
            <a:r>
              <a:rPr lang="en-GB" sz="1400" dirty="0" smtClean="0">
                <a:solidFill>
                  <a:schemeClr val="bg1">
                    <a:lumMod val="50000"/>
                  </a:schemeClr>
                </a:solidFill>
                <a:latin typeface="HelveticaNeueLT Pro 55 Roman" panose="020B0604020202020204" pitchFamily="34" charset="0"/>
                <a:hlinkClick r:id="rId3"/>
              </a:rPr>
              <a:t>itsupport@flashbay.com</a:t>
            </a:r>
            <a:r>
              <a:rPr lang="en-GB" sz="1400" dirty="0" smtClean="0">
                <a:solidFill>
                  <a:schemeClr val="bg1">
                    <a:lumMod val="50000"/>
                  </a:schemeClr>
                </a:solidFill>
                <a:latin typeface="HelveticaNeueLT Pro 55 Roman" panose="020B0604020202020204" pitchFamily="34" charset="0"/>
              </a:rPr>
              <a:t> </a:t>
            </a:r>
          </a:p>
          <a:p>
            <a:pPr>
              <a:buFont typeface="Arial" pitchFamily="34" charset="0"/>
              <a:buChar char="•"/>
            </a:pPr>
            <a:endParaRPr lang="en-GB" sz="1400" dirty="0" smtClean="0">
              <a:solidFill>
                <a:schemeClr val="bg1">
                  <a:lumMod val="50000"/>
                </a:schemeClr>
              </a:solidFill>
              <a:latin typeface="HelveticaNeueLT Pro 55 Roman" panose="020B0604020202020204" pitchFamily="34" charset="0"/>
            </a:endParaRPr>
          </a:p>
          <a:p>
            <a:pPr>
              <a:buFont typeface="Arial" pitchFamily="34" charset="0"/>
              <a:buChar char="•"/>
            </a:pPr>
            <a:r>
              <a:rPr lang="en-GB" sz="1400" dirty="0" smtClean="0">
                <a:solidFill>
                  <a:schemeClr val="bg1">
                    <a:lumMod val="50000"/>
                  </a:schemeClr>
                </a:solidFill>
                <a:latin typeface="HelveticaNeueLT Pro 55 Roman" panose="020B0604020202020204" pitchFamily="34" charset="0"/>
              </a:rPr>
              <a:t>If you try to extract it yourself it will corrupt, not work properly or display incorrect data</a:t>
            </a:r>
          </a:p>
          <a:p>
            <a:pPr>
              <a:buFont typeface="Arial" pitchFamily="34" charset="0"/>
              <a:buChar char="•"/>
            </a:pPr>
            <a:endParaRPr lang="en-GB" sz="1400" dirty="0" smtClean="0">
              <a:solidFill>
                <a:schemeClr val="bg1">
                  <a:lumMod val="50000"/>
                </a:schemeClr>
              </a:solidFill>
              <a:latin typeface="HelveticaNeueLT Pro 55 Roman" panose="020B0604020202020204" pitchFamily="34" charset="0"/>
            </a:endParaRPr>
          </a:p>
          <a:p>
            <a:pPr>
              <a:buFont typeface="Arial" pitchFamily="34" charset="0"/>
              <a:buChar char="•"/>
            </a:pPr>
            <a:r>
              <a:rPr lang="en-GB" sz="1400" dirty="0" smtClean="0">
                <a:solidFill>
                  <a:schemeClr val="bg1">
                    <a:lumMod val="50000"/>
                  </a:schemeClr>
                </a:solidFill>
                <a:latin typeface="HelveticaNeueLT Pro 55 Roman" panose="020B0604020202020204" pitchFamily="34" charset="0"/>
              </a:rPr>
              <a:t>The DP email highlights Mac data like this: </a:t>
            </a:r>
          </a:p>
          <a:p>
            <a:pPr>
              <a:buFont typeface="Arial" pitchFamily="34" charset="0"/>
              <a:buChar char="•"/>
            </a:pPr>
            <a:endParaRPr lang="en-GB" sz="1400" dirty="0" smtClean="0">
              <a:solidFill>
                <a:schemeClr val="bg1">
                  <a:lumMod val="50000"/>
                </a:schemeClr>
              </a:solidFill>
              <a:latin typeface="HelveticaNeueLT Pro 55 Roman" panose="020B0604020202020204" pitchFamily="34" charset="0"/>
            </a:endParaRPr>
          </a:p>
          <a:p>
            <a:pPr>
              <a:buFont typeface="Arial" pitchFamily="34" charset="0"/>
              <a:buChar char="•"/>
            </a:pPr>
            <a:endParaRPr lang="en-GB" sz="1400" dirty="0" smtClean="0">
              <a:solidFill>
                <a:schemeClr val="bg1">
                  <a:lumMod val="50000"/>
                </a:schemeClr>
              </a:solidFill>
              <a:latin typeface="HelveticaNeueLT Pro 55 Roman" panose="020B0604020202020204" pitchFamily="34" charset="0"/>
            </a:endParaRPr>
          </a:p>
          <a:p>
            <a:pPr>
              <a:buFont typeface="Arial" pitchFamily="34" charset="0"/>
              <a:buChar char="•"/>
            </a:pPr>
            <a:endParaRPr lang="en-GB" sz="1400" dirty="0" smtClean="0">
              <a:solidFill>
                <a:schemeClr val="bg1">
                  <a:lumMod val="50000"/>
                </a:schemeClr>
              </a:solidFill>
              <a:latin typeface="HelveticaNeueLT Pro 55 Roman" panose="020B0604020202020204" pitchFamily="34" charset="0"/>
            </a:endParaRPr>
          </a:p>
        </p:txBody>
      </p:sp>
      <p:sp>
        <p:nvSpPr>
          <p:cNvPr id="7" name="TextBox 6"/>
          <p:cNvSpPr txBox="1"/>
          <p:nvPr/>
        </p:nvSpPr>
        <p:spPr>
          <a:xfrm>
            <a:off x="5196530" y="2491240"/>
            <a:ext cx="4952725" cy="33547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smtClean="0">
              <a:solidFill>
                <a:schemeClr val="bg1">
                  <a:lumMod val="50000"/>
                </a:schemeClr>
              </a:solidFill>
              <a:latin typeface="HelveticaNeueLT Pro 55 Roman" panose="020B0604020202020204" pitchFamily="34" charset="0"/>
            </a:endParaRPr>
          </a:p>
          <a:p>
            <a:endParaRPr lang="en-GB" dirty="0" smtClean="0">
              <a:solidFill>
                <a:schemeClr val="bg1">
                  <a:lumMod val="50000"/>
                </a:schemeClr>
              </a:solidFill>
              <a:latin typeface="HelveticaNeueLT Pro 55 Roman" panose="020B0604020202020204" pitchFamily="34" charset="0"/>
            </a:endParaRPr>
          </a:p>
          <a:p>
            <a:endParaRPr lang="en-GB" dirty="0" smtClean="0">
              <a:solidFill>
                <a:schemeClr val="bg1">
                  <a:lumMod val="50000"/>
                </a:schemeClr>
              </a:solidFill>
              <a:latin typeface="HelveticaNeueLT Pro 55 Roman" panose="020B0604020202020204" pitchFamily="34" charset="0"/>
            </a:endParaRPr>
          </a:p>
          <a:p>
            <a:endParaRPr lang="en-GB" dirty="0" smtClean="0">
              <a:solidFill>
                <a:schemeClr val="bg1">
                  <a:lumMod val="50000"/>
                </a:schemeClr>
              </a:solidFill>
              <a:latin typeface="HelveticaNeueLT Pro 55 Roman" panose="020B0604020202020204" pitchFamily="34" charset="0"/>
            </a:endParaRPr>
          </a:p>
          <a:p>
            <a:pPr>
              <a:buFont typeface="Arial" pitchFamily="34" charset="0"/>
              <a:buChar char="•"/>
            </a:pPr>
            <a:r>
              <a:rPr lang="en-GB" sz="1400" dirty="0" smtClean="0">
                <a:solidFill>
                  <a:schemeClr val="bg1">
                    <a:lumMod val="50000"/>
                  </a:schemeClr>
                </a:solidFill>
                <a:latin typeface="HelveticaNeueLT Pro 55 Roman" panose="020B0604020202020204" pitchFamily="34" charset="0"/>
              </a:rPr>
              <a:t>Windows data can be extracted on your desktops </a:t>
            </a:r>
          </a:p>
          <a:p>
            <a:endParaRPr lang="en-GB" sz="1400" dirty="0" smtClean="0">
              <a:solidFill>
                <a:schemeClr val="bg1">
                  <a:lumMod val="50000"/>
                </a:schemeClr>
              </a:solidFill>
              <a:latin typeface="HelveticaNeueLT Pro 55 Roman" panose="020B0604020202020204" pitchFamily="34" charset="0"/>
            </a:endParaRPr>
          </a:p>
          <a:p>
            <a:pPr>
              <a:buFont typeface="Arial" pitchFamily="34" charset="0"/>
              <a:buChar char="•"/>
            </a:pPr>
            <a:r>
              <a:rPr lang="en-GB" sz="1400" dirty="0" smtClean="0">
                <a:solidFill>
                  <a:schemeClr val="bg1">
                    <a:lumMod val="50000"/>
                  </a:schemeClr>
                </a:solidFill>
                <a:latin typeface="HelveticaNeueLT Pro 55 Roman" panose="020B0604020202020204" pitchFamily="34" charset="0"/>
              </a:rPr>
              <a:t>If you are having trouble with unzipping data then notify </a:t>
            </a:r>
            <a:r>
              <a:rPr lang="en-GB" sz="1400" dirty="0" smtClean="0">
                <a:solidFill>
                  <a:schemeClr val="bg1">
                    <a:lumMod val="50000"/>
                  </a:schemeClr>
                </a:solidFill>
                <a:latin typeface="HelveticaNeueLT Pro 55 Roman" panose="020B0604020202020204" pitchFamily="34" charset="0"/>
                <a:hlinkClick r:id="rId3"/>
              </a:rPr>
              <a:t>itsupport@flashbay.com</a:t>
            </a:r>
            <a:endParaRPr lang="en-GB" sz="1400" dirty="0" smtClean="0">
              <a:solidFill>
                <a:schemeClr val="bg1">
                  <a:lumMod val="50000"/>
                </a:schemeClr>
              </a:solidFill>
              <a:latin typeface="HelveticaNeueLT Pro 55 Roman" panose="020B0604020202020204" pitchFamily="34" charset="0"/>
            </a:endParaRPr>
          </a:p>
          <a:p>
            <a:pPr>
              <a:buFont typeface="Arial" pitchFamily="34" charset="0"/>
              <a:buChar char="•"/>
            </a:pPr>
            <a:endParaRPr lang="en-GB" sz="1400" dirty="0" smtClean="0">
              <a:solidFill>
                <a:schemeClr val="bg1">
                  <a:lumMod val="50000"/>
                </a:schemeClr>
              </a:solidFill>
              <a:latin typeface="HelveticaNeueLT Pro 55 Roman" panose="020B0604020202020204" pitchFamily="34" charset="0"/>
            </a:endParaRPr>
          </a:p>
          <a:p>
            <a:pPr>
              <a:buFont typeface="Arial" pitchFamily="34" charset="0"/>
              <a:buChar char="•"/>
            </a:pPr>
            <a:r>
              <a:rPr lang="en-GB" sz="1400" dirty="0" smtClean="0">
                <a:solidFill>
                  <a:schemeClr val="bg1">
                    <a:lumMod val="50000"/>
                  </a:schemeClr>
                </a:solidFill>
                <a:latin typeface="HelveticaNeueLT Pro 55 Roman" panose="020B0604020202020204" pitchFamily="34" charset="0"/>
              </a:rPr>
              <a:t> If you are have no space on your computer you can move data onto your public folder </a:t>
            </a:r>
          </a:p>
          <a:p>
            <a:endParaRPr lang="en-GB" sz="1400" dirty="0" smtClean="0">
              <a:solidFill>
                <a:schemeClr val="bg1">
                  <a:lumMod val="50000"/>
                </a:schemeClr>
              </a:solidFill>
              <a:latin typeface="HelveticaNeueLT Pro 55 Roman" panose="020B0604020202020204" pitchFamily="34" charset="0"/>
            </a:endParaRPr>
          </a:p>
          <a:p>
            <a:pPr>
              <a:buFont typeface="Arial" pitchFamily="34" charset="0"/>
              <a:buChar char="•"/>
            </a:pPr>
            <a:endParaRPr lang="en-GB" sz="1400" dirty="0" smtClean="0">
              <a:solidFill>
                <a:schemeClr val="bg1">
                  <a:lumMod val="50000"/>
                </a:schemeClr>
              </a:solidFill>
              <a:latin typeface="HelveticaNeueLT Pro 55 Roman" panose="020B0604020202020204" pitchFamily="34" charset="0"/>
            </a:endParaRPr>
          </a:p>
          <a:p>
            <a:pPr>
              <a:buFont typeface="Arial" pitchFamily="34" charset="0"/>
              <a:buChar char="•"/>
            </a:pPr>
            <a:endParaRPr lang="en-GB" sz="1400" dirty="0" smtClean="0">
              <a:solidFill>
                <a:schemeClr val="bg1">
                  <a:lumMod val="50000"/>
                </a:schemeClr>
              </a:solidFill>
              <a:latin typeface="HelveticaNeueLT Pro 55 Roman" panose="020B0604020202020204" pitchFamily="34" charset="0"/>
            </a:endParaRPr>
          </a:p>
        </p:txBody>
      </p:sp>
      <p:pic>
        <p:nvPicPr>
          <p:cNvPr id="8" name="Picture 3" descr="C:\Users\carlos\Desktop\Apple-mac-logo-icon-300x300.png"/>
          <p:cNvPicPr>
            <a:picLocks noChangeAspect="1" noChangeArrowheads="1"/>
          </p:cNvPicPr>
          <p:nvPr/>
        </p:nvPicPr>
        <p:blipFill>
          <a:blip r:embed="rId4"/>
          <a:srcRect/>
          <a:stretch>
            <a:fillRect/>
          </a:stretch>
        </p:blipFill>
        <p:spPr bwMode="auto">
          <a:xfrm>
            <a:off x="2300587" y="2506154"/>
            <a:ext cx="963040" cy="963040"/>
          </a:xfrm>
          <a:prstGeom prst="rect">
            <a:avLst/>
          </a:prstGeom>
          <a:noFill/>
        </p:spPr>
      </p:pic>
      <p:pic>
        <p:nvPicPr>
          <p:cNvPr id="9" name="Picture 8" descr="Image result for windows logo"/>
          <p:cNvPicPr/>
          <p:nvPr/>
        </p:nvPicPr>
        <p:blipFill>
          <a:blip r:embed="rId5"/>
          <a:srcRect/>
          <a:stretch>
            <a:fillRect/>
          </a:stretch>
        </p:blipFill>
        <p:spPr bwMode="auto">
          <a:xfrm>
            <a:off x="7231943" y="2577631"/>
            <a:ext cx="881898" cy="820087"/>
          </a:xfrm>
          <a:prstGeom prst="rect">
            <a:avLst/>
          </a:prstGeom>
          <a:noFill/>
          <a:ln w="9525">
            <a:noFill/>
            <a:miter lim="800000"/>
            <a:headEnd/>
            <a:tailEnd/>
          </a:ln>
        </p:spPr>
      </p:pic>
      <p:pic>
        <p:nvPicPr>
          <p:cNvPr id="10" name="Picture 4"/>
          <p:cNvPicPr>
            <a:picLocks noChangeAspect="1" noChangeArrowheads="1"/>
          </p:cNvPicPr>
          <p:nvPr/>
        </p:nvPicPr>
        <p:blipFill>
          <a:blip r:embed="rId6"/>
          <a:srcRect/>
          <a:stretch>
            <a:fillRect/>
          </a:stretch>
        </p:blipFill>
        <p:spPr bwMode="auto">
          <a:xfrm>
            <a:off x="935216" y="5249733"/>
            <a:ext cx="3693782" cy="542432"/>
          </a:xfrm>
          <a:prstGeom prst="rect">
            <a:avLst/>
          </a:prstGeom>
          <a:noFill/>
          <a:ln w="9525">
            <a:noFill/>
            <a:miter lim="800000"/>
            <a:headEnd/>
            <a:tailEnd/>
          </a:ln>
        </p:spPr>
      </p:pic>
    </p:spTree>
    <p:extLst>
      <p:ext uri="{BB962C8B-B14F-4D97-AF65-F5344CB8AC3E}">
        <p14:creationId xmlns:p14="http://schemas.microsoft.com/office/powerpoint/2010/main" val="2720601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007" y="1071321"/>
            <a:ext cx="9030159" cy="584775"/>
          </a:xfrm>
          <a:prstGeom prst="rect">
            <a:avLst/>
          </a:prstGeom>
        </p:spPr>
        <p:txBody>
          <a:bodyPr wrap="square">
            <a:spAutoFit/>
          </a:bodyPr>
          <a:lstStyle/>
          <a:p>
            <a:r>
              <a:rPr lang="en-US" sz="800" b="1" dirty="0" smtClean="0">
                <a:ln w="11430"/>
                <a:solidFill>
                  <a:srgbClr val="C00000"/>
                </a:solidFill>
                <a:latin typeface="HelveticaNeueLT Pro 95 Blk" panose="020B0904020202020204" pitchFamily="34" charset="0"/>
                <a:cs typeface="Arial" panose="020B0604020202020204" pitchFamily="34" charset="0"/>
              </a:rPr>
              <a:t>C.8.2.3</a:t>
            </a:r>
            <a:r>
              <a:rPr lang="en-US" sz="3200" b="1" dirty="0" smtClean="0">
                <a:ln w="11430"/>
                <a:solidFill>
                  <a:srgbClr val="C00000"/>
                </a:solidFill>
                <a:latin typeface="HelveticaNeueLT Pro 95 Blk" panose="020B0904020202020204" pitchFamily="34" charset="0"/>
                <a:cs typeface="Arial" panose="020B0604020202020204" pitchFamily="34" charset="0"/>
              </a:rPr>
              <a:t> </a:t>
            </a:r>
            <a:r>
              <a:rPr lang="en-US" sz="3200" b="1" dirty="0">
                <a:ln w="11430"/>
                <a:solidFill>
                  <a:srgbClr val="C00000"/>
                </a:solidFill>
                <a:latin typeface="HelveticaNeueLT Pro 95 Blk" panose="020B0904020202020204" pitchFamily="34" charset="0"/>
                <a:cs typeface="Arial" panose="020B0604020202020204" pitchFamily="34" charset="0"/>
              </a:rPr>
              <a:t>Data </a:t>
            </a:r>
            <a:r>
              <a:rPr lang="en-US" sz="3200" b="1" dirty="0" smtClean="0">
                <a:ln w="11430"/>
                <a:solidFill>
                  <a:srgbClr val="C00000"/>
                </a:solidFill>
                <a:latin typeface="HelveticaNeueLT Pro 95 Blk" panose="020B0904020202020204" pitchFamily="34" charset="0"/>
                <a:cs typeface="Arial" panose="020B0604020202020204" pitchFamily="34" charset="0"/>
              </a:rPr>
              <a:t>Preloading Guide</a:t>
            </a:r>
          </a:p>
        </p:txBody>
      </p:sp>
      <p:sp>
        <p:nvSpPr>
          <p:cNvPr id="7" name="Rectangle 6"/>
          <p:cNvSpPr/>
          <p:nvPr/>
        </p:nvSpPr>
        <p:spPr>
          <a:xfrm>
            <a:off x="303007" y="1623786"/>
            <a:ext cx="11585986" cy="3970318"/>
          </a:xfrm>
          <a:prstGeom prst="rect">
            <a:avLst/>
          </a:prstGeom>
        </p:spPr>
        <p:txBody>
          <a:bodyPr wrap="square">
            <a:spAutoFit/>
          </a:bodyPr>
          <a:lstStyle/>
          <a:p>
            <a:r>
              <a:rPr lang="en-GB" sz="2000" b="1" i="1" dirty="0" smtClean="0">
                <a:solidFill>
                  <a:schemeClr val="bg1">
                    <a:lumMod val="50000"/>
                  </a:schemeClr>
                </a:solidFill>
                <a:latin typeface="HelveticaNeueLT Pro 55 Roman" panose="020B0604020202020204" pitchFamily="34" charset="0"/>
                <a:cs typeface="Arial" panose="020B0604020202020204" pitchFamily="34" charset="0"/>
              </a:rPr>
              <a:t>Step One:  </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Send the </a:t>
            </a:r>
            <a:r>
              <a:rPr lang="en-GB" sz="1600" dirty="0" smtClean="0">
                <a:solidFill>
                  <a:srgbClr val="B50230"/>
                </a:solidFill>
                <a:latin typeface="HelveticaNeueLT Pro 55 Roman" panose="020B0604020202020204" pitchFamily="34" charset="0"/>
                <a:cs typeface="Arial" panose="020B0604020202020204" pitchFamily="34" charset="0"/>
              </a:rPr>
              <a:t>data preload link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to the </a:t>
            </a:r>
            <a:r>
              <a:rPr lang="en-GB" sz="1600" dirty="0" smtClean="0">
                <a:solidFill>
                  <a:srgbClr val="B50230"/>
                </a:solidFill>
                <a:latin typeface="HelveticaNeueLT Pro 55 Roman" panose="020B0604020202020204" pitchFamily="34" charset="0"/>
                <a:cs typeface="Arial" panose="020B0604020202020204" pitchFamily="34" charset="0"/>
              </a:rPr>
              <a:t>customer</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and request they </a:t>
            </a:r>
            <a:r>
              <a:rPr lang="en-GB" sz="1600" dirty="0" smtClean="0">
                <a:solidFill>
                  <a:srgbClr val="B50230"/>
                </a:solidFill>
                <a:latin typeface="HelveticaNeueLT Pro 55 Roman" panose="020B0604020202020204" pitchFamily="34" charset="0"/>
                <a:cs typeface="Arial" panose="020B0604020202020204" pitchFamily="34" charset="0"/>
              </a:rPr>
              <a:t>upload</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their data to </a:t>
            </a:r>
            <a:r>
              <a:rPr lang="en-GB" sz="1600" dirty="0" smtClean="0">
                <a:solidFill>
                  <a:srgbClr val="B50230"/>
                </a:solidFill>
                <a:latin typeface="HelveticaNeueLT Pro 55 Roman" panose="020B0604020202020204" pitchFamily="34" charset="0"/>
                <a:cs typeface="Arial" panose="020B0604020202020204" pitchFamily="34" charset="0"/>
              </a:rPr>
              <a:t>our FTP (our data server)</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a:t>
            </a:r>
            <a:r>
              <a:rPr lang="en-GB" sz="1600" dirty="0" smtClean="0">
                <a:solidFill>
                  <a:srgbClr val="B50230"/>
                </a:solidFill>
                <a:latin typeface="HelveticaNeueLT Pro 55 Roman" panose="020B0604020202020204" pitchFamily="34" charset="0"/>
                <a:cs typeface="Arial" panose="020B0604020202020204" pitchFamily="34" charset="0"/>
              </a:rPr>
              <a:t>Note: Our FTP only takes up to 10GB of data, any data over that amount needs to be sent in to the office via USB</a:t>
            </a:r>
          </a:p>
          <a:p>
            <a:pPr marL="285750" indent="-285750">
              <a:buFont typeface="Arial" panose="020B0604020202020204" pitchFamily="34" charset="0"/>
              <a:buChar char="•"/>
            </a:pPr>
            <a:endParaRPr lang="en-GB" sz="1600" dirty="0" smtClean="0">
              <a:solidFill>
                <a:srgbClr val="828187"/>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rgbClr val="828187"/>
                </a:solidFill>
                <a:latin typeface="HelveticaNeueLT Pro 55 Roman" panose="020B0604020202020204" pitchFamily="34" charset="0"/>
                <a:cs typeface="Arial" panose="020B0604020202020204" pitchFamily="34" charset="0"/>
              </a:rPr>
              <a:t>The customer should follow the steps ensuring that they have zipped the data.                                                                </a:t>
            </a:r>
            <a:r>
              <a:rPr lang="en-GB" sz="1600" dirty="0" smtClean="0">
                <a:solidFill>
                  <a:srgbClr val="B50230"/>
                </a:solidFill>
                <a:latin typeface="HelveticaNeueLT Pro 55 Roman" panose="020B0604020202020204" pitchFamily="34" charset="0"/>
                <a:cs typeface="Arial" panose="020B0604020202020204" pitchFamily="34" charset="0"/>
              </a:rPr>
              <a:t>Note: we will only accept data in one complete zip folder  </a:t>
            </a:r>
            <a:endParaRPr lang="en-GB" sz="1600" dirty="0">
              <a:solidFill>
                <a:srgbClr val="B50230"/>
              </a:solidFill>
              <a:latin typeface="HelveticaNeueLT Pro 55 Roman" panose="020B0604020202020204" pitchFamily="34" charset="0"/>
              <a:cs typeface="Arial" panose="020B0604020202020204" pitchFamily="34" charset="0"/>
            </a:endParaRPr>
          </a:p>
          <a:p>
            <a:endParaRPr lang="en-GB" sz="2000" b="1" i="1" dirty="0" smtClean="0">
              <a:solidFill>
                <a:schemeClr val="bg1">
                  <a:lumMod val="50000"/>
                </a:schemeClr>
              </a:solidFill>
              <a:latin typeface="HelveticaNeueLT Pro 55 Roman" panose="020B0604020202020204" pitchFamily="34" charset="0"/>
              <a:cs typeface="Arial" panose="020B0604020202020204" pitchFamily="34" charset="0"/>
            </a:endParaRPr>
          </a:p>
          <a:p>
            <a:r>
              <a:rPr lang="en-GB" sz="2000" b="1" i="1" dirty="0" smtClean="0">
                <a:solidFill>
                  <a:schemeClr val="bg1">
                    <a:lumMod val="50000"/>
                  </a:schemeClr>
                </a:solidFill>
                <a:latin typeface="HelveticaNeueLT Pro 55 Roman" panose="020B0604020202020204" pitchFamily="34" charset="0"/>
                <a:cs typeface="Arial" panose="020B0604020202020204" pitchFamily="34" charset="0"/>
              </a:rPr>
              <a:t>If the customer cannot upload: </a:t>
            </a:r>
          </a:p>
          <a:p>
            <a:pPr marL="342900" indent="-342900">
              <a:buFont typeface="Arial" panose="020B0604020202020204" pitchFamily="34" charset="0"/>
              <a:buChar char="•"/>
            </a:pPr>
            <a:r>
              <a:rPr lang="en-GB" sz="1600" dirty="0" smtClean="0">
                <a:solidFill>
                  <a:srgbClr val="B50230"/>
                </a:solidFill>
                <a:latin typeface="HelveticaNeueLT Pro 55 Roman" panose="020B0604020202020204" pitchFamily="34" charset="0"/>
                <a:cs typeface="Arial" panose="020B0604020202020204" pitchFamily="34" charset="0"/>
              </a:rPr>
              <a:t>Most common reason for data not uploading correctly is that the data is corrupt.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If the customer experiences problems please ask them to </a:t>
            </a:r>
            <a:r>
              <a:rPr lang="en-GB" sz="1600" dirty="0" smtClean="0">
                <a:solidFill>
                  <a:srgbClr val="B50230"/>
                </a:solidFill>
                <a:latin typeface="HelveticaNeueLT Pro 55 Roman" panose="020B0604020202020204" pitchFamily="34" charset="0"/>
                <a:cs typeface="Arial" panose="020B0604020202020204" pitchFamily="34" charset="0"/>
              </a:rPr>
              <a:t>check the data for corruptions, rezip and resend the data.</a:t>
            </a:r>
          </a:p>
          <a:p>
            <a:pPr marL="342900" indent="-342900">
              <a:buFont typeface="Arial" panose="020B0604020202020204" pitchFamily="34" charset="0"/>
              <a:buChar char="•"/>
            </a:pPr>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If they are still experiencing issues then ask the customer to </a:t>
            </a:r>
            <a:r>
              <a:rPr lang="en-GB" sz="1600" dirty="0" smtClean="0">
                <a:solidFill>
                  <a:srgbClr val="B50230"/>
                </a:solidFill>
                <a:latin typeface="HelveticaNeueLT Pro 55 Roman" panose="020B0604020202020204" pitchFamily="34" charset="0"/>
                <a:cs typeface="Arial" panose="020B0604020202020204" pitchFamily="34" charset="0"/>
              </a:rPr>
              <a:t>send us the data via a USB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instead.</a:t>
            </a:r>
          </a:p>
          <a:p>
            <a:pPr marL="342900" indent="-342900">
              <a:buFont typeface="Arial" panose="020B0604020202020204" pitchFamily="34" charset="0"/>
              <a:buChar char="•"/>
            </a:pPr>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Under very special circumstances we will expect 3</a:t>
            </a:r>
            <a:r>
              <a:rPr lang="en-GB" sz="1600" baseline="30000" dirty="0" smtClean="0">
                <a:solidFill>
                  <a:schemeClr val="bg1">
                    <a:lumMod val="50000"/>
                  </a:schemeClr>
                </a:solidFill>
                <a:latin typeface="HelveticaNeueLT Pro 55 Roman" panose="020B0604020202020204" pitchFamily="34" charset="0"/>
                <a:cs typeface="Arial" panose="020B0604020202020204" pitchFamily="34" charset="0"/>
              </a:rPr>
              <a:t>rd</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party transfers from other sites such as WeTransfer or Filemail. </a:t>
            </a:r>
          </a:p>
        </p:txBody>
      </p:sp>
    </p:spTree>
    <p:extLst>
      <p:ext uri="{BB962C8B-B14F-4D97-AF65-F5344CB8AC3E}">
        <p14:creationId xmlns:p14="http://schemas.microsoft.com/office/powerpoint/2010/main" val="4014318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640" y="1039010"/>
            <a:ext cx="12192000" cy="584775"/>
          </a:xfrm>
          <a:prstGeom prst="rect">
            <a:avLst/>
          </a:prstGeom>
        </p:spPr>
        <p:txBody>
          <a:bodyPr wrap="square">
            <a:spAutoFit/>
          </a:bodyPr>
          <a:lstStyle/>
          <a:p>
            <a:r>
              <a:rPr lang="en-US" sz="800" b="1" dirty="0" smtClean="0">
                <a:ln w="11430"/>
                <a:solidFill>
                  <a:srgbClr val="C00000"/>
                </a:solidFill>
                <a:latin typeface="HelveticaNeueLT Pro 95 Blk" panose="020B0904020202020204" pitchFamily="34" charset="0"/>
                <a:cs typeface="Arial" panose="020B0604020202020204" pitchFamily="34" charset="0"/>
              </a:rPr>
              <a:t>C.8.2.4</a:t>
            </a:r>
            <a:r>
              <a:rPr lang="en-US" sz="3200" b="1" dirty="0" smtClean="0">
                <a:ln w="11430"/>
                <a:solidFill>
                  <a:srgbClr val="C00000"/>
                </a:solidFill>
                <a:latin typeface="HelveticaNeueLT Pro 95 Blk" panose="020B0904020202020204" pitchFamily="34" charset="0"/>
                <a:cs typeface="Arial" panose="020B0604020202020204" pitchFamily="34" charset="0"/>
              </a:rPr>
              <a:t> </a:t>
            </a:r>
            <a:r>
              <a:rPr lang="en-US" sz="3200" b="1" dirty="0">
                <a:ln w="11430"/>
                <a:solidFill>
                  <a:srgbClr val="C00000"/>
                </a:solidFill>
                <a:latin typeface="HelveticaNeueLT Pro 95 Blk" panose="020B0904020202020204" pitchFamily="34" charset="0"/>
                <a:cs typeface="Arial" panose="020B0604020202020204" pitchFamily="34" charset="0"/>
              </a:rPr>
              <a:t>Data </a:t>
            </a:r>
            <a:r>
              <a:rPr lang="en-US" sz="3200" b="1" dirty="0" smtClean="0">
                <a:ln w="11430"/>
                <a:solidFill>
                  <a:srgbClr val="C00000"/>
                </a:solidFill>
                <a:latin typeface="HelveticaNeueLT Pro 95 Blk" panose="020B0904020202020204" pitchFamily="34" charset="0"/>
                <a:cs typeface="Arial" panose="020B0604020202020204" pitchFamily="34" charset="0"/>
              </a:rPr>
              <a:t>Preloading Guide</a:t>
            </a:r>
          </a:p>
        </p:txBody>
      </p:sp>
      <p:sp>
        <p:nvSpPr>
          <p:cNvPr id="7" name="Rectangle 6"/>
          <p:cNvSpPr/>
          <p:nvPr/>
        </p:nvSpPr>
        <p:spPr>
          <a:xfrm>
            <a:off x="303007" y="1648478"/>
            <a:ext cx="11585986" cy="4093428"/>
          </a:xfrm>
          <a:prstGeom prst="rect">
            <a:avLst/>
          </a:prstGeom>
        </p:spPr>
        <p:txBody>
          <a:bodyPr wrap="square">
            <a:spAutoFit/>
          </a:bodyPr>
          <a:lstStyle/>
          <a:p>
            <a:r>
              <a:rPr lang="en-GB" sz="2000" b="1" i="1" dirty="0" smtClean="0">
                <a:solidFill>
                  <a:schemeClr val="bg1">
                    <a:lumMod val="50000"/>
                  </a:schemeClr>
                </a:solidFill>
                <a:latin typeface="HelveticaNeueLT Pro 55 Roman" panose="020B0604020202020204" pitchFamily="34" charset="0"/>
                <a:cs typeface="Arial" panose="020B0604020202020204" pitchFamily="34" charset="0"/>
              </a:rPr>
              <a:t>Step Two:  </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When the customer has sent the </a:t>
            </a:r>
            <a:r>
              <a:rPr lang="en-GB" sz="1600" dirty="0" smtClean="0">
                <a:solidFill>
                  <a:srgbClr val="B50230"/>
                </a:solidFill>
                <a:latin typeface="HelveticaNeueLT Pro 55 Roman" panose="020B0604020202020204" pitchFamily="34" charset="0"/>
                <a:cs typeface="Arial" panose="020B0604020202020204" pitchFamily="34" charset="0"/>
              </a:rPr>
              <a:t>data</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successfully you will </a:t>
            </a:r>
            <a:r>
              <a:rPr lang="en-GB" sz="1600" dirty="0" smtClean="0">
                <a:solidFill>
                  <a:srgbClr val="828187"/>
                </a:solidFill>
                <a:latin typeface="HelveticaNeueLT Pro 55 Roman" panose="020B0604020202020204" pitchFamily="34" charset="0"/>
                <a:cs typeface="Arial" panose="020B0604020202020204" pitchFamily="34" charset="0"/>
              </a:rPr>
              <a:t>receive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an </a:t>
            </a:r>
            <a:r>
              <a:rPr lang="en-GB" sz="1600" dirty="0" smtClean="0">
                <a:solidFill>
                  <a:srgbClr val="B50230"/>
                </a:solidFill>
                <a:latin typeface="HelveticaNeueLT Pro 55 Roman" panose="020B0604020202020204" pitchFamily="34" charset="0"/>
                <a:cs typeface="Arial" panose="020B0604020202020204" pitchFamily="34" charset="0"/>
              </a:rPr>
              <a:t>email</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with a </a:t>
            </a:r>
            <a:r>
              <a:rPr lang="en-GB" sz="1600" dirty="0" smtClean="0">
                <a:solidFill>
                  <a:srgbClr val="B50230"/>
                </a:solidFill>
                <a:latin typeface="HelveticaNeueLT Pro 55 Roman" panose="020B0604020202020204" pitchFamily="34" charset="0"/>
                <a:cs typeface="Arial" panose="020B0604020202020204" pitchFamily="34" charset="0"/>
              </a:rPr>
              <a:t>link to the data</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Click that link and the data will </a:t>
            </a:r>
            <a:r>
              <a:rPr lang="en-GB" sz="1600" dirty="0" smtClean="0">
                <a:solidFill>
                  <a:srgbClr val="B50230"/>
                </a:solidFill>
                <a:latin typeface="HelveticaNeueLT Pro 55 Roman" panose="020B0604020202020204" pitchFamily="34" charset="0"/>
                <a:cs typeface="Arial" panose="020B0604020202020204" pitchFamily="34" charset="0"/>
              </a:rPr>
              <a:t>automatically download to your computer.</a:t>
            </a:r>
          </a:p>
          <a:p>
            <a:pPr marL="285750" indent="-285750">
              <a:buFont typeface="Arial" panose="020B0604020202020204" pitchFamily="34" charset="0"/>
              <a:buChar char="•"/>
            </a:pPr>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If customer has sent you </a:t>
            </a:r>
            <a:r>
              <a:rPr lang="en-GB" sz="1600" dirty="0" smtClean="0">
                <a:solidFill>
                  <a:srgbClr val="B50230"/>
                </a:solidFill>
                <a:latin typeface="HelveticaNeueLT Pro 55 Roman" panose="020B0604020202020204" pitchFamily="34" charset="0"/>
                <a:cs typeface="Arial" panose="020B0604020202020204" pitchFamily="34" charset="0"/>
              </a:rPr>
              <a:t>Mac data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then you need to </a:t>
            </a:r>
            <a:r>
              <a:rPr lang="en-GB" sz="1600" dirty="0" smtClean="0">
                <a:solidFill>
                  <a:srgbClr val="B50230"/>
                </a:solidFill>
                <a:latin typeface="HelveticaNeueLT Pro 55 Roman" panose="020B0604020202020204" pitchFamily="34" charset="0"/>
                <a:cs typeface="Arial" panose="020B0604020202020204" pitchFamily="34" charset="0"/>
              </a:rPr>
              <a:t>forward this to IT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who will </a:t>
            </a:r>
            <a:r>
              <a:rPr lang="en-GB" sz="1600" dirty="0" smtClean="0">
                <a:solidFill>
                  <a:srgbClr val="B50230"/>
                </a:solidFill>
                <a:latin typeface="HelveticaNeueLT Pro 55 Roman" panose="020B0604020202020204" pitchFamily="34" charset="0"/>
                <a:cs typeface="Arial" panose="020B0604020202020204" pitchFamily="34" charset="0"/>
              </a:rPr>
              <a:t>unzip the data on a Mac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and place it in your </a:t>
            </a:r>
            <a:r>
              <a:rPr lang="en-GB" sz="1600" dirty="0" smtClean="0">
                <a:solidFill>
                  <a:srgbClr val="B50230"/>
                </a:solidFill>
                <a:latin typeface="HelveticaNeueLT Pro 55 Roman" panose="020B0604020202020204" pitchFamily="34" charset="0"/>
                <a:cs typeface="Arial" panose="020B0604020202020204" pitchFamily="34" charset="0"/>
              </a:rPr>
              <a:t>public</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a:t>
            </a:r>
            <a:r>
              <a:rPr lang="en-GB" sz="1600" dirty="0" smtClean="0">
                <a:solidFill>
                  <a:srgbClr val="B50230"/>
                </a:solidFill>
                <a:latin typeface="HelveticaNeueLT Pro 55 Roman" panose="020B0604020202020204" pitchFamily="34" charset="0"/>
                <a:cs typeface="Arial" panose="020B0604020202020204" pitchFamily="34" charset="0"/>
              </a:rPr>
              <a:t>folder</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a:t>
            </a:r>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a:t>
            </a:r>
            <a:r>
              <a:rPr lang="en-GB" sz="1600" dirty="0" smtClean="0">
                <a:solidFill>
                  <a:srgbClr val="B50230"/>
                </a:solidFill>
                <a:latin typeface="HelveticaNeueLT Pro 55 Roman" panose="020B0604020202020204" pitchFamily="34" charset="0"/>
                <a:cs typeface="Arial" panose="020B0604020202020204" pitchFamily="34" charset="0"/>
              </a:rPr>
              <a:t>Note</a:t>
            </a:r>
            <a:r>
              <a:rPr lang="en-GB" sz="1600" dirty="0" smtClean="0">
                <a:solidFill>
                  <a:srgbClr val="B50230"/>
                </a:solidFill>
                <a:latin typeface="HelveticaNeueLT Pro 55 Roman" panose="020B0604020202020204" pitchFamily="34" charset="0"/>
                <a:cs typeface="Arial" panose="020B0604020202020204" pitchFamily="34" charset="0"/>
              </a:rPr>
              <a:t>: If you try to download this data on your windows PC you will most likely corrupt the data.</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a:t>
            </a:r>
          </a:p>
          <a:p>
            <a:pPr marL="285750" indent="-285750">
              <a:buFont typeface="Arial" panose="020B0604020202020204" pitchFamily="34" charset="0"/>
              <a:buChar char="•"/>
            </a:pPr>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If your customer has sent in the </a:t>
            </a:r>
            <a:r>
              <a:rPr lang="en-GB" sz="1600" dirty="0" smtClean="0">
                <a:solidFill>
                  <a:srgbClr val="B50230"/>
                </a:solidFill>
                <a:latin typeface="HelveticaNeueLT Pro 55 Roman" panose="020B0604020202020204" pitchFamily="34" charset="0"/>
                <a:cs typeface="Arial" panose="020B0604020202020204" pitchFamily="34" charset="0"/>
              </a:rPr>
              <a:t>data</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a:t>
            </a:r>
            <a:r>
              <a:rPr lang="en-GB" sz="1600" dirty="0" smtClean="0">
                <a:solidFill>
                  <a:srgbClr val="B50230"/>
                </a:solidFill>
                <a:latin typeface="HelveticaNeueLT Pro 55 Roman" panose="020B0604020202020204" pitchFamily="34" charset="0"/>
                <a:cs typeface="Arial" panose="020B0604020202020204" pitchFamily="34" charset="0"/>
              </a:rPr>
              <a:t>via</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a:t>
            </a:r>
            <a:r>
              <a:rPr lang="en-GB" sz="1600" dirty="0" smtClean="0">
                <a:solidFill>
                  <a:srgbClr val="B50230"/>
                </a:solidFill>
                <a:latin typeface="HelveticaNeueLT Pro 55 Roman" panose="020B0604020202020204" pitchFamily="34" charset="0"/>
                <a:cs typeface="Arial" panose="020B0604020202020204" pitchFamily="34" charset="0"/>
              </a:rPr>
              <a:t>USB</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then please </a:t>
            </a:r>
            <a:r>
              <a:rPr lang="en-GB" sz="1600" dirty="0" smtClean="0">
                <a:solidFill>
                  <a:srgbClr val="B50230"/>
                </a:solidFill>
                <a:latin typeface="HelveticaNeueLT Pro 55 Roman" panose="020B0604020202020204" pitchFamily="34" charset="0"/>
                <a:cs typeface="Arial" panose="020B0604020202020204" pitchFamily="34" charset="0"/>
              </a:rPr>
              <a:t>hand over to IT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who will take the data from the USB and put it in your </a:t>
            </a:r>
            <a:r>
              <a:rPr lang="en-GB" sz="1600" dirty="0" smtClean="0">
                <a:solidFill>
                  <a:srgbClr val="B50230"/>
                </a:solidFill>
                <a:latin typeface="HelveticaNeueLT Pro 55 Roman" panose="020B0604020202020204" pitchFamily="34" charset="0"/>
                <a:cs typeface="Arial" panose="020B0604020202020204" pitchFamily="34" charset="0"/>
              </a:rPr>
              <a:t>public folder</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1994139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097" y="1059269"/>
            <a:ext cx="11056917" cy="584775"/>
          </a:xfrm>
          <a:prstGeom prst="rect">
            <a:avLst/>
          </a:prstGeom>
        </p:spPr>
        <p:txBody>
          <a:bodyPr wrap="square">
            <a:spAutoFit/>
          </a:bodyPr>
          <a:lstStyle/>
          <a:p>
            <a:r>
              <a:rPr lang="en-US" sz="800" b="1" dirty="0" smtClean="0">
                <a:ln w="11430"/>
                <a:solidFill>
                  <a:srgbClr val="C00000"/>
                </a:solidFill>
                <a:latin typeface="HelveticaNeueLT Pro 95 Blk" pitchFamily="34" charset="0"/>
                <a:cs typeface="Arial" panose="020B0604020202020204" pitchFamily="34" charset="0"/>
              </a:rPr>
              <a:t>C.8.2.5 </a:t>
            </a:r>
            <a:r>
              <a:rPr lang="en-US" sz="3200" b="1" dirty="0">
                <a:ln w="11430"/>
                <a:solidFill>
                  <a:srgbClr val="C00000"/>
                </a:solidFill>
                <a:latin typeface="HelveticaNeueLT Pro 95 Blk" pitchFamily="34" charset="0"/>
                <a:cs typeface="Arial" panose="020B0604020202020204" pitchFamily="34" charset="0"/>
              </a:rPr>
              <a:t>Data Preload Example </a:t>
            </a:r>
            <a:endParaRPr lang="en-GB" sz="3200" dirty="0">
              <a:solidFill>
                <a:srgbClr val="C00000"/>
              </a:solidFill>
              <a:latin typeface="HelveticaNeueLT Pro 95 Blk" pitchFamily="34" charset="0"/>
              <a:cs typeface="Arial" panose="020B0604020202020204" pitchFamily="34" charset="0"/>
            </a:endParaRPr>
          </a:p>
        </p:txBody>
      </p:sp>
      <p:pic>
        <p:nvPicPr>
          <p:cNvPr id="11" name="Picture 2"/>
          <p:cNvPicPr>
            <a:picLocks noChangeAspect="1" noChangeArrowheads="1"/>
          </p:cNvPicPr>
          <p:nvPr/>
        </p:nvPicPr>
        <p:blipFill>
          <a:blip r:embed="rId2"/>
          <a:srcRect/>
          <a:stretch>
            <a:fillRect/>
          </a:stretch>
        </p:blipFill>
        <p:spPr bwMode="auto">
          <a:xfrm>
            <a:off x="709097" y="1626694"/>
            <a:ext cx="9273092" cy="4536514"/>
          </a:xfrm>
          <a:prstGeom prst="rect">
            <a:avLst/>
          </a:prstGeom>
          <a:noFill/>
          <a:ln w="9525">
            <a:noFill/>
            <a:miter lim="800000"/>
            <a:headEnd/>
            <a:tailEnd/>
          </a:ln>
        </p:spPr>
      </p:pic>
    </p:spTree>
    <p:extLst>
      <p:ext uri="{BB962C8B-B14F-4D97-AF65-F5344CB8AC3E}">
        <p14:creationId xmlns:p14="http://schemas.microsoft.com/office/powerpoint/2010/main" val="1193895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625" y="1039010"/>
            <a:ext cx="12192000" cy="584775"/>
          </a:xfrm>
          <a:prstGeom prst="rect">
            <a:avLst/>
          </a:prstGeom>
        </p:spPr>
        <p:txBody>
          <a:bodyPr wrap="square">
            <a:spAutoFit/>
          </a:bodyPr>
          <a:lstStyle/>
          <a:p>
            <a:r>
              <a:rPr lang="en-US" sz="800" b="1" dirty="0" smtClean="0">
                <a:ln w="11430"/>
                <a:solidFill>
                  <a:srgbClr val="C00000"/>
                </a:solidFill>
                <a:latin typeface="HelveticaNeueLT Pro 95 Blk" panose="020B0904020202020204" pitchFamily="34" charset="0"/>
                <a:cs typeface="Arial" panose="020B0604020202020204" pitchFamily="34" charset="0"/>
              </a:rPr>
              <a:t>C.8.2.6 </a:t>
            </a:r>
            <a:r>
              <a:rPr lang="en-US" sz="3200" b="1" dirty="0">
                <a:ln w="11430"/>
                <a:solidFill>
                  <a:srgbClr val="C00000"/>
                </a:solidFill>
                <a:latin typeface="HelveticaNeueLT Pro 95 Blk" panose="020B0904020202020204" pitchFamily="34" charset="0"/>
                <a:cs typeface="Arial" panose="020B0604020202020204" pitchFamily="34" charset="0"/>
              </a:rPr>
              <a:t>Data </a:t>
            </a:r>
            <a:r>
              <a:rPr lang="en-US" sz="3200" b="1" dirty="0" smtClean="0">
                <a:ln w="11430"/>
                <a:solidFill>
                  <a:srgbClr val="C00000"/>
                </a:solidFill>
                <a:latin typeface="HelveticaNeueLT Pro 95 Blk" panose="020B0904020202020204" pitchFamily="34" charset="0"/>
                <a:cs typeface="Arial" panose="020B0604020202020204" pitchFamily="34" charset="0"/>
              </a:rPr>
              <a:t>Preloading Guide</a:t>
            </a:r>
          </a:p>
        </p:txBody>
      </p:sp>
      <p:sp>
        <p:nvSpPr>
          <p:cNvPr id="7" name="Rectangle 6"/>
          <p:cNvSpPr/>
          <p:nvPr/>
        </p:nvSpPr>
        <p:spPr>
          <a:xfrm>
            <a:off x="303007" y="1648478"/>
            <a:ext cx="11585986" cy="4339650"/>
          </a:xfrm>
          <a:prstGeom prst="rect">
            <a:avLst/>
          </a:prstGeom>
        </p:spPr>
        <p:txBody>
          <a:bodyPr wrap="square">
            <a:spAutoFit/>
          </a:bodyPr>
          <a:lstStyle/>
          <a:p>
            <a:r>
              <a:rPr lang="en-GB" sz="2000" b="1" i="1" dirty="0" smtClean="0">
                <a:solidFill>
                  <a:schemeClr val="bg1">
                    <a:lumMod val="50000"/>
                  </a:schemeClr>
                </a:solidFill>
                <a:latin typeface="HelveticaNeueLT Pro 55 Roman" panose="020B0604020202020204" pitchFamily="34" charset="0"/>
                <a:cs typeface="Arial" panose="020B0604020202020204" pitchFamily="34" charset="0"/>
              </a:rPr>
              <a:t>Step Three:  </a:t>
            </a:r>
          </a:p>
          <a:p>
            <a:r>
              <a:rPr lang="en-GB" sz="1600" dirty="0" smtClean="0">
                <a:solidFill>
                  <a:srgbClr val="B50230"/>
                </a:solidFill>
                <a:latin typeface="HelveticaNeueLT Pro 55 Roman" panose="020B0604020202020204" pitchFamily="34" charset="0"/>
                <a:cs typeface="Arial" panose="020B0604020202020204" pitchFamily="34" charset="0"/>
              </a:rPr>
              <a:t>Once you have the data on your desktop you will need to check the data is correct. </a:t>
            </a:r>
          </a:p>
          <a:p>
            <a:endParaRPr lang="en-GB" sz="1600" dirty="0" smtClean="0">
              <a:solidFill>
                <a:srgbClr val="B50230"/>
              </a:solidFill>
              <a:latin typeface="HelveticaNeueLT Pro 55 Roman" panose="020B0604020202020204" pitchFamily="34" charset="0"/>
              <a:cs typeface="Arial" panose="020B0604020202020204" pitchFamily="34" charset="0"/>
            </a:endParaRPr>
          </a:p>
          <a:p>
            <a:endParaRPr lang="en-GB" sz="1600" dirty="0" smtClean="0">
              <a:solidFill>
                <a:srgbClr val="B50230"/>
              </a:solidFill>
              <a:latin typeface="HelveticaNeueLT Pro 55 Roman" panose="020B0604020202020204" pitchFamily="34" charset="0"/>
              <a:cs typeface="Arial" panose="020B0604020202020204" pitchFamily="34" charset="0"/>
            </a:endParaRPr>
          </a:p>
          <a:p>
            <a:r>
              <a:rPr lang="en-GB" sz="1600" b="1" dirty="0" smtClean="0">
                <a:solidFill>
                  <a:schemeClr val="bg1">
                    <a:lumMod val="50000"/>
                  </a:schemeClr>
                </a:solidFill>
                <a:latin typeface="HelveticaNeueLT Pro 55 Roman" panose="020B0604020202020204" pitchFamily="34" charset="0"/>
                <a:cs typeface="Arial" panose="020B0604020202020204" pitchFamily="34" charset="0"/>
              </a:rPr>
              <a:t>Data from Flashbay FTP</a:t>
            </a:r>
          </a:p>
          <a:p>
            <a:endParaRPr lang="en-GB" sz="1600" b="1" dirty="0" smtClean="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Firstly you will need to </a:t>
            </a:r>
            <a:r>
              <a:rPr lang="en-GB" sz="1600" dirty="0" smtClean="0">
                <a:solidFill>
                  <a:srgbClr val="B50230"/>
                </a:solidFill>
                <a:latin typeface="HelveticaNeueLT Pro 55 Roman" panose="020B0604020202020204" pitchFamily="34" charset="0"/>
                <a:cs typeface="Arial" panose="020B0604020202020204" pitchFamily="34" charset="0"/>
              </a:rPr>
              <a:t>unzip the data on your computer</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This is so you can take </a:t>
            </a:r>
            <a:r>
              <a:rPr lang="en-GB" sz="1600" dirty="0" smtClean="0">
                <a:solidFill>
                  <a:srgbClr val="B50230"/>
                </a:solidFill>
                <a:latin typeface="HelveticaNeueLT Pro 55 Roman" panose="020B0604020202020204" pitchFamily="34" charset="0"/>
                <a:cs typeface="Arial" panose="020B0604020202020204" pitchFamily="34" charset="0"/>
              </a:rPr>
              <a:t>screenshots to confirm data</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with the </a:t>
            </a:r>
            <a:r>
              <a:rPr lang="en-GB" sz="1600" dirty="0" smtClean="0">
                <a:solidFill>
                  <a:srgbClr val="B50230"/>
                </a:solidFill>
                <a:latin typeface="HelveticaNeueLT Pro 55 Roman" panose="020B0604020202020204" pitchFamily="34" charset="0"/>
                <a:cs typeface="Arial" panose="020B0604020202020204" pitchFamily="34" charset="0"/>
              </a:rPr>
              <a:t>customer</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and ensure the </a:t>
            </a:r>
            <a:r>
              <a:rPr lang="en-GB" sz="1600" dirty="0" smtClean="0">
                <a:solidFill>
                  <a:srgbClr val="B50230"/>
                </a:solidFill>
                <a:latin typeface="HelveticaNeueLT Pro 55 Roman" panose="020B0604020202020204" pitchFamily="34" charset="0"/>
                <a:cs typeface="Arial" panose="020B0604020202020204" pitchFamily="34" charset="0"/>
              </a:rPr>
              <a:t>data is not corrupt</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a:t>
            </a:r>
          </a:p>
          <a:p>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Next you will need to take a </a:t>
            </a:r>
            <a:r>
              <a:rPr lang="en-GB" sz="1600" dirty="0" smtClean="0">
                <a:solidFill>
                  <a:srgbClr val="B50230"/>
                </a:solidFill>
                <a:latin typeface="HelveticaNeueLT Pro 55 Roman" panose="020B0604020202020204" pitchFamily="34" charset="0"/>
                <a:cs typeface="Arial" panose="020B0604020202020204" pitchFamily="34" charset="0"/>
              </a:rPr>
              <a:t>screenshot</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of the </a:t>
            </a:r>
            <a:r>
              <a:rPr lang="en-GB" sz="1600" dirty="0" smtClean="0">
                <a:solidFill>
                  <a:srgbClr val="C00000"/>
                </a:solidFill>
                <a:latin typeface="HelveticaNeueLT Pro 55 Roman" panose="020B0604020202020204" pitchFamily="34" charset="0"/>
                <a:cs typeface="Arial" panose="020B0604020202020204" pitchFamily="34" charset="0"/>
              </a:rPr>
              <a:t>Properties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and </a:t>
            </a:r>
            <a:r>
              <a:rPr lang="en-GB" sz="1600" dirty="0" smtClean="0">
                <a:solidFill>
                  <a:srgbClr val="C00000"/>
                </a:solidFill>
                <a:latin typeface="HelveticaNeueLT Pro 55 Roman" panose="020B0604020202020204" pitchFamily="34" charset="0"/>
                <a:cs typeface="Arial" panose="020B0604020202020204" pitchFamily="34" charset="0"/>
              </a:rPr>
              <a:t>Root</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confirm with the customer that the </a:t>
            </a:r>
            <a:r>
              <a:rPr lang="en-GB" sz="1600" dirty="0" smtClean="0">
                <a:solidFill>
                  <a:srgbClr val="B50230"/>
                </a:solidFill>
                <a:latin typeface="HelveticaNeueLT Pro 55 Roman" panose="020B0604020202020204" pitchFamily="34" charset="0"/>
                <a:cs typeface="Arial" panose="020B0604020202020204" pitchFamily="34" charset="0"/>
              </a:rPr>
              <a:t>data is all correct</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r>
              <a:rPr lang="en-GB" sz="1600" b="1" i="1" dirty="0">
                <a:solidFill>
                  <a:schemeClr val="bg1">
                    <a:lumMod val="50000"/>
                  </a:schemeClr>
                </a:solidFill>
                <a:latin typeface="HelveticaNeueLT Pro 55 Roman" panose="020B0604020202020204" pitchFamily="34" charset="0"/>
                <a:cs typeface="Arial" panose="020B0604020202020204" pitchFamily="34" charset="0"/>
              </a:rPr>
              <a:t>Data from USB </a:t>
            </a:r>
            <a:endParaRPr lang="en-GB" sz="1600" b="1" i="1" dirty="0" smtClean="0">
              <a:solidFill>
                <a:schemeClr val="bg1">
                  <a:lumMod val="50000"/>
                </a:schemeClr>
              </a:solidFill>
              <a:latin typeface="HelveticaNeueLT Pro 55 Roman" panose="020B0604020202020204" pitchFamily="34" charset="0"/>
              <a:cs typeface="Arial" panose="020B0604020202020204" pitchFamily="34" charset="0"/>
            </a:endParaRPr>
          </a:p>
          <a:p>
            <a:endParaRPr lang="en-GB" sz="1600" b="1" i="1"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charset="0"/>
              <a:buChar char="•"/>
            </a:pPr>
            <a:r>
              <a:rPr lang="en-GB" sz="1600" dirty="0">
                <a:solidFill>
                  <a:schemeClr val="bg1">
                    <a:lumMod val="50000"/>
                  </a:schemeClr>
                </a:solidFill>
                <a:latin typeface="HelveticaNeueLT Pro 55 Roman" panose="020B0604020202020204" pitchFamily="34" charset="0"/>
                <a:cs typeface="Arial" panose="020B0604020202020204" pitchFamily="34" charset="0"/>
              </a:rPr>
              <a:t>When handling data from that we have received via </a:t>
            </a:r>
            <a:r>
              <a:rPr lang="en-GB" sz="1600" dirty="0">
                <a:solidFill>
                  <a:srgbClr val="B50230"/>
                </a:solidFill>
                <a:latin typeface="HelveticaNeueLT Pro 55 Roman" panose="020B0604020202020204" pitchFamily="34" charset="0"/>
                <a:cs typeface="Arial" panose="020B0604020202020204" pitchFamily="34" charset="0"/>
              </a:rPr>
              <a:t>USB the data will already be unzipped</a:t>
            </a:r>
            <a:r>
              <a:rPr lang="en-GB" sz="1600" dirty="0">
                <a:solidFill>
                  <a:schemeClr val="bg1">
                    <a:lumMod val="50000"/>
                  </a:schemeClr>
                </a:solidFill>
                <a:latin typeface="HelveticaNeueLT Pro 55 Roman" panose="020B0604020202020204" pitchFamily="34" charset="0"/>
                <a:cs typeface="Arial" panose="020B0604020202020204" pitchFamily="34" charset="0"/>
              </a:rPr>
              <a:t>. </a:t>
            </a:r>
          </a:p>
          <a:p>
            <a:pPr marL="285750" indent="-285750">
              <a:buFont typeface="Arial" panose="020B0604020202020204" pitchFamily="34" charset="0"/>
              <a:buChar char="•"/>
            </a:pPr>
            <a:r>
              <a:rPr lang="en-GB" sz="1600" dirty="0">
                <a:solidFill>
                  <a:schemeClr val="bg1">
                    <a:lumMod val="50000"/>
                  </a:schemeClr>
                </a:solidFill>
                <a:latin typeface="HelveticaNeueLT Pro 55 Roman" panose="020B0604020202020204" pitchFamily="34" charset="0"/>
                <a:cs typeface="Arial" panose="020B0604020202020204" pitchFamily="34" charset="0"/>
              </a:rPr>
              <a:t>This will be put in your </a:t>
            </a:r>
            <a:r>
              <a:rPr lang="en-GB" sz="1600" dirty="0">
                <a:solidFill>
                  <a:srgbClr val="B50230"/>
                </a:solidFill>
                <a:latin typeface="HelveticaNeueLT Pro 55 Roman" panose="020B0604020202020204" pitchFamily="34" charset="0"/>
                <a:cs typeface="Arial" panose="020B0604020202020204" pitchFamily="34" charset="0"/>
              </a:rPr>
              <a:t>public folder by IT </a:t>
            </a:r>
            <a:r>
              <a:rPr lang="en-GB" sz="1600" dirty="0">
                <a:solidFill>
                  <a:schemeClr val="bg1">
                    <a:lumMod val="50000"/>
                  </a:schemeClr>
                </a:solidFill>
                <a:latin typeface="HelveticaNeueLT Pro 55 Roman" panose="020B0604020202020204" pitchFamily="34" charset="0"/>
                <a:cs typeface="Arial" panose="020B0604020202020204" pitchFamily="34" charset="0"/>
              </a:rPr>
              <a:t>for you to take a </a:t>
            </a:r>
            <a:r>
              <a:rPr lang="en-GB" sz="1600" dirty="0">
                <a:solidFill>
                  <a:srgbClr val="B50230"/>
                </a:solidFill>
                <a:latin typeface="HelveticaNeueLT Pro 55 Roman" panose="020B0604020202020204" pitchFamily="34" charset="0"/>
                <a:cs typeface="Arial" panose="020B0604020202020204" pitchFamily="34" charset="0"/>
              </a:rPr>
              <a:t>screenshot</a:t>
            </a:r>
            <a:r>
              <a:rPr lang="en-GB" sz="1600" dirty="0">
                <a:solidFill>
                  <a:schemeClr val="bg1">
                    <a:lumMod val="50000"/>
                  </a:schemeClr>
                </a:solidFill>
                <a:latin typeface="HelveticaNeueLT Pro 55 Roman" panose="020B0604020202020204" pitchFamily="34" charset="0"/>
                <a:cs typeface="Arial" panose="020B0604020202020204" pitchFamily="34" charset="0"/>
              </a:rPr>
              <a:t> of the </a:t>
            </a:r>
            <a:r>
              <a:rPr lang="en-GB" sz="1600" dirty="0">
                <a:solidFill>
                  <a:srgbClr val="C00000"/>
                </a:solidFill>
                <a:latin typeface="HelveticaNeueLT Pro 55 Roman" panose="020B0604020202020204" pitchFamily="34" charset="0"/>
                <a:cs typeface="Arial" panose="020B0604020202020204" pitchFamily="34" charset="0"/>
              </a:rPr>
              <a:t>Properties </a:t>
            </a:r>
            <a:r>
              <a:rPr lang="en-GB" sz="1600" dirty="0">
                <a:solidFill>
                  <a:schemeClr val="bg1">
                    <a:lumMod val="50000"/>
                  </a:schemeClr>
                </a:solidFill>
                <a:latin typeface="HelveticaNeueLT Pro 55 Roman" panose="020B0604020202020204" pitchFamily="34" charset="0"/>
                <a:cs typeface="Arial" panose="020B0604020202020204" pitchFamily="34" charset="0"/>
              </a:rPr>
              <a:t>and </a:t>
            </a:r>
            <a:r>
              <a:rPr lang="en-GB" sz="1600" dirty="0">
                <a:solidFill>
                  <a:srgbClr val="C00000"/>
                </a:solidFill>
                <a:latin typeface="HelveticaNeueLT Pro 55 Roman" panose="020B0604020202020204" pitchFamily="34" charset="0"/>
                <a:cs typeface="Arial" panose="020B0604020202020204" pitchFamily="34" charset="0"/>
              </a:rPr>
              <a:t>Root</a:t>
            </a:r>
            <a:r>
              <a:rPr lang="en-GB" sz="1600" dirty="0">
                <a:solidFill>
                  <a:schemeClr val="bg1">
                    <a:lumMod val="50000"/>
                  </a:schemeClr>
                </a:solidFill>
                <a:latin typeface="HelveticaNeueLT Pro 55 Roman" panose="020B0604020202020204" pitchFamily="34" charset="0"/>
                <a:cs typeface="Arial" panose="020B0604020202020204" pitchFamily="34" charset="0"/>
              </a:rPr>
              <a:t> confirm with the customer that the data is all correct.</a:t>
            </a:r>
          </a:p>
          <a:p>
            <a:pPr marL="285750" indent="-285750">
              <a:buFont typeface="Arial" panose="020B0604020202020204" pitchFamily="34" charset="0"/>
              <a:buChar char="•"/>
            </a:pPr>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796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592" y="1039010"/>
            <a:ext cx="12192000" cy="584775"/>
          </a:xfrm>
          <a:prstGeom prst="rect">
            <a:avLst/>
          </a:prstGeom>
        </p:spPr>
        <p:txBody>
          <a:bodyPr wrap="square">
            <a:spAutoFit/>
          </a:bodyPr>
          <a:lstStyle/>
          <a:p>
            <a:r>
              <a:rPr lang="en-US" sz="800" b="1" dirty="0" smtClean="0">
                <a:ln w="11430"/>
                <a:solidFill>
                  <a:srgbClr val="C00000"/>
                </a:solidFill>
                <a:latin typeface="HelveticaNeueLT Pro 95 Blk" panose="020B0904020202020204" pitchFamily="34" charset="0"/>
                <a:cs typeface="Arial" panose="020B0604020202020204" pitchFamily="34" charset="0"/>
              </a:rPr>
              <a:t>C.8.2.7</a:t>
            </a:r>
            <a:r>
              <a:rPr lang="en-US" sz="3200" b="1" dirty="0" smtClean="0">
                <a:ln w="11430"/>
                <a:solidFill>
                  <a:srgbClr val="C00000"/>
                </a:solidFill>
                <a:latin typeface="HelveticaNeueLT Pro 95 Blk" panose="020B0904020202020204" pitchFamily="34" charset="0"/>
                <a:cs typeface="Arial" panose="020B0604020202020204" pitchFamily="34" charset="0"/>
              </a:rPr>
              <a:t> </a:t>
            </a:r>
            <a:r>
              <a:rPr lang="en-US" sz="3200" b="1" dirty="0">
                <a:ln w="11430"/>
                <a:solidFill>
                  <a:srgbClr val="C00000"/>
                </a:solidFill>
                <a:latin typeface="HelveticaNeueLT Pro 95 Blk" panose="020B0904020202020204" pitchFamily="34" charset="0"/>
                <a:cs typeface="Arial" panose="020B0604020202020204" pitchFamily="34" charset="0"/>
              </a:rPr>
              <a:t>Data </a:t>
            </a:r>
            <a:r>
              <a:rPr lang="en-US" sz="3200" b="1" dirty="0" smtClean="0">
                <a:ln w="11430"/>
                <a:solidFill>
                  <a:srgbClr val="C00000"/>
                </a:solidFill>
                <a:latin typeface="HelveticaNeueLT Pro 95 Blk" panose="020B0904020202020204" pitchFamily="34" charset="0"/>
                <a:cs typeface="Arial" panose="020B0604020202020204" pitchFamily="34" charset="0"/>
              </a:rPr>
              <a:t>Preloading Guide</a:t>
            </a:r>
          </a:p>
        </p:txBody>
      </p:sp>
      <p:pic>
        <p:nvPicPr>
          <p:cNvPr id="4" name="Picture 3"/>
          <p:cNvPicPr>
            <a:picLocks noChangeAspect="1"/>
          </p:cNvPicPr>
          <p:nvPr/>
        </p:nvPicPr>
        <p:blipFill>
          <a:blip r:embed="rId3"/>
          <a:stretch>
            <a:fillRect/>
          </a:stretch>
        </p:blipFill>
        <p:spPr>
          <a:xfrm>
            <a:off x="85259" y="3008193"/>
            <a:ext cx="2274892" cy="2633235"/>
          </a:xfrm>
          <a:prstGeom prst="rect">
            <a:avLst/>
          </a:prstGeom>
        </p:spPr>
      </p:pic>
      <p:pic>
        <p:nvPicPr>
          <p:cNvPr id="5" name="Picture 4"/>
          <p:cNvPicPr>
            <a:picLocks noChangeAspect="1"/>
          </p:cNvPicPr>
          <p:nvPr/>
        </p:nvPicPr>
        <p:blipFill>
          <a:blip r:embed="rId4"/>
          <a:stretch>
            <a:fillRect/>
          </a:stretch>
        </p:blipFill>
        <p:spPr>
          <a:xfrm>
            <a:off x="6180044" y="3077453"/>
            <a:ext cx="2662457" cy="2351277"/>
          </a:xfrm>
          <a:prstGeom prst="rect">
            <a:avLst/>
          </a:prstGeom>
        </p:spPr>
      </p:pic>
      <p:sp>
        <p:nvSpPr>
          <p:cNvPr id="8" name="Rectangle 7"/>
          <p:cNvSpPr/>
          <p:nvPr/>
        </p:nvSpPr>
        <p:spPr>
          <a:xfrm>
            <a:off x="2360151" y="3117443"/>
            <a:ext cx="3679820" cy="2554545"/>
          </a:xfrm>
          <a:prstGeom prst="rect">
            <a:avLst/>
          </a:prstGeom>
        </p:spPr>
        <p:txBody>
          <a:bodyPr wrap="square">
            <a:spAutoFit/>
          </a:bodyPr>
          <a:lstStyle/>
          <a:p>
            <a:r>
              <a:rPr lang="en-GB" sz="2000" b="1" i="1" dirty="0" smtClean="0">
                <a:solidFill>
                  <a:schemeClr val="bg1">
                    <a:lumMod val="50000"/>
                  </a:schemeClr>
                </a:solidFill>
                <a:latin typeface="HelveticaNeueLT Pro 55 Roman" panose="020B0604020202020204" pitchFamily="34" charset="0"/>
                <a:cs typeface="Arial" panose="020B0604020202020204" pitchFamily="34" charset="0"/>
              </a:rPr>
              <a:t>Properties </a:t>
            </a:r>
          </a:p>
          <a:p>
            <a:r>
              <a:rPr lang="en-GB" sz="1200" dirty="0" smtClean="0">
                <a:solidFill>
                  <a:schemeClr val="bg1">
                    <a:lumMod val="50000"/>
                  </a:schemeClr>
                </a:solidFill>
                <a:latin typeface="HelveticaNeueLT Pro 55 Roman" panose="020B0604020202020204" pitchFamily="34" charset="0"/>
                <a:cs typeface="Arial" panose="020B0604020202020204" pitchFamily="34" charset="0"/>
              </a:rPr>
              <a:t>The properties Show the customer </a:t>
            </a:r>
            <a:r>
              <a:rPr lang="en-GB" sz="1200" dirty="0" smtClean="0">
                <a:solidFill>
                  <a:srgbClr val="B50230"/>
                </a:solidFill>
                <a:latin typeface="HelveticaNeueLT Pro 55 Roman" panose="020B0604020202020204" pitchFamily="34" charset="0"/>
                <a:cs typeface="Arial" panose="020B0604020202020204" pitchFamily="34" charset="0"/>
              </a:rPr>
              <a:t>3 important </a:t>
            </a:r>
            <a:r>
              <a:rPr lang="en-GB" sz="1200" dirty="0" smtClean="0">
                <a:solidFill>
                  <a:schemeClr val="bg1">
                    <a:lumMod val="50000"/>
                  </a:schemeClr>
                </a:solidFill>
                <a:latin typeface="HelveticaNeueLT Pro 55 Roman" panose="020B0604020202020204" pitchFamily="34" charset="0"/>
                <a:cs typeface="Arial" panose="020B0604020202020204" pitchFamily="34" charset="0"/>
              </a:rPr>
              <a:t>things they can use to verify data. </a:t>
            </a:r>
          </a:p>
          <a:p>
            <a:endParaRPr lang="en-GB" sz="1200" dirty="0" smtClean="0">
              <a:solidFill>
                <a:schemeClr val="bg1">
                  <a:lumMod val="50000"/>
                </a:schemeClr>
              </a:solidFill>
              <a:latin typeface="HelveticaNeueLT Pro 55 Roman" panose="020B0604020202020204" pitchFamily="34" charset="0"/>
              <a:cs typeface="Arial" panose="020B0604020202020204" pitchFamily="34" charset="0"/>
            </a:endParaRPr>
          </a:p>
          <a:p>
            <a:pPr marL="342900" indent="-342900">
              <a:buAutoNum type="arabicParenR"/>
            </a:pPr>
            <a:r>
              <a:rPr lang="en-GB" sz="1200" dirty="0" smtClean="0">
                <a:solidFill>
                  <a:schemeClr val="bg1">
                    <a:lumMod val="50000"/>
                  </a:schemeClr>
                </a:solidFill>
                <a:latin typeface="HelveticaNeueLT Pro 55 Roman" panose="020B0604020202020204" pitchFamily="34" charset="0"/>
                <a:cs typeface="Arial" panose="020B0604020202020204" pitchFamily="34" charset="0"/>
              </a:rPr>
              <a:t>The total size of the data.</a:t>
            </a:r>
          </a:p>
          <a:p>
            <a:pPr marL="342900" indent="-342900">
              <a:buAutoNum type="arabicParenR"/>
            </a:pPr>
            <a:r>
              <a:rPr lang="en-GB" sz="1200" dirty="0" smtClean="0">
                <a:solidFill>
                  <a:schemeClr val="bg1">
                    <a:lumMod val="50000"/>
                  </a:schemeClr>
                </a:solidFill>
                <a:latin typeface="HelveticaNeueLT Pro 55 Roman" panose="020B0604020202020204" pitchFamily="34" charset="0"/>
                <a:cs typeface="Arial" panose="020B0604020202020204" pitchFamily="34" charset="0"/>
              </a:rPr>
              <a:t>The total amount of folders in the data</a:t>
            </a:r>
          </a:p>
          <a:p>
            <a:pPr marL="342900" indent="-342900">
              <a:buAutoNum type="arabicParenR"/>
            </a:pPr>
            <a:r>
              <a:rPr lang="en-GB" sz="1200" dirty="0" smtClean="0">
                <a:solidFill>
                  <a:schemeClr val="bg1">
                    <a:lumMod val="50000"/>
                  </a:schemeClr>
                </a:solidFill>
                <a:latin typeface="HelveticaNeueLT Pro 55 Roman" panose="020B0604020202020204" pitchFamily="34" charset="0"/>
                <a:cs typeface="Arial" panose="020B0604020202020204" pitchFamily="34" charset="0"/>
              </a:rPr>
              <a:t>The total amount of files in the data.</a:t>
            </a:r>
            <a:endParaRPr lang="en-GB" sz="1200" dirty="0">
              <a:solidFill>
                <a:schemeClr val="bg1">
                  <a:lumMod val="50000"/>
                </a:schemeClr>
              </a:solidFill>
              <a:latin typeface="HelveticaNeueLT Pro 55 Roman" panose="020B0604020202020204" pitchFamily="34" charset="0"/>
              <a:cs typeface="Arial" panose="020B0604020202020204" pitchFamily="34" charset="0"/>
            </a:endParaRPr>
          </a:p>
          <a:p>
            <a:endParaRPr lang="en-GB" sz="1200" dirty="0" smtClean="0">
              <a:solidFill>
                <a:schemeClr val="bg1">
                  <a:lumMod val="50000"/>
                </a:schemeClr>
              </a:solidFill>
              <a:latin typeface="HelveticaNeueLT Pro 55 Roman" panose="020B0604020202020204" pitchFamily="34" charset="0"/>
              <a:cs typeface="Arial" panose="020B0604020202020204" pitchFamily="34" charset="0"/>
            </a:endParaRPr>
          </a:p>
          <a:p>
            <a:r>
              <a:rPr lang="en-GB" sz="1200" dirty="0" smtClean="0">
                <a:solidFill>
                  <a:schemeClr val="bg1">
                    <a:lumMod val="50000"/>
                  </a:schemeClr>
                </a:solidFill>
                <a:latin typeface="HelveticaNeueLT Pro 55 Roman" panose="020B0604020202020204" pitchFamily="34" charset="0"/>
                <a:cs typeface="Arial" panose="020B0604020202020204" pitchFamily="34" charset="0"/>
              </a:rPr>
              <a:t>From this the customer can compare with the data they have to ensure it is all there. </a:t>
            </a:r>
          </a:p>
          <a:p>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p:txBody>
      </p:sp>
      <p:sp>
        <p:nvSpPr>
          <p:cNvPr id="10" name="Rectangle 9"/>
          <p:cNvSpPr/>
          <p:nvPr/>
        </p:nvSpPr>
        <p:spPr>
          <a:xfrm>
            <a:off x="8946716" y="3057665"/>
            <a:ext cx="3143685" cy="2677656"/>
          </a:xfrm>
          <a:prstGeom prst="rect">
            <a:avLst/>
          </a:prstGeom>
        </p:spPr>
        <p:txBody>
          <a:bodyPr wrap="square">
            <a:spAutoFit/>
          </a:bodyPr>
          <a:lstStyle/>
          <a:p>
            <a:r>
              <a:rPr lang="en-GB" sz="2000" b="1" i="1" dirty="0" smtClean="0">
                <a:solidFill>
                  <a:schemeClr val="bg1">
                    <a:lumMod val="50000"/>
                  </a:schemeClr>
                </a:solidFill>
                <a:latin typeface="HelveticaNeueLT Pro 55 Roman" panose="020B0604020202020204" pitchFamily="34" charset="0"/>
                <a:cs typeface="Arial" panose="020B0604020202020204" pitchFamily="34" charset="0"/>
              </a:rPr>
              <a:t>Root </a:t>
            </a:r>
          </a:p>
          <a:p>
            <a:r>
              <a:rPr lang="en-GB" sz="1200" dirty="0" smtClean="0">
                <a:solidFill>
                  <a:schemeClr val="bg1">
                    <a:lumMod val="50000"/>
                  </a:schemeClr>
                </a:solidFill>
                <a:latin typeface="HelveticaNeueLT Pro 55 Roman" panose="020B0604020202020204" pitchFamily="34" charset="0"/>
                <a:cs typeface="Arial" panose="020B0604020202020204" pitchFamily="34" charset="0"/>
              </a:rPr>
              <a:t>This Shows the File Structure from the first folder when you open the data. </a:t>
            </a:r>
          </a:p>
          <a:p>
            <a:endParaRPr lang="en-GB" sz="1200" dirty="0">
              <a:solidFill>
                <a:schemeClr val="bg1">
                  <a:lumMod val="50000"/>
                </a:schemeClr>
              </a:solidFill>
              <a:latin typeface="HelveticaNeueLT Pro 55 Roman" panose="020B0604020202020204" pitchFamily="34" charset="0"/>
              <a:cs typeface="Arial" panose="020B0604020202020204" pitchFamily="34" charset="0"/>
            </a:endParaRPr>
          </a:p>
          <a:p>
            <a:r>
              <a:rPr lang="en-GB" sz="1200" dirty="0" smtClean="0">
                <a:solidFill>
                  <a:schemeClr val="bg1">
                    <a:lumMod val="50000"/>
                  </a:schemeClr>
                </a:solidFill>
                <a:latin typeface="HelveticaNeueLT Pro 55 Roman" panose="020B0604020202020204" pitchFamily="34" charset="0"/>
                <a:cs typeface="Arial" panose="020B0604020202020204" pitchFamily="34" charset="0"/>
              </a:rPr>
              <a:t>This is how the data will look when viewed from the USB. </a:t>
            </a:r>
          </a:p>
          <a:p>
            <a:endParaRPr lang="en-GB" sz="1200" dirty="0" smtClean="0">
              <a:solidFill>
                <a:schemeClr val="bg1">
                  <a:lumMod val="50000"/>
                </a:schemeClr>
              </a:solidFill>
              <a:latin typeface="HelveticaNeueLT Pro 55 Roman" panose="020B0604020202020204" pitchFamily="34" charset="0"/>
              <a:cs typeface="Arial" panose="020B0604020202020204" pitchFamily="34" charset="0"/>
            </a:endParaRPr>
          </a:p>
          <a:p>
            <a:r>
              <a:rPr lang="en-GB" sz="1200" dirty="0" smtClean="0">
                <a:solidFill>
                  <a:schemeClr val="bg1">
                    <a:lumMod val="50000"/>
                  </a:schemeClr>
                </a:solidFill>
                <a:latin typeface="HelveticaNeueLT Pro 55 Roman" panose="020B0604020202020204" pitchFamily="34" charset="0"/>
                <a:cs typeface="Arial" panose="020B0604020202020204" pitchFamily="34" charset="0"/>
              </a:rPr>
              <a:t>The way the data looks on the USB is important to the customers and one of the most common ways in which a customer can tell the data is wrong. </a:t>
            </a:r>
            <a:endParaRPr lang="en-GB" sz="1200" dirty="0">
              <a:solidFill>
                <a:schemeClr val="bg1">
                  <a:lumMod val="50000"/>
                </a:schemeClr>
              </a:solidFill>
              <a:latin typeface="HelveticaNeueLT Pro 55 Roman" panose="020B0604020202020204" pitchFamily="34" charset="0"/>
              <a:cs typeface="Arial" panose="020B0604020202020204" pitchFamily="34" charset="0"/>
            </a:endParaRPr>
          </a:p>
          <a:p>
            <a:r>
              <a:rPr lang="en-GB" sz="1200" dirty="0" smtClean="0">
                <a:solidFill>
                  <a:schemeClr val="bg1">
                    <a:lumMod val="50000"/>
                  </a:schemeClr>
                </a:solidFill>
                <a:latin typeface="HelveticaNeueLT Pro 55 Roman" panose="020B0604020202020204" pitchFamily="34" charset="0"/>
                <a:cs typeface="Arial" panose="020B0604020202020204" pitchFamily="34" charset="0"/>
              </a:rPr>
              <a:t> </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p:txBody>
      </p:sp>
      <p:sp>
        <p:nvSpPr>
          <p:cNvPr id="9" name="Rectangle 8"/>
          <p:cNvSpPr/>
          <p:nvPr/>
        </p:nvSpPr>
        <p:spPr>
          <a:xfrm>
            <a:off x="368592" y="1623786"/>
            <a:ext cx="10909008" cy="1384995"/>
          </a:xfrm>
          <a:prstGeom prst="rect">
            <a:avLst/>
          </a:prstGeom>
        </p:spPr>
        <p:txBody>
          <a:bodyPr wrap="square">
            <a:spAutoFit/>
          </a:bodyPr>
          <a:lstStyle/>
          <a:p>
            <a:r>
              <a:rPr lang="en-GB" sz="2000" b="1" i="1" dirty="0" smtClean="0">
                <a:solidFill>
                  <a:schemeClr val="bg1">
                    <a:lumMod val="50000"/>
                  </a:schemeClr>
                </a:solidFill>
                <a:latin typeface="HelveticaNeueLT Pro 55 Roman" panose="020B0604020202020204" pitchFamily="34" charset="0"/>
                <a:cs typeface="Arial" panose="020B0604020202020204" pitchFamily="34" charset="0"/>
              </a:rPr>
              <a:t>Properties &amp; Root Explained </a:t>
            </a: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r>
              <a:rPr lang="en-GB" sz="1600" dirty="0" smtClean="0">
                <a:solidFill>
                  <a:schemeClr val="bg1">
                    <a:lumMod val="50000"/>
                  </a:schemeClr>
                </a:solidFill>
                <a:latin typeface="HelveticaNeueLT Pro 55 Roman" panose="020B0604020202020204" pitchFamily="34" charset="0"/>
                <a:cs typeface="Arial" panose="020B0604020202020204" pitchFamily="34" charset="0"/>
              </a:rPr>
              <a:t>Checking the </a:t>
            </a:r>
            <a:r>
              <a:rPr lang="en-GB" sz="1600" dirty="0" smtClean="0">
                <a:solidFill>
                  <a:srgbClr val="B50230"/>
                </a:solidFill>
                <a:latin typeface="HelveticaNeueLT Pro 55 Roman" panose="020B0604020202020204" pitchFamily="34" charset="0"/>
                <a:cs typeface="Arial" panose="020B0604020202020204" pitchFamily="34" charset="0"/>
              </a:rPr>
              <a:t>properties and root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is a </a:t>
            </a:r>
            <a:r>
              <a:rPr lang="en-GB" sz="1600" dirty="0" smtClean="0">
                <a:solidFill>
                  <a:srgbClr val="B50230"/>
                </a:solidFill>
                <a:latin typeface="HelveticaNeueLT Pro 55 Roman" panose="020B0604020202020204" pitchFamily="34" charset="0"/>
                <a:cs typeface="Arial" panose="020B0604020202020204" pitchFamily="34" charset="0"/>
              </a:rPr>
              <a:t>very important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process when doing data preloading as it can </a:t>
            </a:r>
            <a:r>
              <a:rPr lang="en-GB" sz="1600" dirty="0" smtClean="0">
                <a:solidFill>
                  <a:srgbClr val="B50230"/>
                </a:solidFill>
                <a:latin typeface="HelveticaNeueLT Pro 55 Roman" panose="020B0604020202020204" pitchFamily="34" charset="0"/>
                <a:cs typeface="Arial" panose="020B0604020202020204" pitchFamily="34" charset="0"/>
              </a:rPr>
              <a:t>avoid most aftersales problems</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By taking these screenshots and sharing them with your customer you are </a:t>
            </a:r>
            <a:r>
              <a:rPr lang="en-GB" sz="1600" dirty="0" smtClean="0">
                <a:solidFill>
                  <a:srgbClr val="B50230"/>
                </a:solidFill>
                <a:latin typeface="HelveticaNeueLT Pro 55 Roman" panose="020B0604020202020204" pitchFamily="34" charset="0"/>
                <a:cs typeface="Arial" panose="020B0604020202020204" pitchFamily="34" charset="0"/>
              </a:rPr>
              <a:t>verifying</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that the </a:t>
            </a:r>
            <a:r>
              <a:rPr lang="en-GB" sz="1600" dirty="0" smtClean="0">
                <a:solidFill>
                  <a:srgbClr val="B50230"/>
                </a:solidFill>
                <a:latin typeface="HelveticaNeueLT Pro 55 Roman" panose="020B0604020202020204" pitchFamily="34" charset="0"/>
                <a:cs typeface="Arial" panose="020B0604020202020204" pitchFamily="34" charset="0"/>
              </a:rPr>
              <a:t>data</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you have is </a:t>
            </a:r>
            <a:r>
              <a:rPr lang="en-GB" sz="1600" dirty="0" smtClean="0">
                <a:solidFill>
                  <a:srgbClr val="B50230"/>
                </a:solidFill>
                <a:latin typeface="HelveticaNeueLT Pro 55 Roman" panose="020B0604020202020204" pitchFamily="34" charset="0"/>
                <a:cs typeface="Arial" panose="020B0604020202020204" pitchFamily="34" charset="0"/>
              </a:rPr>
              <a:t>correct</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and what the customer intends to have on there USB’s. </a:t>
            </a: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4010510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641" y="1039010"/>
            <a:ext cx="12192000" cy="584775"/>
          </a:xfrm>
          <a:prstGeom prst="rect">
            <a:avLst/>
          </a:prstGeom>
        </p:spPr>
        <p:txBody>
          <a:bodyPr wrap="square">
            <a:spAutoFit/>
          </a:bodyPr>
          <a:lstStyle/>
          <a:p>
            <a:r>
              <a:rPr lang="en-US" sz="800" b="1" dirty="0" smtClean="0">
                <a:ln w="11430"/>
                <a:solidFill>
                  <a:srgbClr val="C00000"/>
                </a:solidFill>
                <a:latin typeface="HelveticaNeueLT Pro 95 Blk" panose="020B0904020202020204" pitchFamily="34" charset="0"/>
                <a:cs typeface="Arial" panose="020B0604020202020204" pitchFamily="34" charset="0"/>
              </a:rPr>
              <a:t>C.8.2.8</a:t>
            </a:r>
            <a:r>
              <a:rPr lang="en-US" sz="3200" b="1" dirty="0" smtClean="0">
                <a:ln w="11430"/>
                <a:solidFill>
                  <a:srgbClr val="C00000"/>
                </a:solidFill>
                <a:latin typeface="HelveticaNeueLT Pro 95 Blk" panose="020B0904020202020204" pitchFamily="34" charset="0"/>
                <a:cs typeface="Arial" panose="020B0604020202020204" pitchFamily="34" charset="0"/>
              </a:rPr>
              <a:t> </a:t>
            </a:r>
            <a:r>
              <a:rPr lang="en-US" sz="3200" b="1" dirty="0">
                <a:ln w="11430"/>
                <a:solidFill>
                  <a:srgbClr val="C00000"/>
                </a:solidFill>
                <a:latin typeface="HelveticaNeueLT Pro 95 Blk" panose="020B0904020202020204" pitchFamily="34" charset="0"/>
                <a:cs typeface="Arial" panose="020B0604020202020204" pitchFamily="34" charset="0"/>
              </a:rPr>
              <a:t>Data </a:t>
            </a:r>
            <a:r>
              <a:rPr lang="en-US" sz="3200" b="1" dirty="0" smtClean="0">
                <a:ln w="11430"/>
                <a:solidFill>
                  <a:srgbClr val="C00000"/>
                </a:solidFill>
                <a:latin typeface="HelveticaNeueLT Pro 95 Blk" panose="020B0904020202020204" pitchFamily="34" charset="0"/>
                <a:cs typeface="Arial" panose="020B0604020202020204" pitchFamily="34" charset="0"/>
              </a:rPr>
              <a:t>Preloading Guide</a:t>
            </a:r>
          </a:p>
        </p:txBody>
      </p:sp>
      <p:sp>
        <p:nvSpPr>
          <p:cNvPr id="7" name="Rectangle 6"/>
          <p:cNvSpPr/>
          <p:nvPr/>
        </p:nvSpPr>
        <p:spPr>
          <a:xfrm>
            <a:off x="303007" y="1648478"/>
            <a:ext cx="11585986" cy="3908762"/>
          </a:xfrm>
          <a:prstGeom prst="rect">
            <a:avLst/>
          </a:prstGeom>
        </p:spPr>
        <p:txBody>
          <a:bodyPr wrap="square">
            <a:spAutoFit/>
          </a:bodyPr>
          <a:lstStyle/>
          <a:p>
            <a:r>
              <a:rPr lang="en-GB" sz="2000" b="1" i="1" dirty="0" smtClean="0">
                <a:solidFill>
                  <a:schemeClr val="bg1">
                    <a:lumMod val="50000"/>
                  </a:schemeClr>
                </a:solidFill>
                <a:latin typeface="HelveticaNeueLT Pro 55 Roman" panose="020B0604020202020204" pitchFamily="34" charset="0"/>
                <a:cs typeface="Arial" panose="020B0604020202020204" pitchFamily="34" charset="0"/>
              </a:rPr>
              <a:t>Step Four:</a:t>
            </a:r>
          </a:p>
          <a:p>
            <a:r>
              <a:rPr lang="en-GB" sz="2000" b="1" i="1" dirty="0" smtClean="0">
                <a:solidFill>
                  <a:schemeClr val="bg1">
                    <a:lumMod val="50000"/>
                  </a:schemeClr>
                </a:solidFill>
                <a:latin typeface="HelveticaNeueLT Pro 55 Roman" panose="020B0604020202020204" pitchFamily="34" charset="0"/>
                <a:cs typeface="Arial" panose="020B0604020202020204" pitchFamily="34" charset="0"/>
              </a:rPr>
              <a:t>  </a:t>
            </a:r>
          </a:p>
          <a:p>
            <a:r>
              <a:rPr lang="en-GB" sz="1600" dirty="0" smtClean="0">
                <a:solidFill>
                  <a:schemeClr val="bg1">
                    <a:lumMod val="50000"/>
                  </a:schemeClr>
                </a:solidFill>
                <a:latin typeface="HelveticaNeueLT Pro 55 Roman" panose="020B0604020202020204" pitchFamily="34" charset="0"/>
                <a:cs typeface="Arial" panose="020B0604020202020204" pitchFamily="34" charset="0"/>
              </a:rPr>
              <a:t>Now the data has been </a:t>
            </a:r>
            <a:r>
              <a:rPr lang="en-GB" sz="1600" dirty="0" smtClean="0">
                <a:solidFill>
                  <a:srgbClr val="B50230"/>
                </a:solidFill>
                <a:latin typeface="HelveticaNeueLT Pro 55 Roman" panose="020B0604020202020204" pitchFamily="34" charset="0"/>
                <a:cs typeface="Arial" panose="020B0604020202020204" pitchFamily="34" charset="0"/>
              </a:rPr>
              <a:t>confirmed by your customer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you will need to send it to </a:t>
            </a:r>
            <a:r>
              <a:rPr lang="en-GB" sz="1600" dirty="0" smtClean="0">
                <a:solidFill>
                  <a:srgbClr val="B50230"/>
                </a:solidFill>
                <a:latin typeface="HelveticaNeueLT Pro 55 Roman" panose="020B0604020202020204" pitchFamily="34" charset="0"/>
                <a:cs typeface="Arial" panose="020B0604020202020204" pitchFamily="34" charset="0"/>
              </a:rPr>
              <a:t>Operations</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in </a:t>
            </a:r>
            <a:r>
              <a:rPr lang="en-GB" sz="1600" dirty="0" smtClean="0">
                <a:solidFill>
                  <a:srgbClr val="B50230"/>
                </a:solidFill>
                <a:latin typeface="HelveticaNeueLT Pro 55 Roman" panose="020B0604020202020204" pitchFamily="34" charset="0"/>
                <a:cs typeface="Arial" panose="020B0604020202020204" pitchFamily="34" charset="0"/>
              </a:rPr>
              <a:t>China</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who will produce the USB’s and preload the data. We do this by using a program called </a:t>
            </a:r>
            <a:r>
              <a:rPr lang="en-GB" sz="1600" dirty="0" smtClean="0">
                <a:solidFill>
                  <a:srgbClr val="B50230"/>
                </a:solidFill>
                <a:latin typeface="HelveticaNeueLT Pro 55 Roman" panose="020B0604020202020204" pitchFamily="34" charset="0"/>
                <a:cs typeface="Arial" panose="020B0604020202020204" pitchFamily="34" charset="0"/>
              </a:rPr>
              <a:t>FileZilla</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a:t>
            </a:r>
          </a:p>
          <a:p>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r>
              <a:rPr lang="en-GB" sz="1600" dirty="0" smtClean="0">
                <a:solidFill>
                  <a:schemeClr val="bg1">
                    <a:lumMod val="50000"/>
                  </a:schemeClr>
                </a:solidFill>
                <a:latin typeface="HelveticaNeueLT Pro 55 Roman" panose="020B0604020202020204" pitchFamily="34" charset="0"/>
                <a:cs typeface="Arial" panose="020B0604020202020204" pitchFamily="34" charset="0"/>
              </a:rPr>
              <a:t>Once the data has been sent to </a:t>
            </a:r>
            <a:r>
              <a:rPr lang="en-GB" sz="1600" dirty="0" smtClean="0">
                <a:solidFill>
                  <a:srgbClr val="B50230"/>
                </a:solidFill>
                <a:latin typeface="HelveticaNeueLT Pro 55 Roman" panose="020B0604020202020204" pitchFamily="34" charset="0"/>
                <a:cs typeface="Arial" panose="020B0604020202020204" pitchFamily="34" charset="0"/>
              </a:rPr>
              <a:t>Operations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you will then need to send </a:t>
            </a:r>
            <a:r>
              <a:rPr lang="en-GB" sz="1600" dirty="0" smtClean="0">
                <a:solidFill>
                  <a:srgbClr val="B50230"/>
                </a:solidFill>
                <a:latin typeface="HelveticaNeueLT Pro 55 Roman" panose="020B0604020202020204" pitchFamily="34" charset="0"/>
                <a:cs typeface="Arial" panose="020B0604020202020204" pitchFamily="34" charset="0"/>
              </a:rPr>
              <a:t>Screenshots</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of the </a:t>
            </a:r>
            <a:r>
              <a:rPr lang="en-GB" sz="1600" dirty="0" smtClean="0">
                <a:solidFill>
                  <a:srgbClr val="B50230"/>
                </a:solidFill>
                <a:latin typeface="HelveticaNeueLT Pro 55 Roman" panose="020B0604020202020204" pitchFamily="34" charset="0"/>
                <a:cs typeface="Arial" panose="020B0604020202020204" pitchFamily="34" charset="0"/>
              </a:rPr>
              <a:t>properties</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and </a:t>
            </a:r>
            <a:r>
              <a:rPr lang="en-GB" sz="1600" dirty="0" smtClean="0">
                <a:solidFill>
                  <a:srgbClr val="B50230"/>
                </a:solidFill>
                <a:latin typeface="HelveticaNeueLT Pro 55 Roman" panose="020B0604020202020204" pitchFamily="34" charset="0"/>
                <a:cs typeface="Arial" panose="020B0604020202020204" pitchFamily="34" charset="0"/>
              </a:rPr>
              <a:t>Root</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so </a:t>
            </a:r>
            <a:r>
              <a:rPr lang="en-GB" sz="1600" dirty="0" smtClean="0">
                <a:solidFill>
                  <a:srgbClr val="B50230"/>
                </a:solidFill>
                <a:latin typeface="HelveticaNeueLT Pro 55 Roman" panose="020B0604020202020204" pitchFamily="34" charset="0"/>
                <a:cs typeface="Arial" panose="020B0604020202020204" pitchFamily="34" charset="0"/>
              </a:rPr>
              <a:t>Operations</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can </a:t>
            </a:r>
            <a:r>
              <a:rPr lang="en-GB" sz="1600" dirty="0" smtClean="0">
                <a:solidFill>
                  <a:srgbClr val="B50230"/>
                </a:solidFill>
                <a:latin typeface="HelveticaNeueLT Pro 55 Roman" panose="020B0604020202020204" pitchFamily="34" charset="0"/>
                <a:cs typeface="Arial" panose="020B0604020202020204" pitchFamily="34" charset="0"/>
              </a:rPr>
              <a:t>confirm</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that they have received the </a:t>
            </a:r>
            <a:r>
              <a:rPr lang="en-GB" sz="1600" dirty="0" smtClean="0">
                <a:solidFill>
                  <a:srgbClr val="B50230"/>
                </a:solidFill>
                <a:latin typeface="HelveticaNeueLT Pro 55 Roman" panose="020B0604020202020204" pitchFamily="34" charset="0"/>
                <a:cs typeface="Arial" panose="020B0604020202020204" pitchFamily="34" charset="0"/>
              </a:rPr>
              <a:t>data correctly</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 </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r>
              <a:rPr lang="en-GB" sz="1600" dirty="0" smtClean="0">
                <a:solidFill>
                  <a:schemeClr val="bg1">
                    <a:lumMod val="50000"/>
                  </a:schemeClr>
                </a:solidFill>
                <a:latin typeface="HelveticaNeueLT Pro 55 Roman" panose="020B0604020202020204" pitchFamily="34" charset="0"/>
                <a:cs typeface="Arial" panose="020B0604020202020204" pitchFamily="34" charset="0"/>
              </a:rPr>
              <a:t>You will also need to provide any </a:t>
            </a:r>
            <a:r>
              <a:rPr lang="en-GB" sz="1600" dirty="0" smtClean="0">
                <a:solidFill>
                  <a:srgbClr val="B50230"/>
                </a:solidFill>
                <a:latin typeface="HelveticaNeueLT Pro 55 Roman" panose="020B0604020202020204" pitchFamily="34" charset="0"/>
                <a:cs typeface="Arial" panose="020B0604020202020204" pitchFamily="34" charset="0"/>
              </a:rPr>
              <a:t>additional information </a:t>
            </a:r>
            <a:r>
              <a:rPr lang="en-GB" sz="1600" dirty="0" smtClean="0">
                <a:solidFill>
                  <a:schemeClr val="bg1">
                    <a:lumMod val="50000"/>
                  </a:schemeClr>
                </a:solidFill>
                <a:latin typeface="HelveticaNeueLT Pro 55 Roman" panose="020B0604020202020204" pitchFamily="34" charset="0"/>
                <a:cs typeface="Arial" panose="020B0604020202020204" pitchFamily="34" charset="0"/>
              </a:rPr>
              <a:t>to ensure that operations have all the information they need to meet the customers requests. </a:t>
            </a:r>
          </a:p>
          <a:p>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r>
              <a:rPr lang="en-GB" sz="1600" dirty="0" smtClean="0">
                <a:solidFill>
                  <a:srgbClr val="B50230"/>
                </a:solidFill>
                <a:latin typeface="HelveticaNeueLT Pro 55 Roman" panose="020B0604020202020204" pitchFamily="34" charset="0"/>
                <a:cs typeface="Arial" panose="020B0604020202020204" pitchFamily="34" charset="0"/>
              </a:rPr>
              <a:t>Note: There is a text part in Zimbra that shows you all the information you need to supply Ops when confirming data. Ensure that always use this to avoid missing information.</a:t>
            </a:r>
            <a:endParaRPr lang="en-GB" sz="1600" dirty="0">
              <a:solidFill>
                <a:srgbClr val="B50230"/>
              </a:solidFill>
              <a:latin typeface="HelveticaNeueLT Pro 55 Roman" panose="020B0604020202020204" pitchFamily="34" charset="0"/>
              <a:cs typeface="Arial" panose="020B0604020202020204" pitchFamily="34" charset="0"/>
            </a:endParaRPr>
          </a:p>
          <a:p>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smtClean="0">
              <a:solidFill>
                <a:schemeClr val="bg1">
                  <a:lumMod val="50000"/>
                </a:schemeClr>
              </a:solidFill>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701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1910</Words>
  <Application>Microsoft Office PowerPoint</Application>
  <PresentationFormat>Custom</PresentationFormat>
  <Paragraphs>327</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Bartosz Wojszko</dc:creator>
  <cp:lastModifiedBy>Olga Malova</cp:lastModifiedBy>
  <cp:revision>41</cp:revision>
  <dcterms:created xsi:type="dcterms:W3CDTF">2018-02-21T15:11:45Z</dcterms:created>
  <dcterms:modified xsi:type="dcterms:W3CDTF">2018-03-28T09:34:12Z</dcterms:modified>
</cp:coreProperties>
</file>