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7" r:id="rId2"/>
    <p:sldId id="258" r:id="rId3"/>
    <p:sldId id="263" r:id="rId4"/>
    <p:sldId id="264" r:id="rId5"/>
    <p:sldId id="265" r:id="rId6"/>
    <p:sldId id="266" r:id="rId7"/>
    <p:sldId id="267" r:id="rId8"/>
    <p:sldId id="269" r:id="rId9"/>
    <p:sldId id="270" r:id="rId10"/>
    <p:sldId id="271" r:id="rId11"/>
    <p:sldId id="272" r:id="rId12"/>
    <p:sldId id="262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50230"/>
    <a:srgbClr val="82818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021" autoAdjust="0"/>
    <p:restoredTop sz="94660"/>
  </p:normalViewPr>
  <p:slideViewPr>
    <p:cSldViewPr snapToGrid="0">
      <p:cViewPr>
        <p:scale>
          <a:sx n="100" d="100"/>
          <a:sy n="100" d="100"/>
        </p:scale>
        <p:origin x="-924" y="-28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2" d="100"/>
          <a:sy n="72" d="100"/>
        </p:scale>
        <p:origin x="-2718" y="-4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F18998-AAEC-40DC-8B86-141DD1D18252}" type="datetimeFigureOut">
              <a:rPr lang="en-GB" smtClean="0"/>
              <a:t>29/05/2018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10A8D2-E2ED-47A8-A490-3A27B54515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48637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5E2725-BB9A-4792-9A13-18A22A8AEA3F}" type="datetimeFigureOut">
              <a:rPr lang="en-GB" smtClean="0"/>
              <a:t>29/05/2018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B7C911-D0CB-4738-A472-D14DE15BF4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94459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393187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387765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xmlns="" id="{C5EE088E-401F-4D55-9C0A-2821C6198805}"/>
              </a:ext>
            </a:extLst>
          </p:cNvPr>
          <p:cNvGrpSpPr/>
          <p:nvPr userDrawn="1"/>
        </p:nvGrpSpPr>
        <p:grpSpPr>
          <a:xfrm>
            <a:off x="0" y="6282993"/>
            <a:ext cx="12192000" cy="575007"/>
            <a:chOff x="0" y="6282993"/>
            <a:chExt cx="12192000" cy="575007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xmlns="" id="{7D357FFB-98A8-49D5-BC6E-87D327A2637C}"/>
                </a:ext>
              </a:extLst>
            </p:cNvPr>
            <p:cNvSpPr/>
            <p:nvPr/>
          </p:nvSpPr>
          <p:spPr>
            <a:xfrm>
              <a:off x="0" y="6282994"/>
              <a:ext cx="12192000" cy="575006"/>
            </a:xfrm>
            <a:prstGeom prst="rect">
              <a:avLst/>
            </a:prstGeom>
            <a:solidFill>
              <a:srgbClr val="B5023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xmlns="" id="{61AD65D0-E478-4BC6-9D4B-CBAFB91E3EA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6654" b="50000"/>
            <a:stretch/>
          </p:blipFill>
          <p:spPr>
            <a:xfrm>
              <a:off x="9260060" y="6282993"/>
              <a:ext cx="2590311" cy="575007"/>
            </a:xfrm>
            <a:prstGeom prst="rect">
              <a:avLst/>
            </a:prstGeom>
          </p:spPr>
        </p:pic>
      </p:grpSp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C96A5A0A-D6D1-4523-937C-592890EB672B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05011" y="322326"/>
            <a:ext cx="2245360" cy="617474"/>
          </a:xfrm>
          <a:prstGeom prst="rect">
            <a:avLst/>
          </a:prstGeom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xmlns="" id="{6D937DC8-4DF6-4C2A-B565-FC8DCCF60BC6}"/>
              </a:ext>
            </a:extLst>
          </p:cNvPr>
          <p:cNvCxnSpPr>
            <a:cxnSpLocks/>
          </p:cNvCxnSpPr>
          <p:nvPr userDrawn="1"/>
        </p:nvCxnSpPr>
        <p:spPr>
          <a:xfrm>
            <a:off x="0" y="1018073"/>
            <a:ext cx="3829050" cy="0"/>
          </a:xfrm>
          <a:prstGeom prst="line">
            <a:avLst/>
          </a:prstGeom>
          <a:ln w="9525">
            <a:gradFill flip="none" rotWithShape="1">
              <a:gsLst>
                <a:gs pos="24000">
                  <a:srgbClr val="B50230"/>
                </a:gs>
                <a:gs pos="100000">
                  <a:schemeClr val="bg1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EEB8211D-0A06-489D-9A05-F70E916E6626}"/>
              </a:ext>
            </a:extLst>
          </p:cNvPr>
          <p:cNvSpPr/>
          <p:nvPr userDrawn="1"/>
        </p:nvSpPr>
        <p:spPr>
          <a:xfrm>
            <a:off x="391160" y="371073"/>
            <a:ext cx="609234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aseline="0" dirty="0" smtClean="0">
                <a:solidFill>
                  <a:srgbClr val="B50230"/>
                </a:solidFill>
                <a:latin typeface="HelveticaNeueLT Pro 55 Roman" panose="020B0604020202020204" pitchFamily="34" charset="0"/>
                <a:cs typeface="Arial" panose="020B0604020202020204" pitchFamily="34" charset="0"/>
              </a:rPr>
              <a:t>Flashbay Sales Academy </a:t>
            </a:r>
            <a:r>
              <a:rPr lang="en-GB" dirty="0" smtClean="0">
                <a:solidFill>
                  <a:srgbClr val="B50230"/>
                </a:solidFill>
                <a:latin typeface="HelveticaNeueLT Pro 55 Roman" panose="020B0604020202020204" pitchFamily="34" charset="0"/>
                <a:cs typeface="Arial" panose="020B0604020202020204" pitchFamily="34" charset="0"/>
              </a:rPr>
              <a:t>| </a:t>
            </a:r>
            <a:r>
              <a:rPr lang="en-GB" b="1" dirty="0" smtClean="0">
                <a:solidFill>
                  <a:srgbClr val="B50230"/>
                </a:solidFill>
                <a:latin typeface="HelveticaNeueLT Pro 95 Blk" panose="020B0904020202020204" pitchFamily="34" charset="0"/>
                <a:cs typeface="Arial" panose="020B0604020202020204" pitchFamily="34" charset="0"/>
              </a:rPr>
              <a:t>Power Training</a:t>
            </a:r>
          </a:p>
        </p:txBody>
      </p:sp>
    </p:spTree>
    <p:extLst>
      <p:ext uri="{BB962C8B-B14F-4D97-AF65-F5344CB8AC3E}">
        <p14:creationId xmlns:p14="http://schemas.microsoft.com/office/powerpoint/2010/main" val="2393414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png"/><Relationship Id="rId11" Type="http://schemas.openxmlformats.org/officeDocument/2006/relationships/image" Target="../media/image19.png"/><Relationship Id="rId5" Type="http://schemas.openxmlformats.org/officeDocument/2006/relationships/image" Target="../media/image13.png"/><Relationship Id="rId10" Type="http://schemas.openxmlformats.org/officeDocument/2006/relationships/image" Target="../media/image18.png"/><Relationship Id="rId4" Type="http://schemas.openxmlformats.org/officeDocument/2006/relationships/image" Target="../media/image12.png"/><Relationship Id="rId9" Type="http://schemas.openxmlformats.org/officeDocument/2006/relationships/image" Target="../media/image17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F2DBBB76-1EDA-45CD-B016-4A08FF84967A}"/>
              </a:ext>
            </a:extLst>
          </p:cNvPr>
          <p:cNvSpPr txBox="1"/>
          <p:nvPr/>
        </p:nvSpPr>
        <p:spPr>
          <a:xfrm>
            <a:off x="391160" y="1479318"/>
            <a:ext cx="58476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>
                <a:solidFill>
                  <a:srgbClr val="B50230"/>
                </a:solidFill>
                <a:latin typeface="HelveticaNeueLT Pro 95 Blk" pitchFamily="34" charset="0"/>
                <a:ea typeface="Helvetica Neue" charset="0"/>
                <a:cs typeface="Helvetica Neue" charset="0"/>
              </a:rPr>
              <a:t>Power Products Training</a:t>
            </a:r>
            <a:endParaRPr lang="en-GB" sz="3200" b="1" dirty="0">
              <a:solidFill>
                <a:srgbClr val="B50230"/>
              </a:solidFill>
              <a:latin typeface="HelveticaNeueLT Pro 95 Blk" pitchFamily="34" charset="0"/>
              <a:ea typeface="Helvetica Neue" charset="0"/>
              <a:cs typeface="Helvetica Neue" charset="0"/>
            </a:endParaRPr>
          </a:p>
        </p:txBody>
      </p:sp>
      <p:pic>
        <p:nvPicPr>
          <p:cNvPr id="1026" name="Picture 2" descr="C:\Users\olga\Desktop\MT PPT\PRODUCT KNOWLEDGE\POWER\PRODUCT\PICS +Print area scheme\Element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" y="2714623"/>
            <a:ext cx="3668317" cy="2257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623669" y="2933700"/>
            <a:ext cx="3173014" cy="19526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962232" y="2984499"/>
            <a:ext cx="3229768" cy="1987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796682" y="3182083"/>
            <a:ext cx="2764629" cy="17013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49764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45667" y="1277035"/>
            <a:ext cx="966069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b="1" dirty="0" smtClean="0">
                <a:solidFill>
                  <a:srgbClr val="B50230"/>
                </a:solidFill>
                <a:latin typeface="HelveticaNeueLT Pro 95 Blk" pitchFamily="34" charset="0"/>
              </a:rPr>
              <a:t>How do Inductive </a:t>
            </a:r>
            <a:r>
              <a:rPr lang="en-GB" sz="3200" b="1" dirty="0">
                <a:solidFill>
                  <a:srgbClr val="B50230"/>
                </a:solidFill>
                <a:latin typeface="HelveticaNeueLT Pro 95 Blk" pitchFamily="34" charset="0"/>
              </a:rPr>
              <a:t>C</a:t>
            </a:r>
            <a:r>
              <a:rPr lang="en-GB" sz="3200" b="1" dirty="0" smtClean="0">
                <a:solidFill>
                  <a:srgbClr val="B50230"/>
                </a:solidFill>
                <a:latin typeface="HelveticaNeueLT Pro 95 Blk" pitchFamily="34" charset="0"/>
              </a:rPr>
              <a:t>hargers work?</a:t>
            </a:r>
            <a:endParaRPr lang="en-GB" dirty="0">
              <a:solidFill>
                <a:srgbClr val="B50230"/>
              </a:solidFill>
              <a:latin typeface="HelveticaNeueLT Pro 95 Blk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45664" y="2217894"/>
            <a:ext cx="6855236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GB" sz="1400" dirty="0" smtClean="0">
                <a:solidFill>
                  <a:srgbClr val="828187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  <a:t>The </a:t>
            </a:r>
            <a:r>
              <a:rPr lang="en-GB" sz="1400" dirty="0">
                <a:solidFill>
                  <a:srgbClr val="828187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  <a:t>Inductive Charger works by transmitting electricity across an electromagnetic field, from the charger to the portable electrical </a:t>
            </a:r>
            <a:r>
              <a:rPr lang="en-GB" sz="1400" dirty="0" smtClean="0">
                <a:solidFill>
                  <a:srgbClr val="828187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  <a:t>device.</a:t>
            </a:r>
          </a:p>
          <a:p>
            <a:pPr algn="just"/>
            <a:endParaRPr lang="en-GB" sz="1400" dirty="0">
              <a:solidFill>
                <a:srgbClr val="828187"/>
              </a:solidFill>
              <a:latin typeface="HelveticaNeueLT Pro 55 Roman" pitchFamily="34" charset="0"/>
              <a:ea typeface="Helvetica Neue" charset="0"/>
              <a:cs typeface="Helvetica Neue" charset="0"/>
            </a:endParaRPr>
          </a:p>
          <a:p>
            <a:pPr algn="just"/>
            <a:r>
              <a:rPr lang="en-GB" sz="1400" dirty="0" smtClean="0">
                <a:solidFill>
                  <a:srgbClr val="828187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  <a:t>Both </a:t>
            </a:r>
            <a:r>
              <a:rPr lang="en-GB" sz="1400" dirty="0">
                <a:solidFill>
                  <a:srgbClr val="828187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  <a:t>the charging pad and the portable device contain induction coils – essentially a core of iron wrapped in copper wire. </a:t>
            </a:r>
            <a:endParaRPr lang="en-GB" sz="1400" dirty="0" smtClean="0">
              <a:solidFill>
                <a:srgbClr val="828187"/>
              </a:solidFill>
              <a:latin typeface="HelveticaNeueLT Pro 55 Roman" pitchFamily="34" charset="0"/>
              <a:ea typeface="Helvetica Neue" charset="0"/>
              <a:cs typeface="Helvetica Neue" charset="0"/>
            </a:endParaRPr>
          </a:p>
          <a:p>
            <a:pPr algn="just"/>
            <a:endParaRPr lang="en-GB" sz="1400" dirty="0">
              <a:solidFill>
                <a:srgbClr val="828187"/>
              </a:solidFill>
              <a:latin typeface="HelveticaNeueLT Pro 55 Roman" pitchFamily="34" charset="0"/>
              <a:ea typeface="Helvetica Neue" charset="0"/>
              <a:cs typeface="Helvetica Neue" charset="0"/>
            </a:endParaRPr>
          </a:p>
          <a:p>
            <a:pPr algn="just"/>
            <a:r>
              <a:rPr lang="en-GB" sz="1400" dirty="0" smtClean="0">
                <a:solidFill>
                  <a:srgbClr val="828187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  <a:t>When </a:t>
            </a:r>
            <a:r>
              <a:rPr lang="en-GB" sz="1400" dirty="0">
                <a:solidFill>
                  <a:srgbClr val="828187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  <a:t>the portable device is placed on the charging pad, the proximity of the coils creates the electromagnetic field used to transmit electricity</a:t>
            </a:r>
            <a:r>
              <a:rPr lang="en-GB" sz="1400" dirty="0" smtClean="0">
                <a:solidFill>
                  <a:srgbClr val="828187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  <a:t>.</a:t>
            </a:r>
          </a:p>
          <a:p>
            <a:pPr algn="just"/>
            <a:endParaRPr lang="en-GB" sz="1400" dirty="0">
              <a:solidFill>
                <a:srgbClr val="828187"/>
              </a:solidFill>
              <a:latin typeface="HelveticaNeueLT Pro 55 Roman" pitchFamily="34" charset="0"/>
              <a:ea typeface="Helvetica Neue" charset="0"/>
              <a:cs typeface="Helvetica Neue" charset="0"/>
            </a:endParaRPr>
          </a:p>
          <a:p>
            <a:pPr algn="just"/>
            <a:r>
              <a:rPr lang="en-GB" sz="1400" dirty="0" smtClean="0">
                <a:solidFill>
                  <a:srgbClr val="828187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  <a:t>As </a:t>
            </a:r>
            <a:r>
              <a:rPr lang="en-GB" sz="1400" dirty="0">
                <a:solidFill>
                  <a:srgbClr val="828187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  <a:t>electricity is passed across to the induction coil in the portable device, it is used to charge the device battery</a:t>
            </a:r>
            <a:r>
              <a:rPr lang="en-GB" sz="1400" dirty="0" smtClean="0">
                <a:solidFill>
                  <a:srgbClr val="828187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  <a:t>.</a:t>
            </a:r>
            <a:endParaRPr lang="en-GB" sz="1400" dirty="0">
              <a:solidFill>
                <a:srgbClr val="828187"/>
              </a:solidFill>
              <a:latin typeface="HelveticaNeueLT Pro 55 Roman" pitchFamily="34" charset="0"/>
              <a:ea typeface="Helvetica Neue" charset="0"/>
              <a:cs typeface="Helvetica Neue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17553" y="2438054"/>
            <a:ext cx="3312368" cy="1656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1294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45667" y="1277035"/>
            <a:ext cx="6096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3200" b="1" dirty="0" smtClean="0">
                <a:solidFill>
                  <a:srgbClr val="B50230"/>
                </a:solidFill>
                <a:latin typeface="HelveticaNeueLT Pro 95 Blk" pitchFamily="34" charset="0"/>
              </a:rPr>
              <a:t>Inductive charger FAQs</a:t>
            </a:r>
            <a:endParaRPr lang="en-GB" dirty="0">
              <a:solidFill>
                <a:srgbClr val="B50230"/>
              </a:solidFill>
              <a:latin typeface="HelveticaNeueLT Pro 95 Blk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45665" y="1970245"/>
            <a:ext cx="11331985" cy="43827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  <a:defRPr/>
            </a:pPr>
            <a:r>
              <a:rPr lang="en-GB" sz="1300" b="1" dirty="0" smtClean="0">
                <a:solidFill>
                  <a:srgbClr val="B50230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  <a:t>What </a:t>
            </a:r>
            <a:r>
              <a:rPr lang="en-GB" sz="1300" b="1" dirty="0">
                <a:solidFill>
                  <a:srgbClr val="B50230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  <a:t>devices are compatible with Inductive Chargers?</a:t>
            </a:r>
          </a:p>
          <a:p>
            <a:pPr marL="742950" lvl="1" indent="-285750" algn="just">
              <a:spcBef>
                <a:spcPct val="20000"/>
              </a:spcBef>
              <a:buFont typeface="Arial" panose="020B0604020202020204" pitchFamily="34" charset="0"/>
              <a:buChar char="–"/>
              <a:defRPr/>
            </a:pPr>
            <a:r>
              <a:rPr lang="en-GB" sz="1300" dirty="0">
                <a:solidFill>
                  <a:srgbClr val="828187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  <a:t>A device must be Qi-enabled in order to be compatible with Inductive Chargers. The following mobile phones and tablets meet this criterion:</a:t>
            </a:r>
          </a:p>
          <a:p>
            <a:pPr marL="742950" lvl="1" indent="-285750" algn="just">
              <a:spcBef>
                <a:spcPct val="20000"/>
              </a:spcBef>
              <a:buFont typeface="Arial" panose="020B0604020202020204" pitchFamily="34" charset="0"/>
              <a:buChar char="–"/>
              <a:defRPr/>
            </a:pPr>
            <a:r>
              <a:rPr lang="en-GB" sz="1300" dirty="0">
                <a:solidFill>
                  <a:srgbClr val="828187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  <a:t>Samsung Galaxy: S7, S7 Edge, Note 5, S6, S6 Edge.</a:t>
            </a:r>
          </a:p>
          <a:p>
            <a:pPr marL="742950" lvl="1" indent="-285750" algn="just">
              <a:spcBef>
                <a:spcPct val="20000"/>
              </a:spcBef>
              <a:buFont typeface="Arial" panose="020B0604020202020204" pitchFamily="34" charset="0"/>
              <a:buChar char="–"/>
              <a:defRPr/>
            </a:pPr>
            <a:r>
              <a:rPr lang="en-GB" sz="1300" dirty="0">
                <a:solidFill>
                  <a:srgbClr val="828187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  <a:t>Microsoft </a:t>
            </a:r>
            <a:r>
              <a:rPr lang="en-GB" sz="1300" dirty="0" err="1">
                <a:solidFill>
                  <a:srgbClr val="828187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  <a:t>Lumia</a:t>
            </a:r>
            <a:r>
              <a:rPr lang="en-GB" sz="1300" dirty="0">
                <a:solidFill>
                  <a:srgbClr val="828187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  <a:t>: 1520, 1020, 930, 929, 928, 920.</a:t>
            </a:r>
          </a:p>
          <a:p>
            <a:pPr marL="742950" lvl="1" indent="-285750" algn="just">
              <a:spcBef>
                <a:spcPct val="20000"/>
              </a:spcBef>
              <a:buFont typeface="Arial" panose="020B0604020202020204" pitchFamily="34" charset="0"/>
              <a:buChar char="–"/>
              <a:defRPr/>
            </a:pPr>
            <a:r>
              <a:rPr lang="en-GB" sz="1300" dirty="0">
                <a:solidFill>
                  <a:srgbClr val="828187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  <a:t>Google Nexus: 4, 5, 6, 7 (2013)</a:t>
            </a:r>
          </a:p>
          <a:p>
            <a:pPr marL="742950" lvl="1" indent="-285750" algn="just">
              <a:spcBef>
                <a:spcPct val="20000"/>
              </a:spcBef>
              <a:buFont typeface="Arial" panose="020B0604020202020204" pitchFamily="34" charset="0"/>
              <a:buChar char="–"/>
              <a:defRPr/>
            </a:pPr>
            <a:r>
              <a:rPr lang="en-GB" sz="1300" dirty="0">
                <a:solidFill>
                  <a:srgbClr val="828187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  <a:t>BlackBerry: Priv.</a:t>
            </a:r>
          </a:p>
          <a:p>
            <a:pPr marL="742950" lvl="1" indent="-285750" algn="just">
              <a:spcBef>
                <a:spcPct val="20000"/>
              </a:spcBef>
              <a:buFont typeface="Arial" panose="020B0604020202020204" pitchFamily="34" charset="0"/>
              <a:buChar char="–"/>
              <a:defRPr/>
            </a:pPr>
            <a:r>
              <a:rPr lang="en-GB" sz="1300" dirty="0">
                <a:solidFill>
                  <a:srgbClr val="828187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  <a:t>Additionally, it is possible to add adapters to other devices which enable wireless </a:t>
            </a:r>
            <a:r>
              <a:rPr lang="en-GB" sz="1300" dirty="0" smtClean="0">
                <a:solidFill>
                  <a:srgbClr val="828187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  <a:t>charging</a:t>
            </a:r>
            <a:r>
              <a:rPr lang="en-GB" sz="1300" dirty="0">
                <a:solidFill>
                  <a:srgbClr val="828187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  <a:t>.</a:t>
            </a:r>
          </a:p>
          <a:p>
            <a:pPr lvl="0">
              <a:spcBef>
                <a:spcPct val="20000"/>
              </a:spcBef>
              <a:defRPr/>
            </a:pPr>
            <a:r>
              <a:rPr lang="en-GB" sz="1300" b="1" dirty="0">
                <a:solidFill>
                  <a:srgbClr val="B50230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  <a:t>How long does it take to charge a </a:t>
            </a:r>
            <a:r>
              <a:rPr lang="en-GB" sz="1300" b="1" dirty="0" smtClean="0">
                <a:solidFill>
                  <a:srgbClr val="B50230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  <a:t>device?</a:t>
            </a:r>
          </a:p>
          <a:p>
            <a:pPr marL="742950" lvl="1" indent="-285750" algn="just">
              <a:spcBef>
                <a:spcPct val="20000"/>
              </a:spcBef>
              <a:buFont typeface="Arial" panose="020B0604020202020204" pitchFamily="34" charset="0"/>
              <a:buChar char="–"/>
              <a:defRPr/>
            </a:pPr>
            <a:r>
              <a:rPr lang="en-GB" sz="1300" dirty="0" smtClean="0">
                <a:solidFill>
                  <a:srgbClr val="828187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  <a:t>The charging time depends on the phone’s capacity. For a 2600mAh a full charge is around 4,3 hours, for a capacity of 3550mAh it takes 5,6 hours. </a:t>
            </a:r>
          </a:p>
          <a:p>
            <a:pPr lvl="0">
              <a:spcBef>
                <a:spcPct val="20000"/>
              </a:spcBef>
              <a:defRPr/>
            </a:pPr>
            <a:r>
              <a:rPr lang="en-GB" sz="1300" b="1" dirty="0" smtClean="0">
                <a:solidFill>
                  <a:srgbClr val="B50230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  <a:t>Are they safe?</a:t>
            </a:r>
          </a:p>
          <a:p>
            <a:pPr marL="742950" lvl="1" indent="-285750" algn="just">
              <a:spcBef>
                <a:spcPct val="20000"/>
              </a:spcBef>
              <a:buFont typeface="Arial" panose="020B0604020202020204" pitchFamily="34" charset="0"/>
              <a:buChar char="–"/>
              <a:defRPr/>
            </a:pPr>
            <a:r>
              <a:rPr lang="en-GB" sz="1300" dirty="0" smtClean="0">
                <a:solidFill>
                  <a:srgbClr val="828187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  <a:t>Inductive Charging </a:t>
            </a:r>
            <a:r>
              <a:rPr lang="en-GB" sz="1300" dirty="0">
                <a:solidFill>
                  <a:srgbClr val="828187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  <a:t>is actually very safe to use. </a:t>
            </a:r>
          </a:p>
          <a:p>
            <a:pPr marL="742950" lvl="1" indent="-285750" algn="just">
              <a:spcBef>
                <a:spcPct val="20000"/>
              </a:spcBef>
              <a:buFont typeface="Arial" panose="020B0604020202020204" pitchFamily="34" charset="0"/>
              <a:buChar char="–"/>
              <a:defRPr/>
            </a:pPr>
            <a:r>
              <a:rPr lang="en-GB" sz="1300" dirty="0" smtClean="0">
                <a:solidFill>
                  <a:srgbClr val="828187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  <a:t>The </a:t>
            </a:r>
            <a:r>
              <a:rPr lang="en-GB" sz="1300" dirty="0">
                <a:solidFill>
                  <a:srgbClr val="828187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  <a:t>electromagnetic fields generated by the transmitters are very small and weak in power, only operating over short distances.</a:t>
            </a:r>
          </a:p>
          <a:p>
            <a:pPr marL="742950" lvl="1" indent="-285750" algn="just">
              <a:spcBef>
                <a:spcPct val="20000"/>
              </a:spcBef>
              <a:buFont typeface="Arial" panose="020B0604020202020204" pitchFamily="34" charset="0"/>
              <a:buChar char="–"/>
              <a:defRPr/>
            </a:pPr>
            <a:r>
              <a:rPr lang="en-GB" sz="1300" dirty="0">
                <a:solidFill>
                  <a:srgbClr val="828187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  <a:t>The International Commission on Non-Ionizing Radiation Protection (ICNIRP) has found no evidence of adverse effects on human health when exposed to inductive charging.</a:t>
            </a:r>
          </a:p>
          <a:p>
            <a:pPr marL="742950" lvl="1" indent="-285750" algn="just">
              <a:spcBef>
                <a:spcPct val="20000"/>
              </a:spcBef>
              <a:buFont typeface="Arial" panose="020B0604020202020204" pitchFamily="34" charset="0"/>
              <a:buChar char="–"/>
              <a:defRPr/>
            </a:pPr>
            <a:r>
              <a:rPr lang="en-GB" sz="1300" dirty="0">
                <a:solidFill>
                  <a:srgbClr val="828187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  <a:t>Indeed, wireless charging is actually safer than plugging in a device in some ways. As it does not require contact with exposed external electrical connectors, the possibility of electrical shocks and failure are reduced.</a:t>
            </a:r>
          </a:p>
          <a:p>
            <a:pPr lvl="0">
              <a:defRPr/>
            </a:pPr>
            <a:endParaRPr lang="en-US" sz="1200" kern="0" dirty="0">
              <a:latin typeface="Helvetica Neue" charset="0"/>
              <a:ea typeface="Helvetica Neue" charset="0"/>
              <a:cs typeface="Helvetica Neue" charset="0"/>
            </a:endParaRPr>
          </a:p>
          <a:p>
            <a:pPr lvl="0" algn="ctr"/>
            <a:endParaRPr lang="en-GB" sz="1200" b="1" dirty="0">
              <a:solidFill>
                <a:srgbClr val="B50230"/>
              </a:solidFill>
              <a:latin typeface="Helvetica Neue" charset="0"/>
              <a:ea typeface="Helvetica Neue" charset="0"/>
              <a:cs typeface="Helvetica Neu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0036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04987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45667" y="1277035"/>
            <a:ext cx="6096000" cy="86177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3200" b="1" dirty="0" smtClean="0">
                <a:solidFill>
                  <a:srgbClr val="B50230"/>
                </a:solidFill>
                <a:latin typeface="HelveticaNeueLT Pro 95 Blk" pitchFamily="34" charset="0"/>
              </a:rPr>
              <a:t>Power Product Range</a:t>
            </a:r>
            <a:r>
              <a:rPr lang="en-GB" dirty="0">
                <a:solidFill>
                  <a:srgbClr val="B50230"/>
                </a:solidFill>
                <a:latin typeface="HelveticaNeueLT Pro 95 Blk" pitchFamily="34" charset="0"/>
              </a:rPr>
              <a:t/>
            </a:r>
            <a:br>
              <a:rPr lang="en-GB" dirty="0">
                <a:solidFill>
                  <a:srgbClr val="B50230"/>
                </a:solidFill>
                <a:latin typeface="HelveticaNeueLT Pro 95 Blk" pitchFamily="34" charset="0"/>
              </a:rPr>
            </a:br>
            <a:endParaRPr lang="en-GB" b="1" dirty="0">
              <a:solidFill>
                <a:srgbClr val="B50230"/>
              </a:solidFill>
              <a:latin typeface="HelveticaNeueLT Pro 95 Blk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45665" y="1970245"/>
            <a:ext cx="1107481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en-GB" sz="1400" dirty="0" smtClean="0">
                <a:solidFill>
                  <a:srgbClr val="828187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  <a:t>The </a:t>
            </a:r>
            <a:r>
              <a:rPr lang="en-GB" sz="1400" dirty="0">
                <a:solidFill>
                  <a:srgbClr val="828187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  <a:t>‘Power Range’ is a fairly new and expanding addition to the Flashbay product range. </a:t>
            </a:r>
            <a:endParaRPr lang="en-GB" sz="1400" dirty="0" smtClean="0">
              <a:solidFill>
                <a:srgbClr val="828187"/>
              </a:solidFill>
              <a:latin typeface="HelveticaNeueLT Pro 55 Roman" pitchFamily="34" charset="0"/>
              <a:ea typeface="Helvetica Neue" charset="0"/>
              <a:cs typeface="Helvetica Neue" charset="0"/>
            </a:endParaRPr>
          </a:p>
          <a:p>
            <a:pPr lvl="0" algn="just"/>
            <a:r>
              <a:rPr lang="en-GB" sz="1400" dirty="0" smtClean="0">
                <a:solidFill>
                  <a:srgbClr val="828187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  <a:t>Currently</a:t>
            </a:r>
            <a:r>
              <a:rPr lang="en-GB" sz="1400" dirty="0">
                <a:solidFill>
                  <a:srgbClr val="828187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  <a:t>, the Power category can be sub-categorised into</a:t>
            </a:r>
            <a:r>
              <a:rPr lang="en-GB" sz="1400" dirty="0" smtClean="0">
                <a:latin typeface="Helvetica Neue" charset="0"/>
                <a:ea typeface="Helvetica Neue" charset="0"/>
                <a:cs typeface="Helvetica Neue" charset="0"/>
              </a:rPr>
              <a:t>:</a:t>
            </a:r>
            <a:r>
              <a:rPr lang="en-GB" sz="1400" b="1" dirty="0" smtClean="0">
                <a:solidFill>
                  <a:srgbClr val="B50230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  <a:t>				</a:t>
            </a:r>
            <a:endParaRPr lang="en-GB" sz="1400" b="1" dirty="0">
              <a:solidFill>
                <a:srgbClr val="B50230"/>
              </a:solidFill>
              <a:latin typeface="Helvetica Neue" charset="0"/>
              <a:ea typeface="Helvetica Neue" charset="0"/>
              <a:cs typeface="Helvetica Neue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96831" y="3133303"/>
            <a:ext cx="4213369" cy="24605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957342" y="2743200"/>
            <a:ext cx="5072760" cy="32682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1992" y="2546854"/>
            <a:ext cx="13843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7927699" y="2493465"/>
            <a:ext cx="108876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600" b="1" dirty="0">
                <a:solidFill>
                  <a:srgbClr val="B50230"/>
                </a:solidFill>
                <a:latin typeface="HelveticaNeueLT Pro 55 Roman" pitchFamily="34" charset="0"/>
              </a:rPr>
              <a:t>Chargers</a:t>
            </a:r>
          </a:p>
        </p:txBody>
      </p:sp>
    </p:spTree>
    <p:extLst>
      <p:ext uri="{BB962C8B-B14F-4D97-AF65-F5344CB8AC3E}">
        <p14:creationId xmlns:p14="http://schemas.microsoft.com/office/powerpoint/2010/main" val="4170250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45667" y="1277035"/>
            <a:ext cx="6096000" cy="86177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3200" b="1" dirty="0" smtClean="0">
                <a:solidFill>
                  <a:srgbClr val="B50230"/>
                </a:solidFill>
                <a:latin typeface="HelveticaNeueLT Pro 95 Blk" pitchFamily="34" charset="0"/>
              </a:rPr>
              <a:t>What is a Power Bank?</a:t>
            </a:r>
            <a:r>
              <a:rPr lang="en-GB" dirty="0">
                <a:solidFill>
                  <a:srgbClr val="B50230"/>
                </a:solidFill>
                <a:latin typeface="HelveticaNeueLT Pro 95 Blk" pitchFamily="34" charset="0"/>
              </a:rPr>
              <a:t/>
            </a:r>
            <a:br>
              <a:rPr lang="en-GB" dirty="0">
                <a:solidFill>
                  <a:srgbClr val="B50230"/>
                </a:solidFill>
                <a:latin typeface="HelveticaNeueLT Pro 95 Blk" pitchFamily="34" charset="0"/>
              </a:rPr>
            </a:br>
            <a:endParaRPr lang="en-GB" dirty="0">
              <a:solidFill>
                <a:srgbClr val="B50230"/>
              </a:solidFill>
              <a:latin typeface="HelveticaNeueLT Pro 95 Blk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45665" y="2023863"/>
            <a:ext cx="11286116" cy="7817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400" dirty="0" smtClean="0">
                <a:solidFill>
                  <a:srgbClr val="828187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  <a:t>Power </a:t>
            </a:r>
            <a:r>
              <a:rPr lang="en-US" sz="1400" dirty="0">
                <a:solidFill>
                  <a:srgbClr val="828187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  <a:t>Banks are portable rechargeable batteries that can be used as a power source for mobiles/tablets on the go!</a:t>
            </a:r>
          </a:p>
          <a:p>
            <a:pPr lvl="0">
              <a:spcBef>
                <a:spcPct val="20000"/>
              </a:spcBef>
              <a:defRPr/>
            </a:pPr>
            <a:endParaRPr lang="en-US" sz="1400" dirty="0">
              <a:solidFill>
                <a:srgbClr val="828187"/>
              </a:solidFill>
              <a:latin typeface="HelveticaNeueLT Pro 55 Roman" pitchFamily="34" charset="0"/>
              <a:ea typeface="Helvetica Neue" charset="0"/>
              <a:cs typeface="Helvetica Neue" charset="0"/>
            </a:endParaRPr>
          </a:p>
          <a:p>
            <a:pPr>
              <a:defRPr/>
            </a:pPr>
            <a:r>
              <a:rPr lang="en-GB" sz="1400" dirty="0">
                <a:solidFill>
                  <a:srgbClr val="828187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  <a:t>The Power Bank itself can be recharged and used again and again</a:t>
            </a:r>
            <a:r>
              <a:rPr lang="en-GB" sz="1400" dirty="0" smtClean="0">
                <a:solidFill>
                  <a:srgbClr val="828187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  <a:t>.</a:t>
            </a:r>
            <a:endParaRPr lang="en-GB" sz="1400" dirty="0">
              <a:solidFill>
                <a:srgbClr val="828187"/>
              </a:solidFill>
              <a:latin typeface="HelveticaNeueLT Pro 55 Roman" pitchFamily="34" charset="0"/>
              <a:ea typeface="Helvetica Neue" charset="0"/>
              <a:cs typeface="Helvetica Neue" charset="0"/>
            </a:endParaRPr>
          </a:p>
        </p:txBody>
      </p:sp>
      <p:pic>
        <p:nvPicPr>
          <p:cNvPr id="2050" name="Picture 2" descr="C:\Users\therese\Desktop\1000mAh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4188" y="4203712"/>
            <a:ext cx="1213555" cy="505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413127" y="4203710"/>
            <a:ext cx="1213555" cy="5056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770263" y="4203711"/>
            <a:ext cx="1213555" cy="5056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614187" y="5161282"/>
            <a:ext cx="1213555" cy="5056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988012" y="5161386"/>
            <a:ext cx="1213555" cy="5056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469326" y="5151758"/>
            <a:ext cx="1213555" cy="5056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27357" y="5155664"/>
            <a:ext cx="1213555" cy="5056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191712" y="5140743"/>
            <a:ext cx="1213555" cy="5056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4494361" y="3429000"/>
            <a:ext cx="28151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b="1" dirty="0">
                <a:solidFill>
                  <a:srgbClr val="B50230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  <a:t>Power Bank Capacities:</a:t>
            </a:r>
          </a:p>
        </p:txBody>
      </p:sp>
      <p:pic>
        <p:nvPicPr>
          <p:cNvPr id="24" name="Picture 2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988012" y="4203709"/>
            <a:ext cx="1203923" cy="505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2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143011" y="4203712"/>
            <a:ext cx="1203921" cy="5056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69272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35843" y="1141579"/>
            <a:ext cx="611993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b="1" dirty="0" smtClean="0">
                <a:solidFill>
                  <a:srgbClr val="B50230"/>
                </a:solidFill>
                <a:latin typeface="HelveticaNeueLT Pro 95 Blk" pitchFamily="34" charset="0"/>
              </a:rPr>
              <a:t>Power Bank charging?</a:t>
            </a:r>
            <a:endParaRPr lang="en-GB" dirty="0">
              <a:solidFill>
                <a:srgbClr val="B50230"/>
              </a:solidFill>
              <a:latin typeface="HelveticaNeueLT Pro 95 Blk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45665" y="1688045"/>
            <a:ext cx="11379610" cy="52752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400" b="1" dirty="0" smtClean="0">
                <a:solidFill>
                  <a:srgbClr val="B50230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  <a:t>How </a:t>
            </a:r>
            <a:r>
              <a:rPr lang="en-GB" sz="1400" b="1" dirty="0">
                <a:solidFill>
                  <a:srgbClr val="B50230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  <a:t>do I recharge my Power Bank?</a:t>
            </a:r>
          </a:p>
          <a:p>
            <a:pPr algn="just"/>
            <a:r>
              <a:rPr lang="en-GB" sz="1400" dirty="0">
                <a:solidFill>
                  <a:srgbClr val="828187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  <a:t>All of </a:t>
            </a:r>
            <a:r>
              <a:rPr lang="en-GB" sz="1400" dirty="0" err="1">
                <a:solidFill>
                  <a:srgbClr val="828187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  <a:t>Flashbay`s</a:t>
            </a:r>
            <a:r>
              <a:rPr lang="en-GB" sz="1400" dirty="0">
                <a:solidFill>
                  <a:srgbClr val="828187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  <a:t> Power Banks have a USB connection you can plug into a wall socket or a computer to charge the battery. It will automatically start charging when plugged in and a LED light will indicate when the Power Bank is fully charged. </a:t>
            </a:r>
            <a:endParaRPr lang="en-GB" sz="1400" dirty="0" smtClean="0">
              <a:solidFill>
                <a:srgbClr val="828187"/>
              </a:solidFill>
              <a:latin typeface="HelveticaNeueLT Pro 55 Roman" pitchFamily="34" charset="0"/>
              <a:ea typeface="Helvetica Neue" charset="0"/>
              <a:cs typeface="Helvetica Neue" charset="0"/>
            </a:endParaRPr>
          </a:p>
          <a:p>
            <a:endParaRPr lang="en-GB" sz="1400" dirty="0">
              <a:solidFill>
                <a:srgbClr val="828187"/>
              </a:solidFill>
              <a:latin typeface="HelveticaNeueLT Pro 55 Roman" pitchFamily="34" charset="0"/>
              <a:ea typeface="Helvetica Neue" charset="0"/>
              <a:cs typeface="Helvetica Neue" charset="0"/>
            </a:endParaRPr>
          </a:p>
          <a:p>
            <a:r>
              <a:rPr lang="en-GB" sz="1400" b="1" dirty="0">
                <a:solidFill>
                  <a:srgbClr val="B50230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  <a:t>How long does it take to recharge the Power Bank?</a:t>
            </a:r>
          </a:p>
          <a:p>
            <a:pPr algn="just"/>
            <a:r>
              <a:rPr lang="en-GB" sz="1400" dirty="0">
                <a:solidFill>
                  <a:srgbClr val="828187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  <a:t>This will depend on the capacity of the Power Bank. It will take longer to fully charge a 10050mAh Power Bank then one with 2600mAH. Charging via a wall socket is also generally quicker than connecting your </a:t>
            </a:r>
            <a:r>
              <a:rPr lang="en-GB" sz="1400" dirty="0" smtClean="0">
                <a:solidFill>
                  <a:srgbClr val="828187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  <a:t>Power </a:t>
            </a:r>
            <a:r>
              <a:rPr lang="en-GB" sz="1400" dirty="0">
                <a:solidFill>
                  <a:srgbClr val="828187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  <a:t>B</a:t>
            </a:r>
            <a:r>
              <a:rPr lang="en-GB" sz="1400" dirty="0" smtClean="0">
                <a:solidFill>
                  <a:srgbClr val="828187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  <a:t>ank </a:t>
            </a:r>
            <a:r>
              <a:rPr lang="en-GB" sz="1400" dirty="0">
                <a:solidFill>
                  <a:srgbClr val="828187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  <a:t>to the USB port of your computer</a:t>
            </a:r>
            <a:r>
              <a:rPr lang="en-GB" sz="1400" dirty="0" smtClean="0">
                <a:solidFill>
                  <a:srgbClr val="828187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  <a:t>.</a:t>
            </a:r>
          </a:p>
          <a:p>
            <a:endParaRPr lang="en-GB" sz="1400" dirty="0">
              <a:solidFill>
                <a:srgbClr val="828187"/>
              </a:solidFill>
              <a:latin typeface="HelveticaNeueLT Pro 55 Roman" pitchFamily="34" charset="0"/>
              <a:ea typeface="Helvetica Neue" charset="0"/>
              <a:cs typeface="Helvetica Neue" charset="0"/>
            </a:endParaRPr>
          </a:p>
          <a:p>
            <a:r>
              <a:rPr lang="en-GB" sz="1400" b="1" dirty="0">
                <a:solidFill>
                  <a:srgbClr val="B50230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  <a:t>What is the life cycle of a Power Bank?</a:t>
            </a:r>
          </a:p>
          <a:p>
            <a:r>
              <a:rPr lang="en-GB" sz="1400" dirty="0">
                <a:solidFill>
                  <a:srgbClr val="828187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  <a:t>On average a </a:t>
            </a:r>
            <a:r>
              <a:rPr lang="en-GB" sz="1400" dirty="0" smtClean="0">
                <a:solidFill>
                  <a:srgbClr val="828187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  <a:t>Power Bank </a:t>
            </a:r>
            <a:r>
              <a:rPr lang="en-GB" sz="1400" dirty="0">
                <a:solidFill>
                  <a:srgbClr val="828187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  <a:t>- if properly maintained - can be used for about 400 - 500 cycles. </a:t>
            </a:r>
            <a:br>
              <a:rPr lang="en-GB" sz="1400" dirty="0">
                <a:solidFill>
                  <a:srgbClr val="828187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</a:br>
            <a:r>
              <a:rPr lang="en-GB" sz="1400" dirty="0">
                <a:solidFill>
                  <a:srgbClr val="828187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  <a:t>One cycle means a charge and then discharge. If you don’t charge the Power Bank fully before discharging it is still counted as one cycle. </a:t>
            </a:r>
          </a:p>
          <a:p>
            <a:endParaRPr lang="en-GB" sz="1400" dirty="0">
              <a:solidFill>
                <a:srgbClr val="828187"/>
              </a:solidFill>
              <a:latin typeface="HelveticaNeueLT Pro 55 Roman" pitchFamily="34" charset="0"/>
              <a:ea typeface="Helvetica Neue" charset="0"/>
              <a:cs typeface="Helvetica Neue" charset="0"/>
            </a:endParaRPr>
          </a:p>
          <a:p>
            <a:pPr>
              <a:lnSpc>
                <a:spcPct val="115000"/>
              </a:lnSpc>
            </a:pPr>
            <a:r>
              <a:rPr lang="en-GB" sz="1400" b="1" dirty="0">
                <a:solidFill>
                  <a:srgbClr val="B50230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  <a:t>How can the charging status be </a:t>
            </a:r>
            <a:r>
              <a:rPr lang="en-GB" sz="1400" b="1" dirty="0" smtClean="0">
                <a:solidFill>
                  <a:srgbClr val="B50230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  <a:t>checked?</a:t>
            </a:r>
          </a:p>
          <a:p>
            <a:pPr>
              <a:lnSpc>
                <a:spcPct val="115000"/>
              </a:lnSpc>
            </a:pPr>
            <a:r>
              <a:rPr lang="en-GB" sz="1400" dirty="0" smtClean="0">
                <a:solidFill>
                  <a:srgbClr val="828187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  <a:t>Every </a:t>
            </a:r>
            <a:r>
              <a:rPr lang="en-GB" sz="1400" dirty="0">
                <a:solidFill>
                  <a:srgbClr val="828187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  <a:t>Power Bank has an LED that helps indicate the charging status. </a:t>
            </a:r>
            <a:endParaRPr lang="en-GB" sz="1400" dirty="0" smtClean="0">
              <a:solidFill>
                <a:srgbClr val="828187"/>
              </a:solidFill>
              <a:latin typeface="HelveticaNeueLT Pro 55 Roman" pitchFamily="34" charset="0"/>
              <a:ea typeface="Helvetica Neue" charset="0"/>
              <a:cs typeface="Helvetica Neue" charset="0"/>
            </a:endParaRPr>
          </a:p>
          <a:p>
            <a:pPr>
              <a:lnSpc>
                <a:spcPct val="115000"/>
              </a:lnSpc>
            </a:pPr>
            <a:r>
              <a:rPr lang="en-GB" sz="1400" dirty="0" smtClean="0">
                <a:solidFill>
                  <a:srgbClr val="828187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  <a:t>The </a:t>
            </a:r>
            <a:r>
              <a:rPr lang="en-GB" sz="1400" dirty="0">
                <a:solidFill>
                  <a:srgbClr val="828187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  <a:t>LED is lit during charging or if plugged into phone/tablet. </a:t>
            </a:r>
            <a:endParaRPr lang="en-GB" sz="1400" dirty="0" smtClean="0">
              <a:solidFill>
                <a:srgbClr val="828187"/>
              </a:solidFill>
              <a:latin typeface="HelveticaNeueLT Pro 55 Roman" pitchFamily="34" charset="0"/>
              <a:ea typeface="Helvetica Neue" charset="0"/>
              <a:cs typeface="Helvetica Neue" charset="0"/>
            </a:endParaRPr>
          </a:p>
          <a:p>
            <a:pPr>
              <a:lnSpc>
                <a:spcPct val="115000"/>
              </a:lnSpc>
            </a:pPr>
            <a:endParaRPr lang="en-GB" sz="1400" dirty="0">
              <a:solidFill>
                <a:srgbClr val="828187"/>
              </a:solidFill>
              <a:latin typeface="HelveticaNeueLT Pro 55 Roman" pitchFamily="34" charset="0"/>
              <a:ea typeface="Helvetica Neue" charset="0"/>
              <a:cs typeface="Helvetica Neue" charset="0"/>
            </a:endParaRPr>
          </a:p>
          <a:p>
            <a:pPr>
              <a:lnSpc>
                <a:spcPct val="115000"/>
              </a:lnSpc>
            </a:pPr>
            <a:r>
              <a:rPr lang="en-GB" sz="1400" b="1" dirty="0" smtClean="0">
                <a:solidFill>
                  <a:srgbClr val="B50230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  <a:t>Battery LED light </a:t>
            </a:r>
            <a:endParaRPr lang="en-GB" sz="1400" b="1" dirty="0">
              <a:solidFill>
                <a:srgbClr val="B50230"/>
              </a:solidFill>
              <a:latin typeface="HelveticaNeueLT Pro 55 Roman" pitchFamily="34" charset="0"/>
              <a:ea typeface="Helvetica Neue" charset="0"/>
              <a:cs typeface="Helvetica Neue" charset="0"/>
            </a:endParaRPr>
          </a:p>
          <a:p>
            <a:pPr>
              <a:lnSpc>
                <a:spcPct val="115000"/>
              </a:lnSpc>
            </a:pPr>
            <a:r>
              <a:rPr lang="en-GB" sz="1400" dirty="0" smtClean="0">
                <a:solidFill>
                  <a:srgbClr val="828187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  <a:t>Green: </a:t>
            </a:r>
            <a:r>
              <a:rPr lang="en-GB" sz="1400" dirty="0">
                <a:solidFill>
                  <a:srgbClr val="828187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  <a:t>50%-</a:t>
            </a:r>
            <a:r>
              <a:rPr lang="en-GB" sz="1400" dirty="0" smtClean="0">
                <a:solidFill>
                  <a:srgbClr val="828187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  <a:t>100%</a:t>
            </a:r>
            <a:endParaRPr lang="en-GB" sz="1400" dirty="0">
              <a:solidFill>
                <a:srgbClr val="828187"/>
              </a:solidFill>
              <a:latin typeface="HelveticaNeueLT Pro 55 Roman" pitchFamily="34" charset="0"/>
              <a:ea typeface="Helvetica Neue" charset="0"/>
              <a:cs typeface="Helvetica Neue" charset="0"/>
            </a:endParaRPr>
          </a:p>
          <a:p>
            <a:pPr>
              <a:lnSpc>
                <a:spcPct val="115000"/>
              </a:lnSpc>
            </a:pPr>
            <a:r>
              <a:rPr lang="en-GB" sz="1400" dirty="0" smtClean="0">
                <a:solidFill>
                  <a:srgbClr val="828187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  <a:t>Orange</a:t>
            </a:r>
            <a:r>
              <a:rPr lang="en-GB" sz="1400" dirty="0">
                <a:solidFill>
                  <a:srgbClr val="828187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  <a:t>: 25%-49%. </a:t>
            </a:r>
            <a:endParaRPr lang="en-GB" sz="1400" dirty="0" smtClean="0">
              <a:solidFill>
                <a:srgbClr val="828187"/>
              </a:solidFill>
              <a:latin typeface="HelveticaNeueLT Pro 55 Roman" pitchFamily="34" charset="0"/>
              <a:ea typeface="Helvetica Neue" charset="0"/>
              <a:cs typeface="Helvetica Neue" charset="0"/>
            </a:endParaRPr>
          </a:p>
          <a:p>
            <a:pPr>
              <a:lnSpc>
                <a:spcPct val="115000"/>
              </a:lnSpc>
            </a:pPr>
            <a:r>
              <a:rPr lang="en-GB" sz="1400" dirty="0" smtClean="0">
                <a:solidFill>
                  <a:srgbClr val="828187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  <a:t>Red</a:t>
            </a:r>
            <a:r>
              <a:rPr lang="en-GB" sz="1400" dirty="0">
                <a:solidFill>
                  <a:srgbClr val="828187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  <a:t>: 0%-24%</a:t>
            </a:r>
          </a:p>
          <a:p>
            <a:endParaRPr lang="en-GB" sz="1200" dirty="0">
              <a:latin typeface="Helvetica Neue" charset="0"/>
              <a:ea typeface="Helvetica Neue" charset="0"/>
              <a:cs typeface="Helvetica Neue" charset="0"/>
            </a:endParaRPr>
          </a:p>
          <a:p>
            <a:pPr>
              <a:defRPr/>
            </a:pPr>
            <a:endParaRPr lang="en-GB" sz="1400" dirty="0" smtClean="0">
              <a:solidFill>
                <a:srgbClr val="828187"/>
              </a:solidFill>
              <a:latin typeface="HelveticaNeueLT Pro 55 Roman" pitchFamily="34" charset="0"/>
              <a:ea typeface="Helvetica Neue" charset="0"/>
              <a:cs typeface="Helvetica Neue" charset="0"/>
            </a:endParaRPr>
          </a:p>
          <a:p>
            <a:pPr>
              <a:defRPr/>
            </a:pPr>
            <a:endParaRPr lang="en-GB" sz="1400" dirty="0">
              <a:solidFill>
                <a:srgbClr val="828187"/>
              </a:solidFill>
              <a:latin typeface="HelveticaNeueLT Pro 55 Roman" pitchFamily="34" charset="0"/>
              <a:ea typeface="Helvetica Neue" charset="0"/>
              <a:cs typeface="Helvetica Neu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8521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45667" y="1277035"/>
            <a:ext cx="6096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3200" b="1" dirty="0" smtClean="0">
                <a:solidFill>
                  <a:srgbClr val="B50230"/>
                </a:solidFill>
                <a:latin typeface="HelveticaNeueLT Pro 95 Blk" pitchFamily="34" charset="0"/>
              </a:rPr>
              <a:t>Power Bank Safety</a:t>
            </a:r>
            <a:endParaRPr lang="en-GB" dirty="0">
              <a:solidFill>
                <a:srgbClr val="B50230"/>
              </a:solidFill>
              <a:latin typeface="HelveticaNeueLT Pro 95 Blk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45665" y="1970245"/>
            <a:ext cx="11286116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sz="1400" dirty="0" smtClean="0">
                <a:solidFill>
                  <a:srgbClr val="828187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  <a:t>Many </a:t>
            </a:r>
            <a:r>
              <a:rPr lang="en-GB" sz="1400" dirty="0">
                <a:solidFill>
                  <a:srgbClr val="828187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  <a:t>customers are worried about poor quality components as these can cause Power Banks to break or even explode.</a:t>
            </a:r>
          </a:p>
          <a:p>
            <a:pPr lvl="0">
              <a:spcBef>
                <a:spcPct val="20000"/>
              </a:spcBef>
              <a:defRPr/>
            </a:pPr>
            <a:endParaRPr lang="en-GB" sz="1400" dirty="0">
              <a:solidFill>
                <a:srgbClr val="828187"/>
              </a:solidFill>
              <a:latin typeface="HelveticaNeueLT Pro 55 Roman" pitchFamily="34" charset="0"/>
              <a:ea typeface="Helvetica Neue" charset="0"/>
              <a:cs typeface="Helvetica Neue" charset="0"/>
            </a:endParaRPr>
          </a:p>
          <a:p>
            <a:pPr>
              <a:defRPr/>
            </a:pPr>
            <a:r>
              <a:rPr lang="en-GB" sz="1400" dirty="0">
                <a:solidFill>
                  <a:srgbClr val="828187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  <a:t>We offer top quality </a:t>
            </a:r>
            <a:r>
              <a:rPr lang="en-GB" sz="1400" dirty="0" smtClean="0">
                <a:solidFill>
                  <a:srgbClr val="828187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  <a:t>Power Banks </a:t>
            </a:r>
            <a:r>
              <a:rPr lang="en-GB" sz="1400" dirty="0">
                <a:solidFill>
                  <a:srgbClr val="828187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  <a:t>with all relevant safety </a:t>
            </a:r>
            <a:r>
              <a:rPr lang="en-GB" sz="1400" dirty="0" smtClean="0">
                <a:solidFill>
                  <a:srgbClr val="828187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  <a:t>features:</a:t>
            </a:r>
            <a:endParaRPr lang="en-GB" sz="1400" dirty="0">
              <a:solidFill>
                <a:srgbClr val="828187"/>
              </a:solidFill>
              <a:latin typeface="HelveticaNeueLT Pro 55 Roman" pitchFamily="34" charset="0"/>
              <a:ea typeface="Helvetica Neue" charset="0"/>
              <a:cs typeface="Helvetica Neue" charset="0"/>
            </a:endParaRPr>
          </a:p>
          <a:p>
            <a:pPr marL="285750" indent="-285750">
              <a:buFontTx/>
              <a:buChar char="-"/>
              <a:defRPr/>
            </a:pPr>
            <a:r>
              <a:rPr lang="en-GB" sz="1400" dirty="0" smtClean="0">
                <a:solidFill>
                  <a:srgbClr val="828187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  <a:t>Output </a:t>
            </a:r>
            <a:r>
              <a:rPr lang="en-GB" sz="1400" dirty="0">
                <a:solidFill>
                  <a:srgbClr val="828187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  <a:t>over-current and over-voltage </a:t>
            </a:r>
            <a:r>
              <a:rPr lang="en-GB" sz="1400" dirty="0" smtClean="0">
                <a:solidFill>
                  <a:srgbClr val="828187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  <a:t>protection</a:t>
            </a:r>
          </a:p>
          <a:p>
            <a:pPr marL="285750" indent="-285750">
              <a:buFontTx/>
              <a:buChar char="-"/>
              <a:defRPr/>
            </a:pPr>
            <a:r>
              <a:rPr lang="en-GB" sz="1400" dirty="0" smtClean="0">
                <a:solidFill>
                  <a:srgbClr val="828187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  <a:t>Input </a:t>
            </a:r>
            <a:r>
              <a:rPr lang="en-GB" sz="1400" dirty="0">
                <a:solidFill>
                  <a:srgbClr val="828187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  <a:t>over-current and over-voltage </a:t>
            </a:r>
            <a:r>
              <a:rPr lang="en-GB" sz="1400" dirty="0" smtClean="0">
                <a:solidFill>
                  <a:srgbClr val="828187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  <a:t>protection</a:t>
            </a:r>
          </a:p>
          <a:p>
            <a:pPr marL="285750" indent="-285750">
              <a:buFontTx/>
              <a:buChar char="-"/>
              <a:defRPr/>
            </a:pPr>
            <a:r>
              <a:rPr lang="en-GB" sz="1400" dirty="0" smtClean="0">
                <a:solidFill>
                  <a:srgbClr val="828187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  <a:t>High </a:t>
            </a:r>
            <a:r>
              <a:rPr lang="en-GB" sz="1400" dirty="0">
                <a:solidFill>
                  <a:srgbClr val="828187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  <a:t>temperature shut </a:t>
            </a:r>
            <a:r>
              <a:rPr lang="en-GB" sz="1400" dirty="0" smtClean="0">
                <a:solidFill>
                  <a:srgbClr val="828187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  <a:t>down</a:t>
            </a:r>
          </a:p>
          <a:p>
            <a:pPr marL="285750" indent="-285750">
              <a:buFontTx/>
              <a:buChar char="-"/>
              <a:defRPr/>
            </a:pPr>
            <a:r>
              <a:rPr lang="en-GB" sz="1400" dirty="0" smtClean="0">
                <a:solidFill>
                  <a:srgbClr val="828187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  <a:t>Short-circuit protection</a:t>
            </a:r>
          </a:p>
          <a:p>
            <a:pPr marL="285750" indent="-285750">
              <a:buFontTx/>
              <a:buChar char="-"/>
              <a:defRPr/>
            </a:pPr>
            <a:r>
              <a:rPr lang="en-GB" sz="1400" dirty="0" smtClean="0">
                <a:solidFill>
                  <a:srgbClr val="828187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  <a:t>Electrostatic </a:t>
            </a:r>
            <a:r>
              <a:rPr lang="en-GB" sz="1400" dirty="0">
                <a:solidFill>
                  <a:srgbClr val="828187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  <a:t>Discharge (ESD) protection</a:t>
            </a:r>
          </a:p>
          <a:p>
            <a:pPr marL="342900" lvl="0" indent="-34290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endParaRPr lang="en-GB" sz="1400" dirty="0">
              <a:solidFill>
                <a:srgbClr val="828187"/>
              </a:solidFill>
              <a:latin typeface="HelveticaNeueLT Pro 55 Roman" pitchFamily="34" charset="0"/>
              <a:ea typeface="Helvetica Neue" charset="0"/>
              <a:cs typeface="Helvetica Neue" charset="0"/>
            </a:endParaRPr>
          </a:p>
          <a:p>
            <a:pPr lvl="0">
              <a:spcBef>
                <a:spcPct val="20000"/>
              </a:spcBef>
              <a:defRPr/>
            </a:pPr>
            <a:r>
              <a:rPr lang="en-GB" sz="1400" dirty="0">
                <a:solidFill>
                  <a:srgbClr val="828187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  <a:t>All other services (except the warranty) are the same as for our USBs, e.g. quality branding and components, first class service, in house R&amp;D and production.</a:t>
            </a:r>
          </a:p>
          <a:p>
            <a:pPr marL="342900" lvl="0" indent="-34290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endParaRPr lang="en-GB" sz="1400" dirty="0">
              <a:solidFill>
                <a:srgbClr val="828187"/>
              </a:solidFill>
              <a:latin typeface="HelveticaNeueLT Pro 55 Roman" pitchFamily="34" charset="0"/>
              <a:ea typeface="Helvetica Neue" charset="0"/>
              <a:cs typeface="Helvetica Neue" charset="0"/>
            </a:endParaRPr>
          </a:p>
          <a:p>
            <a:pPr lvl="0">
              <a:spcBef>
                <a:spcPct val="20000"/>
              </a:spcBef>
              <a:defRPr/>
            </a:pPr>
            <a:r>
              <a:rPr lang="en-GB" sz="1400" b="1" dirty="0">
                <a:solidFill>
                  <a:srgbClr val="B50230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  <a:t>We use high quality </a:t>
            </a:r>
            <a:r>
              <a:rPr lang="en-GB" sz="1400" b="1" dirty="0" smtClean="0">
                <a:solidFill>
                  <a:srgbClr val="B50230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  <a:t>batteries:</a:t>
            </a:r>
          </a:p>
          <a:p>
            <a:pPr lvl="0">
              <a:spcBef>
                <a:spcPct val="20000"/>
              </a:spcBef>
              <a:defRPr/>
            </a:pPr>
            <a:r>
              <a:rPr lang="en-GB" sz="1400" dirty="0" smtClean="0">
                <a:solidFill>
                  <a:srgbClr val="828187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  <a:t>For </a:t>
            </a:r>
            <a:r>
              <a:rPr lang="en-GB" sz="1400" dirty="0">
                <a:solidFill>
                  <a:srgbClr val="828187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  <a:t>the Power Banks Grade ‘A’ Samsung Li-ion batteries are used for all models except the Card shaped Power Bank products. </a:t>
            </a:r>
            <a:br>
              <a:rPr lang="en-GB" sz="1400" dirty="0">
                <a:solidFill>
                  <a:srgbClr val="828187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</a:br>
            <a:endParaRPr lang="en-GB" sz="1400" dirty="0" smtClean="0">
              <a:solidFill>
                <a:srgbClr val="828187"/>
              </a:solidFill>
              <a:latin typeface="HelveticaNeueLT Pro 55 Roman" pitchFamily="34" charset="0"/>
              <a:ea typeface="Helvetica Neue" charset="0"/>
              <a:cs typeface="Helvetica Neue" charset="0"/>
            </a:endParaRPr>
          </a:p>
          <a:p>
            <a:pPr lvl="0">
              <a:spcBef>
                <a:spcPct val="20000"/>
              </a:spcBef>
              <a:defRPr/>
            </a:pPr>
            <a:r>
              <a:rPr lang="en-GB" sz="1400" dirty="0" smtClean="0">
                <a:solidFill>
                  <a:srgbClr val="828187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  <a:t>For </a:t>
            </a:r>
            <a:r>
              <a:rPr lang="en-GB" sz="1400" dirty="0">
                <a:solidFill>
                  <a:srgbClr val="828187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  <a:t>the Card shaped ones Li-polymer batteries are used.</a:t>
            </a:r>
          </a:p>
          <a:p>
            <a:pPr marL="342900" lvl="0" indent="-34290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endParaRPr lang="en-GB" sz="1200" dirty="0">
              <a:latin typeface="Helvetica Neue" charset="0"/>
              <a:ea typeface="Helvetica Neue" charset="0"/>
              <a:cs typeface="Helvetica Neue" charset="0"/>
            </a:endParaRPr>
          </a:p>
          <a:p>
            <a:pPr lvl="0" algn="ctr"/>
            <a:endParaRPr lang="en-GB" sz="1400" dirty="0">
              <a:solidFill>
                <a:srgbClr val="828187"/>
              </a:solidFill>
              <a:latin typeface="HelveticaNeueLT Pro 55 Roman" pitchFamily="34" charset="0"/>
              <a:ea typeface="Helvetica Neue" charset="0"/>
              <a:cs typeface="Helvetica Neue" charset="0"/>
            </a:endParaRPr>
          </a:p>
          <a:p>
            <a:pPr lvl="0" algn="ctr"/>
            <a:r>
              <a:rPr lang="en-GB" sz="1400" b="1" dirty="0">
                <a:solidFill>
                  <a:srgbClr val="B50230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  <a:t/>
            </a:r>
            <a:br>
              <a:rPr lang="en-GB" sz="1400" b="1" dirty="0">
                <a:solidFill>
                  <a:srgbClr val="B50230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</a:br>
            <a:endParaRPr lang="en-GB" sz="1400" b="1" dirty="0">
              <a:solidFill>
                <a:srgbClr val="B50230"/>
              </a:solidFill>
              <a:latin typeface="Helvetica Neue" charset="0"/>
              <a:ea typeface="Helvetica Neue" charset="0"/>
              <a:cs typeface="Helvetica Neu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1239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45667" y="1113487"/>
            <a:ext cx="6096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3200" b="1" dirty="0" smtClean="0">
                <a:solidFill>
                  <a:srgbClr val="B50230"/>
                </a:solidFill>
                <a:latin typeface="HelveticaNeueLT Pro 95 Blk" pitchFamily="34" charset="0"/>
              </a:rPr>
              <a:t>Power Bank FAQs</a:t>
            </a:r>
            <a:endParaRPr lang="en-GB" dirty="0">
              <a:solidFill>
                <a:srgbClr val="B50230"/>
              </a:solidFill>
              <a:latin typeface="HelveticaNeueLT Pro 95 Blk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45665" y="1641112"/>
            <a:ext cx="11286116" cy="54691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300" b="1" dirty="0" smtClean="0">
                <a:solidFill>
                  <a:srgbClr val="B50230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  <a:t>Q</a:t>
            </a:r>
            <a:r>
              <a:rPr lang="en-GB" sz="1300" b="1" dirty="0">
                <a:solidFill>
                  <a:srgbClr val="B50230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  <a:t>: </a:t>
            </a:r>
            <a:r>
              <a:rPr lang="en-GB" sz="1300" b="1" dirty="0">
                <a:solidFill>
                  <a:srgbClr val="828187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  <a:t>What capacities do we offer?</a:t>
            </a:r>
          </a:p>
          <a:p>
            <a:r>
              <a:rPr lang="en-GB" sz="1300" b="1" dirty="0">
                <a:solidFill>
                  <a:srgbClr val="B50230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  <a:t>A: </a:t>
            </a:r>
            <a:r>
              <a:rPr lang="en-GB" sz="1300" dirty="0">
                <a:solidFill>
                  <a:srgbClr val="828187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  <a:t>We offer capacities ranging from </a:t>
            </a:r>
            <a:r>
              <a:rPr lang="en-GB" sz="1300" dirty="0" smtClean="0">
                <a:solidFill>
                  <a:srgbClr val="828187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  <a:t>1000mAh </a:t>
            </a:r>
            <a:r>
              <a:rPr lang="en-GB" sz="1300" dirty="0">
                <a:solidFill>
                  <a:srgbClr val="828187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  <a:t>to </a:t>
            </a:r>
            <a:r>
              <a:rPr lang="en-GB" sz="1300" dirty="0" smtClean="0">
                <a:solidFill>
                  <a:srgbClr val="828187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  <a:t>6700mAh. For </a:t>
            </a:r>
            <a:r>
              <a:rPr lang="en-GB" sz="1300" dirty="0">
                <a:solidFill>
                  <a:srgbClr val="828187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  <a:t>most users </a:t>
            </a:r>
            <a:r>
              <a:rPr lang="en-GB" sz="1300" dirty="0" smtClean="0">
                <a:solidFill>
                  <a:srgbClr val="828187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  <a:t>3000mAh </a:t>
            </a:r>
            <a:r>
              <a:rPr lang="en-GB" sz="1300" dirty="0">
                <a:solidFill>
                  <a:srgbClr val="828187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  <a:t>is easily enough, as nearly all current phone models can be charged once or more with this capacity. Normally a power source for recharging the </a:t>
            </a:r>
            <a:r>
              <a:rPr lang="en-GB" sz="1300" dirty="0" smtClean="0">
                <a:solidFill>
                  <a:srgbClr val="828187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  <a:t>Power Bank </a:t>
            </a:r>
            <a:r>
              <a:rPr lang="en-GB" sz="1300" dirty="0">
                <a:solidFill>
                  <a:srgbClr val="828187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  <a:t>is readily available once the </a:t>
            </a:r>
            <a:r>
              <a:rPr lang="en-GB" sz="1300" dirty="0" smtClean="0">
                <a:solidFill>
                  <a:srgbClr val="828187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  <a:t>Power Bank </a:t>
            </a:r>
            <a:r>
              <a:rPr lang="en-GB" sz="1300" dirty="0">
                <a:solidFill>
                  <a:srgbClr val="828187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  <a:t>is empty.</a:t>
            </a:r>
          </a:p>
          <a:p>
            <a:endParaRPr lang="en-GB" sz="1300" dirty="0">
              <a:solidFill>
                <a:srgbClr val="828187"/>
              </a:solidFill>
              <a:latin typeface="HelveticaNeueLT Pro 55 Roman" pitchFamily="34" charset="0"/>
              <a:ea typeface="Helvetica Neue" charset="0"/>
              <a:cs typeface="Helvetica Neue" charset="0"/>
            </a:endParaRPr>
          </a:p>
          <a:p>
            <a:r>
              <a:rPr lang="en-GB" sz="1300" b="1" dirty="0">
                <a:solidFill>
                  <a:srgbClr val="B50230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  <a:t>Q: </a:t>
            </a:r>
            <a:r>
              <a:rPr lang="en-GB" sz="1300" b="1" dirty="0">
                <a:solidFill>
                  <a:srgbClr val="828187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  <a:t>Is it compatible with all phones? </a:t>
            </a:r>
          </a:p>
          <a:p>
            <a:r>
              <a:rPr lang="en-GB" sz="1300" b="1" dirty="0">
                <a:solidFill>
                  <a:srgbClr val="B50230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  <a:t>A: </a:t>
            </a:r>
            <a:r>
              <a:rPr lang="en-GB" sz="1300" dirty="0" smtClean="0">
                <a:solidFill>
                  <a:srgbClr val="828187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  <a:t>Yes, but </a:t>
            </a:r>
            <a:r>
              <a:rPr lang="en-GB" sz="1300" dirty="0">
                <a:solidFill>
                  <a:srgbClr val="828187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  <a:t>d</a:t>
            </a:r>
            <a:r>
              <a:rPr lang="en-GB" sz="1300" dirty="0" smtClean="0">
                <a:solidFill>
                  <a:srgbClr val="828187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  <a:t>ifferent </a:t>
            </a:r>
            <a:r>
              <a:rPr lang="en-GB" sz="1300" dirty="0">
                <a:solidFill>
                  <a:srgbClr val="828187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  <a:t>phones will need different cables. </a:t>
            </a:r>
            <a:r>
              <a:rPr lang="en-GB" sz="1300" dirty="0" smtClean="0">
                <a:solidFill>
                  <a:srgbClr val="828187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  <a:t>Please refer </a:t>
            </a:r>
            <a:r>
              <a:rPr lang="en-GB" sz="1300" dirty="0">
                <a:solidFill>
                  <a:srgbClr val="828187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  <a:t>to user manual of </a:t>
            </a:r>
            <a:r>
              <a:rPr lang="en-GB" sz="1300" dirty="0" smtClean="0">
                <a:solidFill>
                  <a:srgbClr val="828187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  <a:t>the phone</a:t>
            </a:r>
            <a:r>
              <a:rPr lang="en-GB" sz="1300" dirty="0">
                <a:solidFill>
                  <a:srgbClr val="828187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  <a:t>.</a:t>
            </a:r>
          </a:p>
          <a:p>
            <a:endParaRPr lang="en-GB" sz="1300" dirty="0">
              <a:solidFill>
                <a:srgbClr val="828187"/>
              </a:solidFill>
              <a:latin typeface="HelveticaNeueLT Pro 55 Roman" pitchFamily="34" charset="0"/>
              <a:ea typeface="Helvetica Neue" charset="0"/>
              <a:cs typeface="Helvetica Neue" charset="0"/>
            </a:endParaRPr>
          </a:p>
          <a:p>
            <a:r>
              <a:rPr lang="en-GB" sz="1300" b="1" dirty="0">
                <a:solidFill>
                  <a:srgbClr val="B50230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  <a:t>Q: </a:t>
            </a:r>
            <a:r>
              <a:rPr lang="en-GB" sz="1300" b="1" dirty="0">
                <a:solidFill>
                  <a:srgbClr val="828187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  <a:t>I have an </a:t>
            </a:r>
            <a:r>
              <a:rPr lang="en-GB" sz="1300" b="1" dirty="0" smtClean="0">
                <a:solidFill>
                  <a:srgbClr val="828187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  <a:t>iPhone</a:t>
            </a:r>
            <a:r>
              <a:rPr lang="en-GB" sz="1300" b="1" dirty="0">
                <a:solidFill>
                  <a:srgbClr val="828187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  <a:t>. Can I use it with my </a:t>
            </a:r>
            <a:r>
              <a:rPr lang="en-GB" sz="1300" b="1" dirty="0" smtClean="0">
                <a:solidFill>
                  <a:srgbClr val="828187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  <a:t>iPhone</a:t>
            </a:r>
            <a:r>
              <a:rPr lang="en-GB" sz="1300" b="1" dirty="0">
                <a:solidFill>
                  <a:srgbClr val="828187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  <a:t>? Why don’t you supply an Apple cable?</a:t>
            </a:r>
          </a:p>
          <a:p>
            <a:r>
              <a:rPr lang="en-GB" sz="1300" b="1" dirty="0">
                <a:solidFill>
                  <a:srgbClr val="B50230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  <a:t>A: </a:t>
            </a:r>
            <a:r>
              <a:rPr lang="en-GB" sz="1300" dirty="0">
                <a:solidFill>
                  <a:srgbClr val="828187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  <a:t>Yes, with a lightning to USB cable supplied with Apple products. All Apple products come with a lightning to USB charger cable that can be used with the Power </a:t>
            </a:r>
            <a:r>
              <a:rPr lang="en-GB" sz="1300" dirty="0" smtClean="0">
                <a:solidFill>
                  <a:srgbClr val="828187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  <a:t>Bank</a:t>
            </a:r>
            <a:r>
              <a:rPr lang="en-GB" sz="1300" dirty="0">
                <a:solidFill>
                  <a:srgbClr val="828187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  <a:t>. </a:t>
            </a:r>
            <a:endParaRPr lang="en-GB" sz="1300" dirty="0" smtClean="0">
              <a:solidFill>
                <a:srgbClr val="828187"/>
              </a:solidFill>
              <a:latin typeface="HelveticaNeueLT Pro 55 Roman" pitchFamily="34" charset="0"/>
              <a:ea typeface="Helvetica Neue" charset="0"/>
              <a:cs typeface="Helvetica Neue" charset="0"/>
            </a:endParaRPr>
          </a:p>
          <a:p>
            <a:endParaRPr lang="en-GB" sz="1300" dirty="0">
              <a:solidFill>
                <a:srgbClr val="828187"/>
              </a:solidFill>
              <a:latin typeface="HelveticaNeueLT Pro 55 Roman" pitchFamily="34" charset="0"/>
              <a:ea typeface="Helvetica Neue" charset="0"/>
              <a:cs typeface="Helvetica Neue" charset="0"/>
            </a:endParaRPr>
          </a:p>
          <a:p>
            <a:r>
              <a:rPr lang="en-GB" sz="1300" b="1" dirty="0">
                <a:solidFill>
                  <a:srgbClr val="B50230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  <a:t>Q: </a:t>
            </a:r>
            <a:r>
              <a:rPr lang="en-GB" sz="1300" b="1" dirty="0">
                <a:solidFill>
                  <a:srgbClr val="828187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  <a:t>Why don’t the </a:t>
            </a:r>
            <a:r>
              <a:rPr lang="en-GB" sz="1300" b="1" dirty="0" smtClean="0">
                <a:solidFill>
                  <a:srgbClr val="828187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  <a:t>Power Banks </a:t>
            </a:r>
            <a:r>
              <a:rPr lang="en-GB" sz="1300" b="1" dirty="0">
                <a:solidFill>
                  <a:srgbClr val="828187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  <a:t>come fully charged?</a:t>
            </a:r>
          </a:p>
          <a:p>
            <a:r>
              <a:rPr lang="en-GB" sz="1300" b="1" dirty="0">
                <a:solidFill>
                  <a:srgbClr val="B50230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  <a:t>A: </a:t>
            </a:r>
            <a:r>
              <a:rPr lang="en-GB" sz="1300" dirty="0">
                <a:solidFill>
                  <a:srgbClr val="828187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  <a:t>For safety reasons it is not permitted to transport fully charged </a:t>
            </a:r>
            <a:r>
              <a:rPr lang="en-GB" sz="1300" dirty="0" smtClean="0">
                <a:solidFill>
                  <a:srgbClr val="828187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  <a:t>Power Banks </a:t>
            </a:r>
            <a:r>
              <a:rPr lang="en-GB" sz="1300" dirty="0">
                <a:solidFill>
                  <a:srgbClr val="828187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  <a:t>as cargo on </a:t>
            </a:r>
            <a:r>
              <a:rPr lang="en-GB" sz="1300" dirty="0" smtClean="0">
                <a:solidFill>
                  <a:srgbClr val="828187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  <a:t>planes.</a:t>
            </a:r>
            <a:endParaRPr lang="en-GB" sz="1300" dirty="0">
              <a:solidFill>
                <a:srgbClr val="828187"/>
              </a:solidFill>
              <a:latin typeface="HelveticaNeueLT Pro 55 Roman" pitchFamily="34" charset="0"/>
              <a:ea typeface="Helvetica Neue" charset="0"/>
              <a:cs typeface="Helvetica Neue" charset="0"/>
            </a:endParaRPr>
          </a:p>
          <a:p>
            <a:endParaRPr lang="en-GB" sz="1300" dirty="0">
              <a:solidFill>
                <a:srgbClr val="828187"/>
              </a:solidFill>
              <a:latin typeface="HelveticaNeueLT Pro 55 Roman" pitchFamily="34" charset="0"/>
              <a:ea typeface="Helvetica Neue" charset="0"/>
              <a:cs typeface="Helvetica Neue" charset="0"/>
            </a:endParaRPr>
          </a:p>
          <a:p>
            <a:r>
              <a:rPr lang="en-GB" sz="1300" b="1" dirty="0">
                <a:solidFill>
                  <a:srgbClr val="B50230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  <a:t>Q: </a:t>
            </a:r>
            <a:r>
              <a:rPr lang="en-GB" sz="1300" b="1" dirty="0">
                <a:solidFill>
                  <a:srgbClr val="828187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  <a:t>Do they come pre-charged?</a:t>
            </a:r>
          </a:p>
          <a:p>
            <a:r>
              <a:rPr lang="en-GB" sz="1300" b="1" dirty="0">
                <a:solidFill>
                  <a:srgbClr val="B50230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  <a:t>A: </a:t>
            </a:r>
            <a:r>
              <a:rPr lang="en-GB" sz="1300" dirty="0">
                <a:solidFill>
                  <a:srgbClr val="828187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  <a:t>Power </a:t>
            </a:r>
            <a:r>
              <a:rPr lang="en-GB" sz="1300" dirty="0" smtClean="0">
                <a:solidFill>
                  <a:srgbClr val="828187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  <a:t>Banks </a:t>
            </a:r>
            <a:r>
              <a:rPr lang="en-GB" sz="1300" dirty="0">
                <a:solidFill>
                  <a:srgbClr val="828187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  <a:t>come ca. 30% pre-charged </a:t>
            </a:r>
          </a:p>
          <a:p>
            <a:endParaRPr lang="en-GB" sz="1300" dirty="0">
              <a:solidFill>
                <a:srgbClr val="828187"/>
              </a:solidFill>
              <a:latin typeface="HelveticaNeueLT Pro 55 Roman" pitchFamily="34" charset="0"/>
              <a:ea typeface="Helvetica Neue" charset="0"/>
              <a:cs typeface="Helvetica Neue" charset="0"/>
            </a:endParaRPr>
          </a:p>
          <a:p>
            <a:r>
              <a:rPr lang="en-GB" sz="1300" b="1" dirty="0">
                <a:solidFill>
                  <a:srgbClr val="B50230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  <a:t>Q: </a:t>
            </a:r>
            <a:r>
              <a:rPr lang="en-GB" sz="1300" b="1" dirty="0">
                <a:solidFill>
                  <a:srgbClr val="828187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  <a:t>Can I take my Power </a:t>
            </a:r>
            <a:r>
              <a:rPr lang="en-GB" sz="1300" b="1" dirty="0" smtClean="0">
                <a:solidFill>
                  <a:srgbClr val="828187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  <a:t>Bank </a:t>
            </a:r>
            <a:r>
              <a:rPr lang="en-GB" sz="1300" b="1" dirty="0">
                <a:solidFill>
                  <a:srgbClr val="828187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  <a:t>on the plane?</a:t>
            </a:r>
          </a:p>
          <a:p>
            <a:r>
              <a:rPr lang="en-GB" sz="1300" b="1" dirty="0">
                <a:solidFill>
                  <a:srgbClr val="B50230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  <a:t>A: </a:t>
            </a:r>
            <a:r>
              <a:rPr lang="en-GB" sz="1300" dirty="0">
                <a:solidFill>
                  <a:srgbClr val="828187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  <a:t>Guidelines on this are not completely clear at the moment. Some airlines allow for up to 2 </a:t>
            </a:r>
            <a:r>
              <a:rPr lang="en-GB" sz="1300" dirty="0" smtClean="0">
                <a:solidFill>
                  <a:srgbClr val="828187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  <a:t>Power Banks </a:t>
            </a:r>
            <a:r>
              <a:rPr lang="en-GB" sz="1300" dirty="0">
                <a:solidFill>
                  <a:srgbClr val="828187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  <a:t>to be taken on as hand luggage. If in doubt, please check with your airline beforehand.</a:t>
            </a:r>
          </a:p>
          <a:p>
            <a:endParaRPr lang="en-GB" sz="1300" dirty="0">
              <a:solidFill>
                <a:srgbClr val="828187"/>
              </a:solidFill>
              <a:latin typeface="HelveticaNeueLT Pro 55 Roman" pitchFamily="34" charset="0"/>
              <a:ea typeface="Helvetica Neue" charset="0"/>
              <a:cs typeface="Helvetica Neue" charset="0"/>
            </a:endParaRPr>
          </a:p>
          <a:p>
            <a:r>
              <a:rPr lang="en-GB" sz="1300" b="1" dirty="0">
                <a:solidFill>
                  <a:srgbClr val="B50230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  <a:t>Q: </a:t>
            </a:r>
            <a:r>
              <a:rPr lang="en-GB" sz="1300" b="1" dirty="0">
                <a:solidFill>
                  <a:srgbClr val="828187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  <a:t>What is the </a:t>
            </a:r>
            <a:r>
              <a:rPr lang="en-GB" sz="1300" b="1" dirty="0" smtClean="0">
                <a:solidFill>
                  <a:srgbClr val="828187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  <a:t>Warranty </a:t>
            </a:r>
            <a:r>
              <a:rPr lang="en-GB" sz="1300" b="1" dirty="0">
                <a:solidFill>
                  <a:srgbClr val="828187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  <a:t>period, and what does it cover?</a:t>
            </a:r>
          </a:p>
          <a:p>
            <a:r>
              <a:rPr lang="en-GB" sz="1300" b="1" dirty="0">
                <a:solidFill>
                  <a:srgbClr val="B50230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  <a:t>A: </a:t>
            </a:r>
            <a:r>
              <a:rPr lang="en-GB" sz="1300" dirty="0">
                <a:solidFill>
                  <a:srgbClr val="828187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  <a:t>The Warranty period is 2 years and can be applied for the </a:t>
            </a:r>
            <a:r>
              <a:rPr lang="en-GB" sz="1300" dirty="0" smtClean="0">
                <a:solidFill>
                  <a:srgbClr val="828187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  <a:t>Power </a:t>
            </a:r>
            <a:r>
              <a:rPr lang="en-GB" sz="1300" dirty="0">
                <a:solidFill>
                  <a:srgbClr val="828187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  <a:t>B</a:t>
            </a:r>
            <a:r>
              <a:rPr lang="en-GB" sz="1300" dirty="0" smtClean="0">
                <a:solidFill>
                  <a:srgbClr val="828187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  <a:t>ank </a:t>
            </a:r>
            <a:r>
              <a:rPr lang="en-GB" sz="1300" dirty="0">
                <a:solidFill>
                  <a:srgbClr val="828187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  <a:t>only, the cable is excluded.</a:t>
            </a:r>
          </a:p>
          <a:p>
            <a:pPr marL="342900" lvl="0" indent="-34290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endParaRPr lang="en-GB" sz="1200" dirty="0">
              <a:solidFill>
                <a:srgbClr val="828187"/>
              </a:solidFill>
              <a:latin typeface="HelveticaNeueLT Pro 55 Roman" pitchFamily="34" charset="0"/>
              <a:ea typeface="Helvetica Neue" charset="0"/>
              <a:cs typeface="Helvetica Neue" charset="0"/>
            </a:endParaRPr>
          </a:p>
          <a:p>
            <a:pPr lvl="0" algn="ctr"/>
            <a:endParaRPr lang="en-GB" sz="1200" dirty="0">
              <a:solidFill>
                <a:srgbClr val="828187"/>
              </a:solidFill>
              <a:latin typeface="HelveticaNeueLT Pro 55 Roman" pitchFamily="34" charset="0"/>
              <a:ea typeface="Helvetica Neue" charset="0"/>
              <a:cs typeface="Helvetica Neue" charset="0"/>
            </a:endParaRPr>
          </a:p>
          <a:p>
            <a:pPr lvl="0" algn="ctr"/>
            <a:r>
              <a:rPr lang="en-GB" sz="1200" b="1" dirty="0" smtClean="0">
                <a:solidFill>
                  <a:srgbClr val="B50230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  <a:t/>
            </a:r>
            <a:br>
              <a:rPr lang="en-GB" sz="1200" b="1" dirty="0" smtClean="0">
                <a:solidFill>
                  <a:srgbClr val="B50230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</a:br>
            <a:endParaRPr lang="en-GB" sz="1200" b="1" dirty="0">
              <a:solidFill>
                <a:srgbClr val="B50230"/>
              </a:solidFill>
              <a:latin typeface="Helvetica Neue" charset="0"/>
              <a:ea typeface="Helvetica Neue" charset="0"/>
              <a:cs typeface="Helvetica Neu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3387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83817" y="1277035"/>
            <a:ext cx="6096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3200" b="1" dirty="0" smtClean="0">
                <a:solidFill>
                  <a:srgbClr val="B50230"/>
                </a:solidFill>
                <a:latin typeface="HelveticaNeueLT Pro 95 Blk" pitchFamily="34" charset="0"/>
              </a:rPr>
              <a:t>What is a USB Car Charger?</a:t>
            </a:r>
            <a:endParaRPr lang="en-GB" dirty="0">
              <a:solidFill>
                <a:srgbClr val="B50230"/>
              </a:solidFill>
              <a:latin typeface="HelveticaNeueLT Pro 95 Blk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12317" y="2140173"/>
            <a:ext cx="6930948" cy="35702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/>
            <a:endParaRPr lang="en-GB" sz="1400" dirty="0">
              <a:solidFill>
                <a:srgbClr val="828187"/>
              </a:solidFill>
              <a:latin typeface="HelveticaNeueLT Pro 55 Roman" pitchFamily="34" charset="0"/>
              <a:ea typeface="Helvetica Neue" charset="0"/>
              <a:cs typeface="Helvetica Neue" charset="0"/>
            </a:endParaRPr>
          </a:p>
          <a:p>
            <a:pPr lvl="1" algn="just"/>
            <a:r>
              <a:rPr lang="en-GB" sz="1400" dirty="0" smtClean="0">
                <a:solidFill>
                  <a:srgbClr val="828187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  <a:t>A </a:t>
            </a:r>
            <a:r>
              <a:rPr lang="en-GB" sz="1400" dirty="0">
                <a:solidFill>
                  <a:srgbClr val="828187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  <a:t>USB Car Charger allows for the charging of portable devices via a USB port whilst driving</a:t>
            </a:r>
          </a:p>
          <a:p>
            <a:pPr lvl="1" algn="just"/>
            <a:endParaRPr lang="en-GB" sz="1400" dirty="0" smtClean="0">
              <a:solidFill>
                <a:srgbClr val="828187"/>
              </a:solidFill>
              <a:latin typeface="HelveticaNeueLT Pro 55 Roman" pitchFamily="34" charset="0"/>
              <a:ea typeface="Helvetica Neue" charset="0"/>
              <a:cs typeface="Helvetica Neue" charset="0"/>
            </a:endParaRPr>
          </a:p>
          <a:p>
            <a:pPr lvl="1" algn="just"/>
            <a:r>
              <a:rPr lang="en-GB" sz="1400" dirty="0" smtClean="0">
                <a:solidFill>
                  <a:srgbClr val="828187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  <a:t>The </a:t>
            </a:r>
            <a:r>
              <a:rPr lang="en-GB" sz="1400" dirty="0">
                <a:solidFill>
                  <a:srgbClr val="828187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  <a:t>USB Car Charger plugs into a car’s 12V/24V Auxiliary charging socket</a:t>
            </a:r>
          </a:p>
          <a:p>
            <a:pPr lvl="1" algn="just"/>
            <a:endParaRPr lang="en-GB" sz="1400" dirty="0" smtClean="0">
              <a:solidFill>
                <a:srgbClr val="828187"/>
              </a:solidFill>
              <a:latin typeface="HelveticaNeueLT Pro 55 Roman" pitchFamily="34" charset="0"/>
              <a:ea typeface="Helvetica Neue" charset="0"/>
              <a:cs typeface="Helvetica Neue" charset="0"/>
            </a:endParaRPr>
          </a:p>
          <a:p>
            <a:pPr lvl="1" algn="just"/>
            <a:r>
              <a:rPr lang="en-GB" sz="1400" dirty="0" smtClean="0">
                <a:solidFill>
                  <a:srgbClr val="828187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  <a:t>Typically</a:t>
            </a:r>
            <a:r>
              <a:rPr lang="en-GB" sz="1400" dirty="0">
                <a:solidFill>
                  <a:srgbClr val="828187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  <a:t>, it is located in the centre console of the car, or in the lower dashboard area, and sometimes doubles up as a cigarette </a:t>
            </a:r>
            <a:r>
              <a:rPr lang="en-GB" sz="1400" dirty="0" smtClean="0">
                <a:solidFill>
                  <a:srgbClr val="828187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  <a:t>lighter</a:t>
            </a:r>
          </a:p>
          <a:p>
            <a:pPr lvl="1" algn="just"/>
            <a:endParaRPr lang="en-GB" sz="1400" dirty="0" smtClean="0">
              <a:solidFill>
                <a:srgbClr val="828187"/>
              </a:solidFill>
              <a:latin typeface="HelveticaNeueLT Pro 55 Roman" pitchFamily="34" charset="0"/>
              <a:ea typeface="Helvetica Neue" charset="0"/>
              <a:cs typeface="Helvetica Neue" charset="0"/>
            </a:endParaRPr>
          </a:p>
          <a:p>
            <a:pPr lvl="1" algn="just"/>
            <a:r>
              <a:rPr lang="en-GB" sz="1400" dirty="0" smtClean="0">
                <a:solidFill>
                  <a:srgbClr val="828187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  <a:t>The </a:t>
            </a:r>
            <a:r>
              <a:rPr lang="en-GB" sz="1400" dirty="0">
                <a:solidFill>
                  <a:srgbClr val="828187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  <a:t>USB Car Charger can be customised and branded with </a:t>
            </a:r>
            <a:r>
              <a:rPr lang="en-GB" sz="1400" dirty="0" smtClean="0">
                <a:solidFill>
                  <a:srgbClr val="828187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  <a:t>the customers </a:t>
            </a:r>
            <a:r>
              <a:rPr lang="en-GB" sz="1400" dirty="0">
                <a:solidFill>
                  <a:srgbClr val="828187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  <a:t>logo, serving as a practical and highly effective marketing tool every time your client is </a:t>
            </a:r>
            <a:r>
              <a:rPr lang="en-GB" sz="1400" dirty="0" smtClean="0">
                <a:solidFill>
                  <a:srgbClr val="828187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  <a:t>driving.</a:t>
            </a:r>
            <a:endParaRPr lang="en-GB" sz="1400" dirty="0">
              <a:solidFill>
                <a:srgbClr val="828187"/>
              </a:solidFill>
              <a:latin typeface="HelveticaNeueLT Pro 55 Roman" pitchFamily="34" charset="0"/>
              <a:ea typeface="Helvetica Neue" charset="0"/>
              <a:cs typeface="Helvetica Neue" charset="0"/>
            </a:endParaRPr>
          </a:p>
          <a:p>
            <a:endParaRPr lang="en-US" sz="1600" dirty="0">
              <a:latin typeface="Helvetica Neue" charset="0"/>
              <a:ea typeface="Helvetica Neue" charset="0"/>
              <a:cs typeface="Helvetica Neue" charset="0"/>
            </a:endParaRPr>
          </a:p>
          <a:p>
            <a:pPr lvl="0" algn="ctr"/>
            <a:endParaRPr lang="en-GB" sz="1400" dirty="0">
              <a:solidFill>
                <a:srgbClr val="828187"/>
              </a:solidFill>
              <a:latin typeface="HelveticaNeueLT Pro 55 Roman" pitchFamily="34" charset="0"/>
              <a:ea typeface="Helvetica Neue" charset="0"/>
              <a:cs typeface="Helvetica Neue" charset="0"/>
            </a:endParaRPr>
          </a:p>
          <a:p>
            <a:pPr lvl="0" algn="ctr"/>
            <a:r>
              <a:rPr lang="en-GB" sz="1400" b="1" dirty="0">
                <a:solidFill>
                  <a:srgbClr val="B50230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  <a:t/>
            </a:r>
            <a:br>
              <a:rPr lang="en-GB" sz="1400" b="1" dirty="0">
                <a:solidFill>
                  <a:srgbClr val="B50230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</a:br>
            <a:endParaRPr lang="en-GB" sz="1400" b="1" dirty="0">
              <a:solidFill>
                <a:srgbClr val="B50230"/>
              </a:solidFill>
              <a:latin typeface="Helvetica Neue" charset="0"/>
              <a:ea typeface="Helvetica Neue" charset="0"/>
              <a:cs typeface="Helvetica Neue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93870" y="2300114"/>
            <a:ext cx="4079603" cy="24477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4771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45667" y="1277035"/>
            <a:ext cx="6096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3200" b="1" dirty="0" smtClean="0">
                <a:solidFill>
                  <a:srgbClr val="B50230"/>
                </a:solidFill>
                <a:latin typeface="HelveticaNeueLT Pro 95 Blk" pitchFamily="34" charset="0"/>
              </a:rPr>
              <a:t>What is a Travel Charger?</a:t>
            </a:r>
            <a:endParaRPr lang="en-GB" dirty="0">
              <a:solidFill>
                <a:srgbClr val="B50230"/>
              </a:solidFill>
              <a:latin typeface="HelveticaNeueLT Pro 95 Blk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45665" y="1970245"/>
            <a:ext cx="6270723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  <a:defRPr/>
            </a:pPr>
            <a:r>
              <a:rPr lang="en-US" sz="1400" dirty="0" smtClean="0">
                <a:solidFill>
                  <a:srgbClr val="828187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  <a:t>The Travel Charger is light </a:t>
            </a:r>
            <a:r>
              <a:rPr lang="en-US" sz="1400" dirty="0">
                <a:solidFill>
                  <a:srgbClr val="828187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  <a:t>and </a:t>
            </a:r>
            <a:r>
              <a:rPr lang="en-US" sz="1400" dirty="0" smtClean="0">
                <a:solidFill>
                  <a:srgbClr val="828187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  <a:t>portable and comes </a:t>
            </a:r>
            <a:r>
              <a:rPr lang="en-US" sz="1400" dirty="0">
                <a:solidFill>
                  <a:srgbClr val="828187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  <a:t>with its own travel </a:t>
            </a:r>
            <a:r>
              <a:rPr lang="en-US" sz="1400" dirty="0" smtClean="0">
                <a:solidFill>
                  <a:srgbClr val="828187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  <a:t>case. </a:t>
            </a:r>
          </a:p>
          <a:p>
            <a:pPr lvl="0">
              <a:spcBef>
                <a:spcPct val="20000"/>
              </a:spcBef>
              <a:defRPr/>
            </a:pPr>
            <a:r>
              <a:rPr lang="en-US" sz="1400" dirty="0" smtClean="0">
                <a:solidFill>
                  <a:srgbClr val="828187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  <a:t>The </a:t>
            </a:r>
            <a:r>
              <a:rPr lang="en-US" sz="1400" dirty="0">
                <a:solidFill>
                  <a:srgbClr val="828187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  <a:t>Latitude features 4 USB ports </a:t>
            </a:r>
          </a:p>
          <a:p>
            <a:pPr lvl="0">
              <a:spcBef>
                <a:spcPct val="20000"/>
              </a:spcBef>
              <a:defRPr/>
            </a:pPr>
            <a:endParaRPr lang="en-US" sz="1400" dirty="0" smtClean="0">
              <a:solidFill>
                <a:srgbClr val="828187"/>
              </a:solidFill>
              <a:latin typeface="HelveticaNeueLT Pro 55 Roman" pitchFamily="34" charset="0"/>
              <a:ea typeface="Helvetica Neue" charset="0"/>
              <a:cs typeface="Helvetica Neue" charset="0"/>
            </a:endParaRPr>
          </a:p>
          <a:p>
            <a:pPr lvl="0">
              <a:spcBef>
                <a:spcPct val="20000"/>
              </a:spcBef>
              <a:defRPr/>
            </a:pPr>
            <a:r>
              <a:rPr lang="en-US" sz="1400" dirty="0" smtClean="0">
                <a:solidFill>
                  <a:srgbClr val="828187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  <a:t>The Travel Charger </a:t>
            </a:r>
            <a:r>
              <a:rPr lang="en-US" sz="1400" dirty="0">
                <a:solidFill>
                  <a:srgbClr val="828187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  <a:t>comes with a selection of 4 removable plug types that will work </a:t>
            </a:r>
            <a:r>
              <a:rPr lang="en-US" sz="1400" dirty="0" smtClean="0">
                <a:solidFill>
                  <a:srgbClr val="828187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  <a:t>in: </a:t>
            </a:r>
          </a:p>
          <a:p>
            <a:pPr lvl="0">
              <a:spcBef>
                <a:spcPct val="20000"/>
              </a:spcBef>
              <a:defRPr/>
            </a:pPr>
            <a:r>
              <a:rPr lang="en-US" sz="1400" b="1" dirty="0" smtClean="0">
                <a:solidFill>
                  <a:srgbClr val="B50230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  <a:t>USA</a:t>
            </a:r>
            <a:r>
              <a:rPr lang="en-US" sz="1400" b="1" dirty="0">
                <a:solidFill>
                  <a:srgbClr val="B50230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  <a:t>, </a:t>
            </a:r>
            <a:r>
              <a:rPr lang="en-US" sz="1400" b="1" dirty="0" smtClean="0">
                <a:solidFill>
                  <a:srgbClr val="B50230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  <a:t>Canada</a:t>
            </a:r>
            <a:r>
              <a:rPr lang="en-US" sz="1400" b="1" dirty="0">
                <a:solidFill>
                  <a:srgbClr val="B50230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  <a:t>, </a:t>
            </a:r>
            <a:r>
              <a:rPr lang="en-US" sz="1400" b="1" dirty="0" smtClean="0">
                <a:solidFill>
                  <a:srgbClr val="B50230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  <a:t>Europe</a:t>
            </a:r>
            <a:r>
              <a:rPr lang="en-US" sz="1400" b="1" dirty="0">
                <a:solidFill>
                  <a:srgbClr val="B50230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  <a:t>, </a:t>
            </a:r>
            <a:r>
              <a:rPr lang="en-US" sz="1400" b="1" dirty="0" smtClean="0">
                <a:solidFill>
                  <a:srgbClr val="B50230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  <a:t>United </a:t>
            </a:r>
            <a:r>
              <a:rPr lang="en-US" sz="1400" b="1" dirty="0">
                <a:solidFill>
                  <a:srgbClr val="B50230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  <a:t>Kingdom, </a:t>
            </a:r>
            <a:r>
              <a:rPr lang="en-US" sz="1400" b="1" dirty="0" smtClean="0">
                <a:solidFill>
                  <a:srgbClr val="B50230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  <a:t>Ireland</a:t>
            </a:r>
            <a:r>
              <a:rPr lang="en-US" sz="1400" b="1" dirty="0">
                <a:solidFill>
                  <a:srgbClr val="B50230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  <a:t>, </a:t>
            </a:r>
            <a:r>
              <a:rPr lang="en-US" sz="1400" b="1" dirty="0" smtClean="0">
                <a:solidFill>
                  <a:srgbClr val="B50230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  <a:t>Australia</a:t>
            </a:r>
            <a:r>
              <a:rPr lang="en-US" sz="1400" b="1" dirty="0">
                <a:solidFill>
                  <a:srgbClr val="B50230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  <a:t>, </a:t>
            </a:r>
            <a:r>
              <a:rPr lang="en-US" sz="1400" b="1" dirty="0" smtClean="0">
                <a:solidFill>
                  <a:srgbClr val="B50230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  <a:t>New </a:t>
            </a:r>
            <a:r>
              <a:rPr lang="en-US" sz="1400" b="1" dirty="0">
                <a:solidFill>
                  <a:srgbClr val="B50230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  <a:t>Zealand, </a:t>
            </a:r>
            <a:r>
              <a:rPr lang="en-US" sz="1400" b="1" dirty="0" smtClean="0">
                <a:solidFill>
                  <a:srgbClr val="B50230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  <a:t>Japan, China.</a:t>
            </a:r>
            <a:endParaRPr lang="en-US" sz="1400" b="1" dirty="0">
              <a:solidFill>
                <a:srgbClr val="B50230"/>
              </a:solidFill>
              <a:latin typeface="HelveticaNeueLT Pro 55 Roman" pitchFamily="34" charset="0"/>
              <a:ea typeface="Helvetica Neue" charset="0"/>
              <a:cs typeface="Helvetica Neue" charset="0"/>
            </a:endParaRPr>
          </a:p>
          <a:p>
            <a:pPr marL="342900" lvl="0" indent="-34290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endParaRPr lang="en-US" sz="1200" dirty="0" smtClean="0">
              <a:latin typeface="Helvetica Neue" charset="0"/>
              <a:ea typeface="Helvetica Neue" charset="0"/>
              <a:cs typeface="Helvetica Neue" charset="0"/>
            </a:endParaRPr>
          </a:p>
          <a:p>
            <a:pPr lvl="0">
              <a:spcBef>
                <a:spcPct val="20000"/>
              </a:spcBef>
              <a:defRPr/>
            </a:pPr>
            <a:endParaRPr lang="en-US" sz="1200" dirty="0">
              <a:latin typeface="Helvetica Neue" charset="0"/>
              <a:ea typeface="Helvetica Neue" charset="0"/>
              <a:cs typeface="Helvetica Neue" charset="0"/>
            </a:endParaRPr>
          </a:p>
          <a:p>
            <a:pPr lvl="0">
              <a:defRPr/>
            </a:pPr>
            <a:r>
              <a:rPr lang="en-GB" sz="1400" b="1" dirty="0">
                <a:solidFill>
                  <a:srgbClr val="B50230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  <a:t>Safety features for </a:t>
            </a:r>
            <a:r>
              <a:rPr lang="en-GB" sz="1400" b="1" dirty="0" smtClean="0">
                <a:solidFill>
                  <a:srgbClr val="B50230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  <a:t>Travel Charger</a:t>
            </a:r>
            <a:endParaRPr lang="en-US" sz="1400" b="1" dirty="0">
              <a:solidFill>
                <a:srgbClr val="B50230"/>
              </a:solidFill>
              <a:latin typeface="HelveticaNeueLT Pro 55 Roman" pitchFamily="34" charset="0"/>
              <a:ea typeface="Helvetica Neue" charset="0"/>
              <a:cs typeface="Helvetica Neue" charset="0"/>
            </a:endParaRPr>
          </a:p>
          <a:p>
            <a:pPr marL="285750" lvl="0" indent="-285750">
              <a:buFontTx/>
              <a:buChar char="-"/>
              <a:defRPr/>
            </a:pPr>
            <a:r>
              <a:rPr lang="en-US" sz="1400" dirty="0" smtClean="0">
                <a:solidFill>
                  <a:srgbClr val="828187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  <a:t>Output </a:t>
            </a:r>
            <a:r>
              <a:rPr lang="en-US" sz="1400" dirty="0">
                <a:solidFill>
                  <a:srgbClr val="828187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  <a:t>over-current and over-voltage </a:t>
            </a:r>
            <a:r>
              <a:rPr lang="en-US" sz="1400" dirty="0" smtClean="0">
                <a:solidFill>
                  <a:srgbClr val="828187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  <a:t>protection</a:t>
            </a:r>
          </a:p>
          <a:p>
            <a:pPr marL="285750" lvl="0" indent="-285750">
              <a:buFontTx/>
              <a:buChar char="-"/>
              <a:defRPr/>
            </a:pPr>
            <a:r>
              <a:rPr lang="en-US" sz="1400" dirty="0" smtClean="0">
                <a:solidFill>
                  <a:srgbClr val="828187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  <a:t>Input </a:t>
            </a:r>
            <a:r>
              <a:rPr lang="en-US" sz="1400" dirty="0">
                <a:solidFill>
                  <a:srgbClr val="828187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  <a:t>over-current and over-voltage </a:t>
            </a:r>
            <a:r>
              <a:rPr lang="en-US" sz="1400" dirty="0" smtClean="0">
                <a:solidFill>
                  <a:srgbClr val="828187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  <a:t>protection</a:t>
            </a:r>
          </a:p>
          <a:p>
            <a:pPr marL="285750" lvl="0" indent="-285750">
              <a:buFontTx/>
              <a:buChar char="-"/>
              <a:defRPr/>
            </a:pPr>
            <a:r>
              <a:rPr lang="en-US" sz="1400" dirty="0" smtClean="0">
                <a:solidFill>
                  <a:srgbClr val="828187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  <a:t>High </a:t>
            </a:r>
            <a:r>
              <a:rPr lang="en-US" sz="1400" dirty="0">
                <a:solidFill>
                  <a:srgbClr val="828187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  <a:t>temperature shut </a:t>
            </a:r>
            <a:r>
              <a:rPr lang="en-US" sz="1400" dirty="0" smtClean="0">
                <a:solidFill>
                  <a:srgbClr val="828187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  <a:t>down</a:t>
            </a:r>
          </a:p>
          <a:p>
            <a:pPr marL="285750" lvl="0" indent="-285750">
              <a:buFontTx/>
              <a:buChar char="-"/>
              <a:defRPr/>
            </a:pPr>
            <a:r>
              <a:rPr lang="en-US" sz="1400" dirty="0" smtClean="0">
                <a:solidFill>
                  <a:srgbClr val="828187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  <a:t>Short-circuit protection</a:t>
            </a:r>
          </a:p>
          <a:p>
            <a:pPr marL="285750" lvl="0" indent="-285750">
              <a:buFontTx/>
              <a:buChar char="-"/>
              <a:defRPr/>
            </a:pPr>
            <a:r>
              <a:rPr lang="en-US" sz="1400" dirty="0" smtClean="0">
                <a:solidFill>
                  <a:srgbClr val="828187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  <a:t>Electrostatic </a:t>
            </a:r>
            <a:r>
              <a:rPr lang="en-US" sz="1400" dirty="0">
                <a:solidFill>
                  <a:srgbClr val="828187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  <a:t>Discharge (ESD) protection</a:t>
            </a:r>
          </a:p>
          <a:p>
            <a:pPr lvl="0">
              <a:defRPr/>
            </a:pPr>
            <a:endParaRPr lang="en-US" sz="2000" kern="0" dirty="0">
              <a:latin typeface="Helvetica Neue" charset="0"/>
              <a:ea typeface="Helvetica Neue" charset="0"/>
              <a:cs typeface="Helvetica Neue" charset="0"/>
            </a:endParaRPr>
          </a:p>
          <a:p>
            <a:pPr lvl="0" algn="ctr"/>
            <a:endParaRPr lang="en-GB" sz="1400" b="1" dirty="0">
              <a:solidFill>
                <a:srgbClr val="B50230"/>
              </a:solidFill>
              <a:latin typeface="Helvetica Neue" charset="0"/>
              <a:ea typeface="Helvetica Neue" charset="0"/>
              <a:cs typeface="Helvetica Neue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05418" y="3525447"/>
            <a:ext cx="3731587" cy="224939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073588" y="1179804"/>
            <a:ext cx="3734763" cy="22714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1611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3730679"/>
            <a:ext cx="4315425" cy="2546603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335843" y="1141579"/>
            <a:ext cx="708413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b="1" dirty="0" smtClean="0">
                <a:solidFill>
                  <a:srgbClr val="B50230"/>
                </a:solidFill>
                <a:latin typeface="HelveticaNeueLT Pro 95 Blk" pitchFamily="34" charset="0"/>
              </a:rPr>
              <a:t>What is Inductive Charger?</a:t>
            </a:r>
            <a:endParaRPr lang="en-GB" dirty="0">
              <a:solidFill>
                <a:srgbClr val="B50230"/>
              </a:solidFill>
              <a:latin typeface="HelveticaNeueLT Pro 95 Blk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45665" y="1963101"/>
            <a:ext cx="621868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GB" sz="1400" dirty="0" smtClean="0">
                <a:solidFill>
                  <a:srgbClr val="828187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  <a:t>Also </a:t>
            </a:r>
            <a:r>
              <a:rPr lang="en-GB" sz="1400" dirty="0">
                <a:solidFill>
                  <a:srgbClr val="828187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  <a:t>known as a ‘wireless charger’, an </a:t>
            </a:r>
            <a:r>
              <a:rPr lang="en-GB" sz="1400" dirty="0" smtClean="0">
                <a:solidFill>
                  <a:srgbClr val="828187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  <a:t>Inductive </a:t>
            </a:r>
            <a:r>
              <a:rPr lang="en-GB" sz="1400" dirty="0">
                <a:solidFill>
                  <a:srgbClr val="828187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  <a:t>C</a:t>
            </a:r>
            <a:r>
              <a:rPr lang="en-GB" sz="1400" dirty="0" smtClean="0">
                <a:solidFill>
                  <a:srgbClr val="828187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  <a:t>harger </a:t>
            </a:r>
            <a:r>
              <a:rPr lang="en-GB" sz="1400" dirty="0">
                <a:solidFill>
                  <a:srgbClr val="828187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  <a:t>charges the battery in portable electrical devices without having to plug the device directly into a power socket. </a:t>
            </a:r>
            <a:endParaRPr lang="en-GB" sz="1400" dirty="0" smtClean="0">
              <a:solidFill>
                <a:srgbClr val="828187"/>
              </a:solidFill>
              <a:latin typeface="HelveticaNeueLT Pro 55 Roman" pitchFamily="34" charset="0"/>
              <a:ea typeface="Helvetica Neue" charset="0"/>
              <a:cs typeface="Helvetica Neue" charset="0"/>
            </a:endParaRPr>
          </a:p>
          <a:p>
            <a:pPr algn="just"/>
            <a:endParaRPr lang="en-GB" sz="1400" dirty="0">
              <a:solidFill>
                <a:srgbClr val="828187"/>
              </a:solidFill>
              <a:latin typeface="HelveticaNeueLT Pro 55 Roman" pitchFamily="34" charset="0"/>
              <a:ea typeface="Helvetica Neue" charset="0"/>
              <a:cs typeface="Helvetica Neue" charset="0"/>
            </a:endParaRPr>
          </a:p>
          <a:p>
            <a:pPr algn="just"/>
            <a:r>
              <a:rPr lang="en-GB" sz="1400" dirty="0" smtClean="0">
                <a:solidFill>
                  <a:srgbClr val="828187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  <a:t>The </a:t>
            </a:r>
            <a:r>
              <a:rPr lang="en-GB" sz="1400" dirty="0">
                <a:solidFill>
                  <a:srgbClr val="828187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  <a:t>charger itself must be plugged into the mains electrical supply, but the portable electric device sits loosely on </a:t>
            </a:r>
            <a:r>
              <a:rPr lang="en-GB" sz="1400" dirty="0" smtClean="0">
                <a:solidFill>
                  <a:srgbClr val="828187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  <a:t>top.</a:t>
            </a:r>
          </a:p>
          <a:p>
            <a:pPr algn="just"/>
            <a:endParaRPr lang="en-GB" sz="1400" dirty="0">
              <a:solidFill>
                <a:srgbClr val="828187"/>
              </a:solidFill>
              <a:latin typeface="HelveticaNeueLT Pro 55 Roman" pitchFamily="34" charset="0"/>
              <a:ea typeface="Helvetica Neue" charset="0"/>
              <a:cs typeface="Helvetica Neue" charset="0"/>
            </a:endParaRPr>
          </a:p>
          <a:p>
            <a:pPr algn="just"/>
            <a:r>
              <a:rPr lang="en-GB" sz="1400" dirty="0" smtClean="0">
                <a:solidFill>
                  <a:srgbClr val="828187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  <a:t>As </a:t>
            </a:r>
            <a:r>
              <a:rPr lang="en-GB" sz="1400" dirty="0">
                <a:solidFill>
                  <a:srgbClr val="828187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  <a:t>the picture shows, the top surface of </a:t>
            </a:r>
            <a:r>
              <a:rPr lang="en-GB" sz="1400" dirty="0" smtClean="0">
                <a:solidFill>
                  <a:srgbClr val="828187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  <a:t>the Inductive Chargers provide </a:t>
            </a:r>
            <a:r>
              <a:rPr lang="en-GB" sz="1400" dirty="0">
                <a:solidFill>
                  <a:srgbClr val="828187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  <a:t>a large branding area for photo printing.</a:t>
            </a:r>
          </a:p>
          <a:p>
            <a:pPr lvl="0">
              <a:defRPr/>
            </a:pPr>
            <a:r>
              <a:rPr lang="en-US" sz="1400" dirty="0">
                <a:solidFill>
                  <a:srgbClr val="828187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  <a:t> </a:t>
            </a:r>
          </a:p>
          <a:p>
            <a:endParaRPr lang="en-GB" sz="1200" dirty="0">
              <a:latin typeface="Helvetica Neue" charset="0"/>
              <a:ea typeface="Helvetica Neue" charset="0"/>
              <a:cs typeface="Helvetica Neue" charset="0"/>
            </a:endParaRPr>
          </a:p>
          <a:p>
            <a:pPr>
              <a:defRPr/>
            </a:pPr>
            <a:endParaRPr lang="en-GB" sz="1400" dirty="0" smtClean="0">
              <a:solidFill>
                <a:srgbClr val="828187"/>
              </a:solidFill>
              <a:latin typeface="HelveticaNeueLT Pro 55 Roman" pitchFamily="34" charset="0"/>
              <a:ea typeface="Helvetica Neue" charset="0"/>
              <a:cs typeface="Helvetica Neue" charset="0"/>
            </a:endParaRPr>
          </a:p>
          <a:p>
            <a:pPr>
              <a:defRPr/>
            </a:pPr>
            <a:endParaRPr lang="en-GB" sz="1400" dirty="0">
              <a:solidFill>
                <a:srgbClr val="828187"/>
              </a:solidFill>
              <a:latin typeface="HelveticaNeueLT Pro 55 Roman" pitchFamily="34" charset="0"/>
              <a:ea typeface="Helvetica Neue" charset="0"/>
              <a:cs typeface="Helvetica Neue" charset="0"/>
            </a:endParaRPr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72506" y="1568605"/>
            <a:ext cx="5405155" cy="37517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3042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1386</TotalTime>
  <Words>948</Words>
  <Application>Microsoft Office PowerPoint</Application>
  <PresentationFormat>Custom</PresentationFormat>
  <Paragraphs>128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Bartosz Wojszko</dc:creator>
  <cp:lastModifiedBy>Olga Malova</cp:lastModifiedBy>
  <cp:revision>54</cp:revision>
  <dcterms:created xsi:type="dcterms:W3CDTF">2018-02-21T15:11:45Z</dcterms:created>
  <dcterms:modified xsi:type="dcterms:W3CDTF">2018-05-29T13:30:48Z</dcterms:modified>
</cp:coreProperties>
</file>