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230"/>
    <a:srgbClr val="828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21" autoAdjust="0"/>
    <p:restoredTop sz="94660"/>
  </p:normalViewPr>
  <p:slideViewPr>
    <p:cSldViewPr snapToGrid="0">
      <p:cViewPr>
        <p:scale>
          <a:sx n="100" d="100"/>
          <a:sy n="100" d="100"/>
        </p:scale>
        <p:origin x="-924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-2718" y="-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18998-AAEC-40DC-8B86-141DD1D18252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0A8D2-E2ED-47A8-A490-3A27B5451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863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E2725-BB9A-4792-9A13-18A22A8AEA3F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7C911-D0CB-4738-A472-D14DE15B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4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318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776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5EE088E-401F-4D55-9C0A-2821C6198805}"/>
              </a:ext>
            </a:extLst>
          </p:cNvPr>
          <p:cNvGrpSpPr/>
          <p:nvPr userDrawn="1"/>
        </p:nvGrpSpPr>
        <p:grpSpPr>
          <a:xfrm>
            <a:off x="0" y="6282993"/>
            <a:ext cx="12192000" cy="575007"/>
            <a:chOff x="0" y="6282993"/>
            <a:chExt cx="12192000" cy="57500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7D357FFB-98A8-49D5-BC6E-87D327A2637C}"/>
                </a:ext>
              </a:extLst>
            </p:cNvPr>
            <p:cNvSpPr/>
            <p:nvPr/>
          </p:nvSpPr>
          <p:spPr>
            <a:xfrm>
              <a:off x="0" y="6282994"/>
              <a:ext cx="12192000" cy="575006"/>
            </a:xfrm>
            <a:prstGeom prst="rect">
              <a:avLst/>
            </a:prstGeom>
            <a:solidFill>
              <a:srgbClr val="B50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61AD65D0-E478-4BC6-9D4B-CBAFB91E3E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654" b="50000"/>
            <a:stretch/>
          </p:blipFill>
          <p:spPr>
            <a:xfrm>
              <a:off x="9260060" y="6282993"/>
              <a:ext cx="2590311" cy="575007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96A5A0A-D6D1-4523-937C-592890EB672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011" y="322326"/>
            <a:ext cx="2245360" cy="61747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6D937DC8-4DF6-4C2A-B565-FC8DCCF60BC6}"/>
              </a:ext>
            </a:extLst>
          </p:cNvPr>
          <p:cNvCxnSpPr>
            <a:cxnSpLocks/>
          </p:cNvCxnSpPr>
          <p:nvPr userDrawn="1"/>
        </p:nvCxnSpPr>
        <p:spPr>
          <a:xfrm>
            <a:off x="0" y="1018073"/>
            <a:ext cx="3829050" cy="0"/>
          </a:xfrm>
          <a:prstGeom prst="line">
            <a:avLst/>
          </a:prstGeom>
          <a:ln w="9525">
            <a:gradFill flip="none" rotWithShape="1">
              <a:gsLst>
                <a:gs pos="24000">
                  <a:srgbClr val="B50230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EB8211D-0A06-489D-9A05-F70E916E6626}"/>
              </a:ext>
            </a:extLst>
          </p:cNvPr>
          <p:cNvSpPr/>
          <p:nvPr userDrawn="1"/>
        </p:nvSpPr>
        <p:spPr>
          <a:xfrm>
            <a:off x="391160" y="371073"/>
            <a:ext cx="6092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aseline="0" dirty="0" smtClean="0">
                <a:solidFill>
                  <a:srgbClr val="B50230"/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Flashbay Sales Academy </a:t>
            </a:r>
            <a:r>
              <a:rPr lang="en-GB" dirty="0" smtClean="0">
                <a:solidFill>
                  <a:srgbClr val="B50230"/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GB" b="1" dirty="0" smtClean="0">
                <a:solidFill>
                  <a:srgbClr val="B50230"/>
                </a:solidFill>
                <a:latin typeface="HelveticaNeueLT Pro 95 Blk" panose="020B0904020202020204" pitchFamily="34" charset="0"/>
                <a:cs typeface="Arial" panose="020B0604020202020204" pitchFamily="34" charset="0"/>
              </a:rPr>
              <a:t>Power Training</a:t>
            </a:r>
          </a:p>
        </p:txBody>
      </p:sp>
    </p:spTree>
    <p:extLst>
      <p:ext uri="{BB962C8B-B14F-4D97-AF65-F5344CB8AC3E}">
        <p14:creationId xmlns:p14="http://schemas.microsoft.com/office/powerpoint/2010/main" val="239341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91160" y="1479318"/>
            <a:ext cx="5847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  <a:ea typeface="Helvetica Neue" charset="0"/>
                <a:cs typeface="Helvetica Neue" charset="0"/>
              </a:rPr>
              <a:t>Power Products Training</a:t>
            </a:r>
            <a:endParaRPr lang="en-GB" sz="3200" b="1" dirty="0">
              <a:solidFill>
                <a:srgbClr val="B50230"/>
              </a:solidFill>
              <a:latin typeface="HelveticaNeueLT Pro 95 Blk" pitchFamily="34" charset="0"/>
              <a:ea typeface="Helvetica Neue" charset="0"/>
              <a:cs typeface="Helvetica Neue" charset="0"/>
            </a:endParaRPr>
          </a:p>
        </p:txBody>
      </p:sp>
      <p:pic>
        <p:nvPicPr>
          <p:cNvPr id="1026" name="Picture 2" descr="C:\Users\olga\Desktop\MT PPT\PRODUCT KNOWLEDGE\POWER\PRODUCT\PICS +Print area scheme\Element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714623"/>
            <a:ext cx="3668317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23669" y="2933700"/>
            <a:ext cx="3173014" cy="195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62232" y="2984499"/>
            <a:ext cx="3229768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6682" y="3182083"/>
            <a:ext cx="2764629" cy="170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7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96606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How do Inductive </a:t>
            </a:r>
            <a:r>
              <a:rPr lang="en-GB" sz="3200" b="1" dirty="0">
                <a:solidFill>
                  <a:srgbClr val="B50230"/>
                </a:solidFill>
                <a:latin typeface="HelveticaNeueLT Pro 95 Blk" pitchFamily="34" charset="0"/>
              </a:rPr>
              <a:t>C</a:t>
            </a:r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hargers work?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4" y="2217894"/>
            <a:ext cx="68552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Inductive Charger works by transmitting electricity across an electromagnetic field, from the charger to the portable electrical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device.</a:t>
            </a: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Both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charging pad and the portable device contain induction coils – essentially a core of iron wrapped in copper wire.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When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portable device is placed on the charging pad, the proximity of the coils creates the electromagnetic field used to transmit electricity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As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electricity is passed across to the induction coil in the portable device, it is used to charge the device battery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7553" y="2438054"/>
            <a:ext cx="331236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9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Inductive charger FAQs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70245"/>
            <a:ext cx="11331985" cy="438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GB" sz="13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What </a:t>
            </a:r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devices are compatible with Inductive Chargers?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 device must be Qi-enabled in order to be compatible with Inductive Chargers. The following mobile phones and tablets meet this criterion: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Samsung Galaxy: S7, S7 Edge, Note 5, S6, S6 Edge.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Microsoft </a:t>
            </a:r>
            <a:r>
              <a:rPr lang="en-GB" sz="1300" dirty="0" err="1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Lumia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: 1520, 1020, 930, 929, 928, 920.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Google Nexus: 4, 5, 6, 7 (2013)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BlackBerry: Priv.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Additionally, it is possible to add adapters to other devices which enable wireless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charging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</a:p>
          <a:p>
            <a:pPr lvl="0">
              <a:spcBef>
                <a:spcPct val="20000"/>
              </a:spcBef>
              <a:defRPr/>
            </a:pPr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How long does it take to charge a </a:t>
            </a:r>
            <a:r>
              <a:rPr lang="en-GB" sz="13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device?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charging time depends on the phone’s capacity. For a 2600mAh a full charge is around 4,3 hours, for a capacity of 3550mAh it takes 5,6 hours. </a:t>
            </a:r>
          </a:p>
          <a:p>
            <a:pPr lvl="0">
              <a:spcBef>
                <a:spcPct val="20000"/>
              </a:spcBef>
              <a:defRPr/>
            </a:pPr>
            <a:r>
              <a:rPr lang="en-GB" sz="13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Are they safe?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Inductive Charging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actually very safe to use. 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electromagnetic fields generated by the transmitters are very small and weak in power, only operating over short distances.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 International Commission on Non-Ionizing Radiation Protection (ICNIRP) has found no evidence of adverse effects on human health when exposed to inductive charging.</a:t>
            </a:r>
          </a:p>
          <a:p>
            <a:pPr marL="742950" lvl="1" indent="-285750" algn="just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Indeed, wireless charging is actually safer than plugging in a device in some ways. As it does not require contact with exposed external electrical connectors, the possibility of electrical shocks and failure are reduced.</a:t>
            </a:r>
          </a:p>
          <a:p>
            <a:pPr lvl="0">
              <a:defRPr/>
            </a:pPr>
            <a:endParaRPr lang="en-US" sz="1200" kern="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2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0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98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Power Product Range</a:t>
            </a:r>
            <a:r>
              <a:rPr lang="en-GB" dirty="0">
                <a:solidFill>
                  <a:srgbClr val="B50230"/>
                </a:solidFill>
                <a:latin typeface="HelveticaNeueLT Pro 95 Blk" pitchFamily="34" charset="0"/>
              </a:rPr>
              <a:t/>
            </a:r>
            <a:br>
              <a:rPr lang="en-GB" dirty="0">
                <a:solidFill>
                  <a:srgbClr val="B50230"/>
                </a:solidFill>
                <a:latin typeface="HelveticaNeueLT Pro 95 Blk" pitchFamily="34" charset="0"/>
              </a:rPr>
            </a:br>
            <a:endParaRPr lang="en-GB" b="1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70245"/>
            <a:ext cx="110748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‘Power Range’ is a fairly new and expanding addition to the Flashbay product range.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Currently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the Power category can be sub-categorised into</a:t>
            </a:r>
            <a:r>
              <a:rPr lang="en-GB" sz="1400" dirty="0" smtClean="0">
                <a:latin typeface="Helvetica Neue" charset="0"/>
                <a:ea typeface="Helvetica Neue" charset="0"/>
                <a:cs typeface="Helvetica Neue" charset="0"/>
              </a:rPr>
              <a:t>:</a:t>
            </a: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				</a:t>
            </a:r>
            <a:endParaRPr lang="en-GB" sz="14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6831" y="3133303"/>
            <a:ext cx="4213369" cy="246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57342" y="2743200"/>
            <a:ext cx="5072760" cy="326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992" y="2546854"/>
            <a:ext cx="13843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27699" y="2493465"/>
            <a:ext cx="10887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B50230"/>
                </a:solidFill>
                <a:latin typeface="HelveticaNeueLT Pro 55 Roman" pitchFamily="34" charset="0"/>
              </a:rPr>
              <a:t>Chargers</a:t>
            </a:r>
          </a:p>
        </p:txBody>
      </p:sp>
    </p:spTree>
    <p:extLst>
      <p:ext uri="{BB962C8B-B14F-4D97-AF65-F5344CB8AC3E}">
        <p14:creationId xmlns:p14="http://schemas.microsoft.com/office/powerpoint/2010/main" val="41702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What is a Power Bank?</a:t>
            </a:r>
            <a:r>
              <a:rPr lang="en-GB" dirty="0">
                <a:solidFill>
                  <a:srgbClr val="B50230"/>
                </a:solidFill>
                <a:latin typeface="HelveticaNeueLT Pro 95 Blk" pitchFamily="34" charset="0"/>
              </a:rPr>
              <a:t/>
            </a:r>
            <a:br>
              <a:rPr lang="en-GB" dirty="0">
                <a:solidFill>
                  <a:srgbClr val="B50230"/>
                </a:solidFill>
                <a:latin typeface="HelveticaNeueLT Pro 95 Blk" pitchFamily="34" charset="0"/>
              </a:rPr>
            </a:b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2023863"/>
            <a:ext cx="11286116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Banks are portable rechargeable batteries that can be used as a power source for mobiles/tablets on the go!</a:t>
            </a:r>
          </a:p>
          <a:p>
            <a:pPr lvl="0">
              <a:spcBef>
                <a:spcPct val="20000"/>
              </a:spcBef>
              <a:defRPr/>
            </a:pPr>
            <a:endParaRPr lang="en-US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defRPr/>
            </a:pP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Power Bank itself can be recharged and used again and again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</p:txBody>
      </p:sp>
      <p:pic>
        <p:nvPicPr>
          <p:cNvPr id="2050" name="Picture 2" descr="C:\Users\therese\Desktop\1000mA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188" y="4203712"/>
            <a:ext cx="1213555" cy="50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3127" y="4203710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70263" y="4203711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4187" y="5161282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8012" y="5161386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9326" y="5151758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7357" y="5155664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91712" y="5140743"/>
            <a:ext cx="1213555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94361" y="3429000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Capacities: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8012" y="4203709"/>
            <a:ext cx="1203923" cy="50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3011" y="4203712"/>
            <a:ext cx="1203921" cy="50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2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843" y="1141579"/>
            <a:ext cx="61199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Power Bank charging?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688045"/>
            <a:ext cx="11379610" cy="527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How </a:t>
            </a:r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do I recharge my Power Bank?</a:t>
            </a:r>
          </a:p>
          <a:p>
            <a:pPr algn="just"/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All of </a:t>
            </a:r>
            <a:r>
              <a:rPr lang="en-GB" sz="1400" dirty="0" err="1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Flashbay`s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 Power Banks have a USB connection you can plug into a wall socket or a computer to charge the battery. It will automatically start charging when plugged in and a LED light will indicate when the Power Bank is fully charged. 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How long does it take to recharge the Power Bank?</a:t>
            </a:r>
          </a:p>
          <a:p>
            <a:pPr algn="just"/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This will depend on the capacity of the Power Bank. It will take longer to fully charge a 10050mAh Power Bank then one with 2600mAH. Charging via a wall socket is also generally quicker than connecting your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ank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 the USB port of your computer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</a:p>
          <a:p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What is the life cycle of a Power Bank?</a:t>
            </a:r>
          </a:p>
          <a:p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On average a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- if properly maintained - can be used for about 400 - 500 cycles. </a:t>
            </a:r>
            <a:b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One cycle means a charge and then discharge. If you don’t charge the Power Bank fully before discharging it is still counted as one cycle. </a:t>
            </a:r>
          </a:p>
          <a:p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How can the charging status be </a:t>
            </a: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checked?</a:t>
            </a: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Every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has an LED that helps indicate the charging status.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LED is lit during charging or if plugged into phone/tablet.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Battery LED light </a:t>
            </a:r>
            <a:endParaRPr lang="en-GB" sz="1400" b="1" dirty="0">
              <a:solidFill>
                <a:srgbClr val="B50230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Green: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50%-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100%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Orange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: 25%-49%. 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lnSpc>
                <a:spcPct val="115000"/>
              </a:lnSpc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Red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: 0%-24%</a:t>
            </a:r>
          </a:p>
          <a:p>
            <a:endParaRPr lang="en-GB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defRPr/>
            </a:pP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2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Power Bank Safety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70245"/>
            <a:ext cx="1128611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Many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customers are worried about poor quality components as these can cause Power Banks to break or even explode.</a:t>
            </a:r>
          </a:p>
          <a:p>
            <a:pPr lvl="0">
              <a:spcBef>
                <a:spcPct val="20000"/>
              </a:spcBef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defRPr/>
            </a:pP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We offer top quality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Banks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with all relevant safety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features: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Output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over-current and over-voltage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protection</a:t>
            </a: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Input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over-current and over-voltage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protection</a:t>
            </a: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High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temperature shut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down</a:t>
            </a: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Short-circuit protection</a:t>
            </a:r>
          </a:p>
          <a:p>
            <a:pPr marL="285750" indent="-285750">
              <a:buFontTx/>
              <a:buChar char="-"/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Electrostatic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Discharge (ESD) protection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All other services (except the warranty) are the same as for our USBs, e.g. quality branding and components, first class service, in house R&amp;D and production.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We use high quality </a:t>
            </a: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batteries:</a:t>
            </a:r>
          </a:p>
          <a:p>
            <a:pPr lvl="0">
              <a:spcBef>
                <a:spcPct val="20000"/>
              </a:spcBef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For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Power Banks Grade ‘A’ Samsung Li-ion batteries are used for all models except the Card shaped Power Bank products. </a:t>
            </a:r>
            <a:b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For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Card shaped ones Li-polymer batteries are used.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ctr"/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/>
            </a:r>
            <a:b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endParaRPr lang="en-GB" sz="14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2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113487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Power Bank FAQs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641112"/>
            <a:ext cx="11286116" cy="546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</a:t>
            </a:r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What capacities do we offer?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We offer capacities ranging from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1000mAh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6700mAh. For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most users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3000mAh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easily enough, as nearly all current phone models can be charged once or more with this capacity. Normally a power source for recharging the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readily available once the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empty.</a:t>
            </a: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Is it compatible with all phones? 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Yes, but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ifferent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phones will need different cables.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Please refer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 user manual of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phone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</a:t>
            </a: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 have an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iPhone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 Can I use it with my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iPhone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? Why don’t you supply an Apple cable?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Yes, with a lightning to USB cable supplied with Apple products. All Apple products come with a lightning to USB charger cable that can be used with the Power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Bank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. </a:t>
            </a:r>
            <a:endParaRPr lang="en-GB" sz="13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Why don’t the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Banks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come fully charged?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For safety reasons it is not permitted to transport fully charged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Banks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as cargo on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planes.</a:t>
            </a:r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Do they come pre-charged?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Banks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come ca. 30% pre-charged </a:t>
            </a: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Can I take my Power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Bank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on the plane?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Guidelines on this are not completely clear at the moment. Some airlines allow for up to 2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Banks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 be taken on as hand luggage. If in doubt, please check with your airline beforehand.</a:t>
            </a:r>
          </a:p>
          <a:p>
            <a:endParaRPr lang="en-GB" sz="13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Q: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What is the </a:t>
            </a:r>
            <a:r>
              <a:rPr lang="en-GB" sz="1300" b="1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Warranty </a:t>
            </a:r>
            <a:r>
              <a:rPr lang="en-GB" sz="1300" b="1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period, and what does it cover?</a:t>
            </a:r>
          </a:p>
          <a:p>
            <a:r>
              <a:rPr lang="en-GB" sz="13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A: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Warranty period is 2 years and can be applied for the 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Power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B</a:t>
            </a:r>
            <a:r>
              <a:rPr lang="en-GB" sz="13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ank </a:t>
            </a:r>
            <a:r>
              <a:rPr lang="en-GB" sz="13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only, the cable is excluded.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2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2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ctr"/>
            <a:r>
              <a:rPr lang="en-GB" sz="12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/>
            </a:r>
            <a:br>
              <a:rPr lang="en-GB" sz="12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endParaRPr lang="en-GB" sz="12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3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3817" y="1277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What is a USB Car Charger?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17" y="2140173"/>
            <a:ext cx="693094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1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USB Car Charger allows for the charging of portable devices via a USB port whilst driving</a:t>
            </a:r>
          </a:p>
          <a:p>
            <a:pPr lvl="1" algn="just"/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1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USB Car Charger plugs into a car’s 12V/24V Auxiliary charging socket</a:t>
            </a:r>
          </a:p>
          <a:p>
            <a:pPr lvl="1" algn="just"/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1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Typically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it is located in the centre console of the car, or in the lower dashboard area, and sometimes doubles up as a cigarette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lighter</a:t>
            </a:r>
          </a:p>
          <a:p>
            <a:pPr lvl="1" algn="just"/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1"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USB Car Charger can be customised and branded with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customers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logo, serving as a practical and highly effective marketing tool every time your client is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driving.</a:t>
            </a: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endParaRPr lang="en-US" sz="160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 algn="ctr"/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/>
            </a:r>
            <a:b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</a:br>
            <a:endParaRPr lang="en-GB" sz="14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3870" y="2300114"/>
            <a:ext cx="4079603" cy="244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667" y="1277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What is a Travel Charger?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70245"/>
            <a:ext cx="627072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Travel Charger is light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and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portable and comes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with its own travel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case. 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Latitude features 4 USB ports </a:t>
            </a:r>
          </a:p>
          <a:p>
            <a:pPr lvl="0">
              <a:spcBef>
                <a:spcPct val="20000"/>
              </a:spcBef>
              <a:defRPr/>
            </a:pPr>
            <a:endParaRPr lang="en-US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Travel Charger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comes with a selection of 4 removable plug types that will work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in: 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USA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Canada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Europe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United 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Kingdom,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Ireland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Australia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New </a:t>
            </a:r>
            <a:r>
              <a:rPr lang="en-US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Zealand, </a:t>
            </a:r>
            <a:r>
              <a:rPr lang="en-US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Japan, China.</a:t>
            </a:r>
            <a:endParaRPr lang="en-US" sz="1400" b="1" dirty="0">
              <a:solidFill>
                <a:srgbClr val="B50230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200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lvl="0">
              <a:spcBef>
                <a:spcPct val="20000"/>
              </a:spcBef>
              <a:defRPr/>
            </a:pPr>
            <a:endParaRPr lang="en-US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>
              <a:defRPr/>
            </a:pPr>
            <a:r>
              <a:rPr lang="en-GB" sz="1400" b="1" dirty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Safety features for </a:t>
            </a:r>
            <a:r>
              <a:rPr lang="en-GB" sz="1400" b="1" dirty="0" smtClean="0">
                <a:solidFill>
                  <a:srgbClr val="B50230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Travel Charger</a:t>
            </a:r>
            <a:endParaRPr lang="en-US" sz="1400" b="1" dirty="0">
              <a:solidFill>
                <a:srgbClr val="B50230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Output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over-current and over-voltage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protection</a:t>
            </a: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Input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over-current and over-voltage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protection</a:t>
            </a: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High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temperature shut </a:t>
            </a: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down</a:t>
            </a: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Short-circuit protection</a:t>
            </a:r>
          </a:p>
          <a:p>
            <a:pPr marL="285750" lvl="0" indent="-285750">
              <a:buFontTx/>
              <a:buChar char="-"/>
              <a:defRPr/>
            </a:pPr>
            <a:r>
              <a:rPr lang="en-US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Electrostatic </a:t>
            </a: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Discharge (ESD) protection</a:t>
            </a:r>
          </a:p>
          <a:p>
            <a:pPr lvl="0">
              <a:defRPr/>
            </a:pPr>
            <a:endParaRPr lang="en-US" sz="2000" kern="0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0" algn="ctr"/>
            <a:endParaRPr lang="en-GB" sz="1400" b="1" dirty="0">
              <a:solidFill>
                <a:srgbClr val="B5023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5418" y="3525447"/>
            <a:ext cx="3731587" cy="22493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3588" y="1179804"/>
            <a:ext cx="3734763" cy="227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730679"/>
            <a:ext cx="4315425" cy="254660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5843" y="1141579"/>
            <a:ext cx="70841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B50230"/>
                </a:solidFill>
                <a:latin typeface="HelveticaNeueLT Pro 95 Blk" pitchFamily="34" charset="0"/>
              </a:rPr>
              <a:t>What is Inductive Charger?</a:t>
            </a:r>
            <a:endParaRPr lang="en-GB" dirty="0">
              <a:solidFill>
                <a:srgbClr val="B50230"/>
              </a:solidFill>
              <a:latin typeface="HelveticaNeueLT Pro 95 Bl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665" y="1963101"/>
            <a:ext cx="62186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Also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known as a ‘wireless charger’, an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Inductive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harger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charges the battery in portable electrical devices without having to plug the device directly into a power socket. </a:t>
            </a: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charger itself must be plugged into the mains electrical supply, but the portable electric device sits loosely on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top.</a:t>
            </a:r>
          </a:p>
          <a:p>
            <a:pPr algn="just"/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 algn="just"/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As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picture shows, the top surface of </a:t>
            </a:r>
            <a:r>
              <a:rPr lang="en-GB" sz="1400" dirty="0" smtClean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the Inductive Chargers provide </a:t>
            </a:r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a large branding area for photo printing.</a:t>
            </a:r>
          </a:p>
          <a:p>
            <a:pPr lvl="0">
              <a:defRPr/>
            </a:pPr>
            <a:r>
              <a:rPr lang="en-US" sz="1400" dirty="0">
                <a:solidFill>
                  <a:srgbClr val="828187"/>
                </a:solidFill>
                <a:latin typeface="HelveticaNeueLT Pro 55 Roman" pitchFamily="34" charset="0"/>
                <a:ea typeface="Helvetica Neue" charset="0"/>
                <a:cs typeface="Helvetica Neue" charset="0"/>
              </a:rPr>
              <a:t> </a:t>
            </a:r>
          </a:p>
          <a:p>
            <a:endParaRPr lang="en-GB" sz="1200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defRPr/>
            </a:pPr>
            <a:endParaRPr lang="en-GB" sz="1400" dirty="0" smtClean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  <a:p>
            <a:pPr>
              <a:defRPr/>
            </a:pPr>
            <a:endParaRPr lang="en-GB" sz="1400" dirty="0">
              <a:solidFill>
                <a:srgbClr val="828187"/>
              </a:solidFill>
              <a:latin typeface="HelveticaNeueLT Pro 55 Roman" pitchFamily="34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506" y="1568605"/>
            <a:ext cx="5405155" cy="375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948</Words>
  <Application>Microsoft Office PowerPoint</Application>
  <PresentationFormat>Custom</PresentationFormat>
  <Paragraphs>128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Bartosz Wojszko</dc:creator>
  <cp:lastModifiedBy>Olga Malova</cp:lastModifiedBy>
  <cp:revision>54</cp:revision>
  <dcterms:created xsi:type="dcterms:W3CDTF">2018-02-21T15:11:45Z</dcterms:created>
  <dcterms:modified xsi:type="dcterms:W3CDTF">2018-05-29T13:30:48Z</dcterms:modified>
</cp:coreProperties>
</file>