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21"/>
  </p:notesMasterIdLst>
  <p:sldIdLst>
    <p:sldId id="265" r:id="rId2"/>
    <p:sldId id="266" r:id="rId3"/>
    <p:sldId id="267" r:id="rId4"/>
    <p:sldId id="284" r:id="rId5"/>
    <p:sldId id="268" r:id="rId6"/>
    <p:sldId id="285" r:id="rId7"/>
    <p:sldId id="269" r:id="rId8"/>
    <p:sldId id="270" r:id="rId9"/>
    <p:sldId id="271" r:id="rId10"/>
    <p:sldId id="272" r:id="rId11"/>
    <p:sldId id="273" r:id="rId12"/>
    <p:sldId id="275" r:id="rId13"/>
    <p:sldId id="274" r:id="rId14"/>
    <p:sldId id="277" r:id="rId15"/>
    <p:sldId id="279" r:id="rId16"/>
    <p:sldId id="280" r:id="rId17"/>
    <p:sldId id="281" r:id="rId18"/>
    <p:sldId id="282" r:id="rId19"/>
    <p:sldId id="283"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2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9" autoAdjust="0"/>
    <p:restoredTop sz="94637" autoAdjust="0"/>
  </p:normalViewPr>
  <p:slideViewPr>
    <p:cSldViewPr snapToGrid="0">
      <p:cViewPr varScale="1">
        <p:scale>
          <a:sx n="118" d="100"/>
          <a:sy n="118" d="100"/>
        </p:scale>
        <p:origin x="629"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5716F69-6780-4D47-B48F-154A2A96FCF8}" type="datetimeFigureOut">
              <a:rPr lang="en-GB" smtClean="0"/>
              <a:t>07/05/2019</a:t>
            </a:fld>
            <a:endParaRPr lang="en-GB"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638DF88-8C9C-483A-A22E-DF879EB48631}" type="slidenum">
              <a:rPr lang="en-GB" smtClean="0"/>
              <a:t>‹#›</a:t>
            </a:fld>
            <a:endParaRPr lang="en-GB" dirty="0"/>
          </a:p>
        </p:txBody>
      </p:sp>
    </p:spTree>
    <p:extLst>
      <p:ext uri="{BB962C8B-B14F-4D97-AF65-F5344CB8AC3E}">
        <p14:creationId xmlns:p14="http://schemas.microsoft.com/office/powerpoint/2010/main" val="1878055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B7C911-D0CB-4738-A472-D14DE15BF482}" type="slidenum">
              <a:rPr lang="en-GB" smtClean="0"/>
              <a:t>2</a:t>
            </a:fld>
            <a:endParaRPr lang="en-GB" dirty="0"/>
          </a:p>
        </p:txBody>
      </p:sp>
    </p:spTree>
    <p:extLst>
      <p:ext uri="{BB962C8B-B14F-4D97-AF65-F5344CB8AC3E}">
        <p14:creationId xmlns:p14="http://schemas.microsoft.com/office/powerpoint/2010/main" val="1421668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cap="all" dirty="0"/>
              <a:t>Question 12 true or false -</a:t>
            </a:r>
          </a:p>
          <a:p>
            <a:endParaRPr lang="en-GB" i="1" cap="all" dirty="0"/>
          </a:p>
          <a:p>
            <a:r>
              <a:rPr lang="en-GB" i="1" cap="all" dirty="0"/>
              <a:t>When we file lock a USB the drive is split into two Partitions, a read only CD partition and a USB partition</a:t>
            </a:r>
            <a:endParaRPr lang="en-GB" dirty="0"/>
          </a:p>
          <a:p>
            <a:endParaRPr lang="en-GB" i="1" cap="all" dirty="0"/>
          </a:p>
          <a:p>
            <a:r>
              <a:rPr lang="en-GB" i="1" cap="all" dirty="0"/>
              <a:t>Answer </a:t>
            </a:r>
            <a:endParaRPr lang="en-GB" dirty="0"/>
          </a:p>
          <a:p>
            <a:endParaRPr lang="en-GB" i="1" cap="all" dirty="0"/>
          </a:p>
          <a:p>
            <a:r>
              <a:rPr lang="en-GB" i="1" cap="all" dirty="0"/>
              <a:t>True</a:t>
            </a:r>
            <a:endParaRPr lang="en-GB"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E1B7C911-D0CB-4738-A472-D14DE15BF482}" type="slidenum">
              <a:rPr lang="en-GB" smtClean="0"/>
              <a:t>15</a:t>
            </a:fld>
            <a:endParaRPr lang="en-GB" dirty="0"/>
          </a:p>
        </p:txBody>
      </p:sp>
    </p:spTree>
    <p:extLst>
      <p:ext uri="{BB962C8B-B14F-4D97-AF65-F5344CB8AC3E}">
        <p14:creationId xmlns:p14="http://schemas.microsoft.com/office/powerpoint/2010/main" val="3921900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cap="all" dirty="0"/>
              <a:t>Question 11 multi Choice- </a:t>
            </a:r>
          </a:p>
          <a:p>
            <a:endParaRPr lang="en-GB" dirty="0"/>
          </a:p>
          <a:p>
            <a:r>
              <a:rPr lang="en-GB" dirty="0"/>
              <a:t>What is DPUS? </a:t>
            </a:r>
          </a:p>
          <a:p>
            <a:endParaRPr lang="en-GB" dirty="0"/>
          </a:p>
          <a:p>
            <a:r>
              <a:rPr lang="en-GB" dirty="0"/>
              <a:t>1- The process we use to do the file locking service        2- The process we use to do Autorun </a:t>
            </a:r>
          </a:p>
          <a:p>
            <a:r>
              <a:rPr lang="en-GB" dirty="0"/>
              <a:t>3- The process we use to do the volume labelling           4-The process we use to do Data Preloading</a:t>
            </a:r>
          </a:p>
          <a:p>
            <a:endParaRPr lang="en-GB" dirty="0"/>
          </a:p>
          <a:p>
            <a:r>
              <a:rPr lang="en-GB" dirty="0"/>
              <a:t>Answer</a:t>
            </a:r>
            <a:r>
              <a:rPr lang="en-GB" baseline="0" dirty="0"/>
              <a:t> </a:t>
            </a:r>
          </a:p>
          <a:p>
            <a:endParaRPr lang="en-GB" baseline="0" dirty="0"/>
          </a:p>
          <a:p>
            <a:r>
              <a:rPr lang="en-GB" baseline="0" dirty="0"/>
              <a:t>True</a:t>
            </a:r>
          </a:p>
          <a:p>
            <a:endParaRPr lang="en-GB" dirty="0"/>
          </a:p>
        </p:txBody>
      </p:sp>
      <p:sp>
        <p:nvSpPr>
          <p:cNvPr id="4" name="Slide Number Placeholder 3"/>
          <p:cNvSpPr>
            <a:spLocks noGrp="1"/>
          </p:cNvSpPr>
          <p:nvPr>
            <p:ph type="sldNum" sz="quarter" idx="10"/>
          </p:nvPr>
        </p:nvSpPr>
        <p:spPr/>
        <p:txBody>
          <a:bodyPr/>
          <a:lstStyle/>
          <a:p>
            <a:fld id="{E1B7C911-D0CB-4738-A472-D14DE15BF482}" type="slidenum">
              <a:rPr lang="en-GB" smtClean="0"/>
              <a:t>16</a:t>
            </a:fld>
            <a:endParaRPr lang="en-GB" dirty="0"/>
          </a:p>
        </p:txBody>
      </p:sp>
    </p:spTree>
    <p:extLst>
      <p:ext uri="{BB962C8B-B14F-4D97-AF65-F5344CB8AC3E}">
        <p14:creationId xmlns:p14="http://schemas.microsoft.com/office/powerpoint/2010/main" val="1677860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cap="all" dirty="0"/>
              <a:t>Question 9 True or False –</a:t>
            </a:r>
          </a:p>
          <a:p>
            <a:endParaRPr lang="en-GB" dirty="0"/>
          </a:p>
          <a:p>
            <a:r>
              <a:rPr lang="en-GB" dirty="0"/>
              <a:t>Autorun works fine on Mac Operating Systems. </a:t>
            </a:r>
          </a:p>
          <a:p>
            <a:endParaRPr lang="en-GB" i="1" cap="all" dirty="0"/>
          </a:p>
          <a:p>
            <a:r>
              <a:rPr lang="en-GB" i="1" cap="all" dirty="0"/>
              <a:t>Answer </a:t>
            </a:r>
          </a:p>
          <a:p>
            <a:endParaRPr lang="en-GB" dirty="0"/>
          </a:p>
          <a:p>
            <a:r>
              <a:rPr lang="en-GB" dirty="0"/>
              <a:t>False </a:t>
            </a:r>
          </a:p>
          <a:p>
            <a:endParaRPr lang="en-GB" dirty="0"/>
          </a:p>
        </p:txBody>
      </p:sp>
      <p:sp>
        <p:nvSpPr>
          <p:cNvPr id="4" name="Slide Number Placeholder 3"/>
          <p:cNvSpPr>
            <a:spLocks noGrp="1"/>
          </p:cNvSpPr>
          <p:nvPr>
            <p:ph type="sldNum" sz="quarter" idx="10"/>
          </p:nvPr>
        </p:nvSpPr>
        <p:spPr/>
        <p:txBody>
          <a:bodyPr/>
          <a:lstStyle/>
          <a:p>
            <a:fld id="{E1B7C911-D0CB-4738-A472-D14DE15BF482}" type="slidenum">
              <a:rPr lang="en-GB" smtClean="0"/>
              <a:t>17</a:t>
            </a:fld>
            <a:endParaRPr lang="en-GB" dirty="0"/>
          </a:p>
        </p:txBody>
      </p:sp>
    </p:spTree>
    <p:extLst>
      <p:ext uri="{BB962C8B-B14F-4D97-AF65-F5344CB8AC3E}">
        <p14:creationId xmlns:p14="http://schemas.microsoft.com/office/powerpoint/2010/main" val="3032651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cap="all" dirty="0"/>
              <a:t>Question 10 true or false -   </a:t>
            </a:r>
          </a:p>
          <a:p>
            <a:r>
              <a:rPr lang="en-GB" dirty="0"/>
              <a:t>A 4GB USB can store 4GB of data on it</a:t>
            </a:r>
          </a:p>
          <a:p>
            <a:endParaRPr lang="en-GB" i="1" cap="all" dirty="0"/>
          </a:p>
          <a:p>
            <a:r>
              <a:rPr lang="en-GB" i="1" cap="all" dirty="0"/>
              <a:t>Answer </a:t>
            </a:r>
          </a:p>
          <a:p>
            <a:r>
              <a:rPr lang="en-GB" dirty="0"/>
              <a:t>False </a:t>
            </a:r>
          </a:p>
          <a:p>
            <a:endParaRPr lang="en-GB" dirty="0"/>
          </a:p>
        </p:txBody>
      </p:sp>
      <p:sp>
        <p:nvSpPr>
          <p:cNvPr id="4" name="Slide Number Placeholder 3"/>
          <p:cNvSpPr>
            <a:spLocks noGrp="1"/>
          </p:cNvSpPr>
          <p:nvPr>
            <p:ph type="sldNum" sz="quarter" idx="10"/>
          </p:nvPr>
        </p:nvSpPr>
        <p:spPr/>
        <p:txBody>
          <a:bodyPr/>
          <a:lstStyle/>
          <a:p>
            <a:fld id="{E1B7C911-D0CB-4738-A472-D14DE15BF482}" type="slidenum">
              <a:rPr lang="en-GB" smtClean="0"/>
              <a:t>19</a:t>
            </a:fld>
            <a:endParaRPr lang="en-GB" dirty="0"/>
          </a:p>
        </p:txBody>
      </p:sp>
    </p:spTree>
    <p:extLst>
      <p:ext uri="{BB962C8B-B14F-4D97-AF65-F5344CB8AC3E}">
        <p14:creationId xmlns:p14="http://schemas.microsoft.com/office/powerpoint/2010/main" val="321108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cap="all" dirty="0"/>
              <a:t>question 1 – Multi choice </a:t>
            </a:r>
          </a:p>
          <a:p>
            <a:r>
              <a:rPr lang="en-GB" dirty="0"/>
              <a:t>What do you do when you receive Mac data?</a:t>
            </a:r>
          </a:p>
          <a:p>
            <a:endParaRPr lang="en-GB" dirty="0"/>
          </a:p>
          <a:p>
            <a:r>
              <a:rPr lang="en-GB" dirty="0"/>
              <a:t>1- Try and extract it yourself? 		2-Tell the customer the data is incorrect and ask for windows data. </a:t>
            </a:r>
          </a:p>
          <a:p>
            <a:r>
              <a:rPr lang="en-GB" dirty="0"/>
              <a:t>3- Send it to IT so that can extract it for you 		4- Send to Operations for help </a:t>
            </a:r>
          </a:p>
          <a:p>
            <a:endParaRPr lang="en-GB" dirty="0"/>
          </a:p>
          <a:p>
            <a:r>
              <a:rPr lang="en-GB" dirty="0"/>
              <a:t> </a:t>
            </a:r>
          </a:p>
          <a:p>
            <a:r>
              <a:rPr lang="en-GB" i="1" cap="all" dirty="0"/>
              <a:t>Answer</a:t>
            </a:r>
          </a:p>
          <a:p>
            <a:r>
              <a:rPr lang="en-GB" dirty="0"/>
              <a:t>3- Send it to IT so that can extract it for you</a:t>
            </a:r>
          </a:p>
          <a:p>
            <a:endParaRPr lang="en-GB" dirty="0"/>
          </a:p>
          <a:p>
            <a:endParaRPr lang="en-GB" dirty="0"/>
          </a:p>
          <a:p>
            <a:r>
              <a:rPr lang="en-GB" i="1" cap="all" dirty="0"/>
              <a:t>Question 2 – multi choice </a:t>
            </a:r>
          </a:p>
          <a:p>
            <a:r>
              <a:rPr lang="en-GB" dirty="0"/>
              <a:t>What happens if you unzip Mac data on your computer?</a:t>
            </a:r>
          </a:p>
          <a:p>
            <a:r>
              <a:rPr lang="en-GB" dirty="0"/>
              <a:t> </a:t>
            </a:r>
          </a:p>
          <a:p>
            <a:r>
              <a:rPr lang="en-GB" dirty="0"/>
              <a:t>1- It will delete itself				2- It will corrupt the data</a:t>
            </a:r>
          </a:p>
          <a:p>
            <a:r>
              <a:rPr lang="en-GB" dirty="0"/>
              <a:t>3- Nothing		  			4- it will up zip correctly</a:t>
            </a:r>
          </a:p>
          <a:p>
            <a:r>
              <a:rPr lang="en-GB" dirty="0"/>
              <a:t> </a:t>
            </a:r>
          </a:p>
          <a:p>
            <a:r>
              <a:rPr lang="en-GB" i="1" cap="all" dirty="0"/>
              <a:t>Answer</a:t>
            </a:r>
          </a:p>
          <a:p>
            <a:r>
              <a:rPr lang="en-GB" dirty="0"/>
              <a:t>2- It will corrupt the data </a:t>
            </a:r>
          </a:p>
          <a:p>
            <a:endParaRPr lang="en-GB" dirty="0"/>
          </a:p>
        </p:txBody>
      </p:sp>
      <p:sp>
        <p:nvSpPr>
          <p:cNvPr id="4" name="Slide Number Placeholder 3"/>
          <p:cNvSpPr>
            <a:spLocks noGrp="1"/>
          </p:cNvSpPr>
          <p:nvPr>
            <p:ph type="sldNum" sz="quarter" idx="10"/>
          </p:nvPr>
        </p:nvSpPr>
        <p:spPr/>
        <p:txBody>
          <a:bodyPr/>
          <a:lstStyle/>
          <a:p>
            <a:fld id="{E1B7C911-D0CB-4738-A472-D14DE15BF482}" type="slidenum">
              <a:rPr lang="en-GB" smtClean="0"/>
              <a:t>3</a:t>
            </a:fld>
            <a:endParaRPr lang="en-GB" dirty="0"/>
          </a:p>
        </p:txBody>
      </p:sp>
    </p:spTree>
    <p:extLst>
      <p:ext uri="{BB962C8B-B14F-4D97-AF65-F5344CB8AC3E}">
        <p14:creationId xmlns:p14="http://schemas.microsoft.com/office/powerpoint/2010/main" val="2014328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cap="all" dirty="0"/>
              <a:t>question 1 – Multi choice </a:t>
            </a:r>
          </a:p>
          <a:p>
            <a:r>
              <a:rPr lang="en-GB" dirty="0"/>
              <a:t>What do you do when you receive Mac data?</a:t>
            </a:r>
          </a:p>
          <a:p>
            <a:endParaRPr lang="en-GB" dirty="0"/>
          </a:p>
          <a:p>
            <a:r>
              <a:rPr lang="en-GB" dirty="0"/>
              <a:t>1- Try and extract it yourself? 		2-Tell the customer the data is incorrect and ask for windows data. </a:t>
            </a:r>
          </a:p>
          <a:p>
            <a:r>
              <a:rPr lang="en-GB" dirty="0"/>
              <a:t>3- Send it to IT so that can extract it for you 		4- Send to Operations for help </a:t>
            </a:r>
          </a:p>
          <a:p>
            <a:endParaRPr lang="en-GB" dirty="0"/>
          </a:p>
          <a:p>
            <a:r>
              <a:rPr lang="en-GB" dirty="0"/>
              <a:t> </a:t>
            </a:r>
          </a:p>
          <a:p>
            <a:r>
              <a:rPr lang="en-GB" i="1" cap="all" dirty="0"/>
              <a:t>Answer</a:t>
            </a:r>
          </a:p>
          <a:p>
            <a:r>
              <a:rPr lang="en-GB" dirty="0"/>
              <a:t>3- Send it to IT so that can extract it for you</a:t>
            </a:r>
          </a:p>
          <a:p>
            <a:endParaRPr lang="en-GB" dirty="0"/>
          </a:p>
          <a:p>
            <a:endParaRPr lang="en-GB" dirty="0"/>
          </a:p>
          <a:p>
            <a:r>
              <a:rPr lang="en-GB" i="1" cap="all" dirty="0"/>
              <a:t>Question 2 – multi choice </a:t>
            </a:r>
          </a:p>
          <a:p>
            <a:r>
              <a:rPr lang="en-GB" dirty="0"/>
              <a:t>What happens if you unzip Mac data on your computer?</a:t>
            </a:r>
          </a:p>
          <a:p>
            <a:r>
              <a:rPr lang="en-GB" dirty="0"/>
              <a:t> </a:t>
            </a:r>
          </a:p>
          <a:p>
            <a:r>
              <a:rPr lang="en-GB" dirty="0"/>
              <a:t>1- It will delete itself				2- It will corrupt the data</a:t>
            </a:r>
          </a:p>
          <a:p>
            <a:r>
              <a:rPr lang="en-GB" dirty="0"/>
              <a:t>3- Nothing		  			4- it will up zip correctly</a:t>
            </a:r>
          </a:p>
          <a:p>
            <a:r>
              <a:rPr lang="en-GB" dirty="0"/>
              <a:t> </a:t>
            </a:r>
          </a:p>
          <a:p>
            <a:r>
              <a:rPr lang="en-GB" i="1" cap="all" dirty="0"/>
              <a:t>Answer</a:t>
            </a:r>
          </a:p>
          <a:p>
            <a:r>
              <a:rPr lang="en-GB" dirty="0"/>
              <a:t>2- It will corrupt the data </a:t>
            </a:r>
          </a:p>
          <a:p>
            <a:endParaRPr lang="en-GB" dirty="0"/>
          </a:p>
        </p:txBody>
      </p:sp>
      <p:sp>
        <p:nvSpPr>
          <p:cNvPr id="4" name="Slide Number Placeholder 3"/>
          <p:cNvSpPr>
            <a:spLocks noGrp="1"/>
          </p:cNvSpPr>
          <p:nvPr>
            <p:ph type="sldNum" sz="quarter" idx="10"/>
          </p:nvPr>
        </p:nvSpPr>
        <p:spPr/>
        <p:txBody>
          <a:bodyPr/>
          <a:lstStyle/>
          <a:p>
            <a:fld id="{E1B7C911-D0CB-4738-A472-D14DE15BF482}" type="slidenum">
              <a:rPr lang="en-GB" smtClean="0"/>
              <a:t>4</a:t>
            </a:fld>
            <a:endParaRPr lang="en-GB" dirty="0"/>
          </a:p>
        </p:txBody>
      </p:sp>
    </p:spTree>
    <p:extLst>
      <p:ext uri="{BB962C8B-B14F-4D97-AF65-F5344CB8AC3E}">
        <p14:creationId xmlns:p14="http://schemas.microsoft.com/office/powerpoint/2010/main" val="1886142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spcAft>
                <a:spcPts val="713"/>
              </a:spcAft>
            </a:pPr>
            <a:r>
              <a:rPr lang="en-GB" sz="1400" i="1" cap="all" spc="51" dirty="0">
                <a:solidFill>
                  <a:srgbClr val="595959"/>
                </a:solidFill>
                <a:latin typeface="HelveticaNeueLT Pro 55 Roman" panose="020B0604020202020204" pitchFamily="34" charset="0"/>
                <a:ea typeface="Times New Roman" panose="02020603050405020304" pitchFamily="18" charset="0"/>
                <a:cs typeface="Times New Roman" panose="02020603050405020304" pitchFamily="18" charset="0"/>
              </a:rPr>
              <a:t>Question 3 – multi choice Image </a:t>
            </a:r>
          </a:p>
          <a:p>
            <a:pPr>
              <a:lnSpc>
                <a:spcPct val="115000"/>
              </a:lnSpc>
              <a:spcBef>
                <a:spcPts val="510"/>
              </a:spcBef>
              <a:spcAft>
                <a:spcPts val="1019"/>
              </a:spcAft>
            </a:pPr>
            <a:r>
              <a:rPr lang="en-GB" dirty="0">
                <a:solidFill>
                  <a:srgbClr val="808080"/>
                </a:solidFill>
                <a:latin typeface="HelveticaNeueLT Pro 55 Roman" panose="020B0604020202020204" pitchFamily="34" charset="0"/>
                <a:ea typeface="Times New Roman" panose="02020603050405020304" pitchFamily="18" charset="0"/>
                <a:cs typeface="Times New Roman" panose="02020603050405020304" pitchFamily="18" charset="0"/>
              </a:rPr>
              <a:t>What are the accepted methods to acquire data from a customer? </a:t>
            </a:r>
          </a:p>
          <a:p>
            <a:endParaRPr lang="en-GB" dirty="0"/>
          </a:p>
          <a:p>
            <a:r>
              <a:rPr lang="en-GB" dirty="0"/>
              <a:t>(See images</a:t>
            </a:r>
            <a:r>
              <a:rPr lang="en-GB" baseline="0" dirty="0"/>
              <a:t> in word doc)</a:t>
            </a:r>
            <a:endParaRPr lang="en-GB" dirty="0"/>
          </a:p>
          <a:p>
            <a:endParaRPr lang="en-GB" dirty="0"/>
          </a:p>
          <a:p>
            <a:r>
              <a:rPr lang="en-GB" dirty="0"/>
              <a:t>Answer</a:t>
            </a:r>
            <a:r>
              <a:rPr lang="en-GB" baseline="0" dirty="0"/>
              <a:t> </a:t>
            </a:r>
          </a:p>
          <a:p>
            <a:r>
              <a:rPr lang="en-GB" baseline="0" dirty="0"/>
              <a:t>FTP and USB </a:t>
            </a:r>
            <a:endParaRPr lang="en-GB" dirty="0"/>
          </a:p>
          <a:p>
            <a:pPr>
              <a:spcBef>
                <a:spcPts val="611"/>
              </a:spcBef>
              <a:spcAft>
                <a:spcPts val="713"/>
              </a:spcAft>
            </a:pPr>
            <a:endParaRPr lang="en-GB" dirty="0"/>
          </a:p>
          <a:p>
            <a:r>
              <a:rPr lang="en-GB" i="1" cap="all" dirty="0"/>
              <a:t>Question 4 – multi choice question</a:t>
            </a:r>
          </a:p>
          <a:p>
            <a:r>
              <a:rPr lang="en-GB" dirty="0"/>
              <a:t>How much data can a customer upload to our FTP?</a:t>
            </a:r>
          </a:p>
          <a:p>
            <a:r>
              <a:rPr lang="en-GB" dirty="0"/>
              <a:t> </a:t>
            </a:r>
          </a:p>
          <a:p>
            <a:r>
              <a:rPr lang="en-GB" dirty="0"/>
              <a:t>1- 10GB			2- 20GB</a:t>
            </a:r>
          </a:p>
          <a:p>
            <a:r>
              <a:rPr lang="en-GB" dirty="0"/>
              <a:t>3- 50GB 			4- unlimited </a:t>
            </a:r>
          </a:p>
          <a:p>
            <a:pPr>
              <a:spcBef>
                <a:spcPts val="611"/>
              </a:spcBef>
              <a:spcAft>
                <a:spcPts val="713"/>
              </a:spcAft>
            </a:pPr>
            <a:endParaRPr lang="en-GB" dirty="0"/>
          </a:p>
          <a:p>
            <a:r>
              <a:rPr lang="en-GB" i="1" cap="all" dirty="0"/>
              <a:t>Answer </a:t>
            </a:r>
          </a:p>
          <a:p>
            <a:r>
              <a:rPr lang="en-GB" i="1" cap="all" dirty="0"/>
              <a:t>1-10GB</a:t>
            </a:r>
          </a:p>
          <a:p>
            <a:pPr>
              <a:spcBef>
                <a:spcPts val="611"/>
              </a:spcBef>
              <a:spcAft>
                <a:spcPts val="713"/>
              </a:spcAft>
            </a:pPr>
            <a:endParaRPr lang="en-GB" dirty="0"/>
          </a:p>
          <a:p>
            <a:r>
              <a:rPr lang="en-GB" i="1" cap="all" dirty="0"/>
              <a:t>Question 8 Multi Choice </a:t>
            </a:r>
          </a:p>
          <a:p>
            <a:r>
              <a:rPr lang="en-GB" dirty="0"/>
              <a:t>What do you do if a customer has trouble uploading data to our FTP?</a:t>
            </a:r>
          </a:p>
          <a:p>
            <a:endParaRPr lang="en-GB" dirty="0"/>
          </a:p>
          <a:p>
            <a:r>
              <a:rPr lang="en-GB" dirty="0"/>
              <a:t>1- Straight away ask the customer to send in via USB  		2- Straight away send to IT support </a:t>
            </a:r>
          </a:p>
          <a:p>
            <a:r>
              <a:rPr lang="en-GB" dirty="0"/>
              <a:t>3- First ask customer to check data rezip and resend  		4- Tell the customer to try again</a:t>
            </a:r>
          </a:p>
          <a:p>
            <a:r>
              <a:rPr lang="en-GB" dirty="0"/>
              <a:t> </a:t>
            </a:r>
          </a:p>
          <a:p>
            <a:r>
              <a:rPr lang="en-GB" i="1" cap="all" dirty="0"/>
              <a:t>Answer </a:t>
            </a:r>
          </a:p>
          <a:p>
            <a:r>
              <a:rPr lang="en-GB" dirty="0"/>
              <a:t>3 First ask the customer to check data rezip and resend </a:t>
            </a:r>
          </a:p>
          <a:p>
            <a:pPr>
              <a:spcBef>
                <a:spcPts val="611"/>
              </a:spcBef>
              <a:spcAft>
                <a:spcPts val="713"/>
              </a:spcAft>
            </a:pPr>
            <a:endParaRPr lang="en-GB" dirty="0"/>
          </a:p>
        </p:txBody>
      </p:sp>
      <p:sp>
        <p:nvSpPr>
          <p:cNvPr id="4" name="Slide Number Placeholder 3"/>
          <p:cNvSpPr>
            <a:spLocks noGrp="1"/>
          </p:cNvSpPr>
          <p:nvPr>
            <p:ph type="sldNum" sz="quarter" idx="10"/>
          </p:nvPr>
        </p:nvSpPr>
        <p:spPr/>
        <p:txBody>
          <a:bodyPr/>
          <a:lstStyle/>
          <a:p>
            <a:fld id="{E1B7C911-D0CB-4738-A472-D14DE15BF482}" type="slidenum">
              <a:rPr lang="en-GB" smtClean="0"/>
              <a:t>5</a:t>
            </a:fld>
            <a:endParaRPr lang="en-GB" dirty="0"/>
          </a:p>
        </p:txBody>
      </p:sp>
    </p:spTree>
    <p:extLst>
      <p:ext uri="{BB962C8B-B14F-4D97-AF65-F5344CB8AC3E}">
        <p14:creationId xmlns:p14="http://schemas.microsoft.com/office/powerpoint/2010/main" val="2969019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spcAft>
                <a:spcPts val="713"/>
              </a:spcAft>
            </a:pPr>
            <a:r>
              <a:rPr lang="en-GB" sz="1400" i="1" cap="all" spc="51" dirty="0">
                <a:solidFill>
                  <a:srgbClr val="595959"/>
                </a:solidFill>
                <a:latin typeface="HelveticaNeueLT Pro 55 Roman" panose="020B0604020202020204" pitchFamily="34" charset="0"/>
                <a:ea typeface="Times New Roman" panose="02020603050405020304" pitchFamily="18" charset="0"/>
                <a:cs typeface="Times New Roman" panose="02020603050405020304" pitchFamily="18" charset="0"/>
              </a:rPr>
              <a:t>Question 3 – multi choice Image </a:t>
            </a:r>
          </a:p>
          <a:p>
            <a:pPr>
              <a:lnSpc>
                <a:spcPct val="115000"/>
              </a:lnSpc>
              <a:spcBef>
                <a:spcPts val="510"/>
              </a:spcBef>
              <a:spcAft>
                <a:spcPts val="1019"/>
              </a:spcAft>
            </a:pPr>
            <a:r>
              <a:rPr lang="en-GB" dirty="0">
                <a:solidFill>
                  <a:srgbClr val="808080"/>
                </a:solidFill>
                <a:latin typeface="HelveticaNeueLT Pro 55 Roman" panose="020B0604020202020204" pitchFamily="34" charset="0"/>
                <a:ea typeface="Times New Roman" panose="02020603050405020304" pitchFamily="18" charset="0"/>
                <a:cs typeface="Times New Roman" panose="02020603050405020304" pitchFamily="18" charset="0"/>
              </a:rPr>
              <a:t>What are the accepted methods to acquire data from a customer? </a:t>
            </a:r>
          </a:p>
          <a:p>
            <a:endParaRPr lang="en-GB" dirty="0"/>
          </a:p>
          <a:p>
            <a:r>
              <a:rPr lang="en-GB" dirty="0"/>
              <a:t>(See images</a:t>
            </a:r>
            <a:r>
              <a:rPr lang="en-GB" baseline="0" dirty="0"/>
              <a:t> in word doc)</a:t>
            </a:r>
            <a:endParaRPr lang="en-GB" dirty="0"/>
          </a:p>
          <a:p>
            <a:endParaRPr lang="en-GB" dirty="0"/>
          </a:p>
          <a:p>
            <a:r>
              <a:rPr lang="en-GB" dirty="0"/>
              <a:t>Answer</a:t>
            </a:r>
            <a:r>
              <a:rPr lang="en-GB" baseline="0" dirty="0"/>
              <a:t> </a:t>
            </a:r>
          </a:p>
          <a:p>
            <a:r>
              <a:rPr lang="en-GB" baseline="0" dirty="0"/>
              <a:t>FTP and USB </a:t>
            </a:r>
            <a:endParaRPr lang="en-GB" dirty="0"/>
          </a:p>
          <a:p>
            <a:pPr>
              <a:spcBef>
                <a:spcPts val="611"/>
              </a:spcBef>
              <a:spcAft>
                <a:spcPts val="713"/>
              </a:spcAft>
            </a:pPr>
            <a:endParaRPr lang="en-GB" dirty="0"/>
          </a:p>
          <a:p>
            <a:r>
              <a:rPr lang="en-GB" i="1" cap="all" dirty="0"/>
              <a:t>Question 4 – multi choice question</a:t>
            </a:r>
          </a:p>
          <a:p>
            <a:r>
              <a:rPr lang="en-GB" dirty="0"/>
              <a:t>How much data can a customer upload to our FTP?</a:t>
            </a:r>
          </a:p>
          <a:p>
            <a:r>
              <a:rPr lang="en-GB" dirty="0"/>
              <a:t> </a:t>
            </a:r>
          </a:p>
          <a:p>
            <a:r>
              <a:rPr lang="en-GB" dirty="0"/>
              <a:t>1- 10GB			2- 20GB</a:t>
            </a:r>
          </a:p>
          <a:p>
            <a:r>
              <a:rPr lang="en-GB" dirty="0"/>
              <a:t>3- 50GB 			4- unlimited </a:t>
            </a:r>
          </a:p>
          <a:p>
            <a:pPr>
              <a:spcBef>
                <a:spcPts val="611"/>
              </a:spcBef>
              <a:spcAft>
                <a:spcPts val="713"/>
              </a:spcAft>
            </a:pPr>
            <a:endParaRPr lang="en-GB" dirty="0"/>
          </a:p>
          <a:p>
            <a:r>
              <a:rPr lang="en-GB" i="1" cap="all" dirty="0"/>
              <a:t>Answer </a:t>
            </a:r>
          </a:p>
          <a:p>
            <a:r>
              <a:rPr lang="en-GB" i="1" cap="all" dirty="0"/>
              <a:t>1-10GB</a:t>
            </a:r>
          </a:p>
          <a:p>
            <a:pPr>
              <a:spcBef>
                <a:spcPts val="611"/>
              </a:spcBef>
              <a:spcAft>
                <a:spcPts val="713"/>
              </a:spcAft>
            </a:pPr>
            <a:endParaRPr lang="en-GB" dirty="0"/>
          </a:p>
          <a:p>
            <a:r>
              <a:rPr lang="en-GB" i="1" cap="all" dirty="0"/>
              <a:t>Question 8 Multi Choice </a:t>
            </a:r>
          </a:p>
          <a:p>
            <a:r>
              <a:rPr lang="en-GB" dirty="0"/>
              <a:t>What do you do if a customer has trouble uploading data to our FTP?</a:t>
            </a:r>
          </a:p>
          <a:p>
            <a:endParaRPr lang="en-GB" dirty="0"/>
          </a:p>
          <a:p>
            <a:r>
              <a:rPr lang="en-GB" dirty="0"/>
              <a:t>1- Straight away ask the customer to send in via USB  		2- Straight away send to IT support </a:t>
            </a:r>
          </a:p>
          <a:p>
            <a:r>
              <a:rPr lang="en-GB" dirty="0"/>
              <a:t>3- First ask customer to check data rezip and resend  		4- Tell the customer to try again</a:t>
            </a:r>
          </a:p>
          <a:p>
            <a:r>
              <a:rPr lang="en-GB" dirty="0"/>
              <a:t> </a:t>
            </a:r>
          </a:p>
          <a:p>
            <a:r>
              <a:rPr lang="en-GB" i="1" cap="all" dirty="0"/>
              <a:t>Answer </a:t>
            </a:r>
          </a:p>
          <a:p>
            <a:r>
              <a:rPr lang="en-GB" dirty="0"/>
              <a:t>3 First ask the customer to check data rezip and resend </a:t>
            </a:r>
          </a:p>
          <a:p>
            <a:pPr>
              <a:spcBef>
                <a:spcPts val="611"/>
              </a:spcBef>
              <a:spcAft>
                <a:spcPts val="713"/>
              </a:spcAft>
            </a:pPr>
            <a:endParaRPr lang="en-GB" dirty="0"/>
          </a:p>
        </p:txBody>
      </p:sp>
      <p:sp>
        <p:nvSpPr>
          <p:cNvPr id="4" name="Slide Number Placeholder 3"/>
          <p:cNvSpPr>
            <a:spLocks noGrp="1"/>
          </p:cNvSpPr>
          <p:nvPr>
            <p:ph type="sldNum" sz="quarter" idx="10"/>
          </p:nvPr>
        </p:nvSpPr>
        <p:spPr/>
        <p:txBody>
          <a:bodyPr/>
          <a:lstStyle/>
          <a:p>
            <a:fld id="{E1B7C911-D0CB-4738-A472-D14DE15BF482}" type="slidenum">
              <a:rPr lang="en-GB" smtClean="0"/>
              <a:t>6</a:t>
            </a:fld>
            <a:endParaRPr lang="en-GB" dirty="0"/>
          </a:p>
        </p:txBody>
      </p:sp>
    </p:spTree>
    <p:extLst>
      <p:ext uri="{BB962C8B-B14F-4D97-AF65-F5344CB8AC3E}">
        <p14:creationId xmlns:p14="http://schemas.microsoft.com/office/powerpoint/2010/main" val="1209914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cap="all" dirty="0"/>
              <a:t> </a:t>
            </a:r>
          </a:p>
          <a:p>
            <a:r>
              <a:rPr lang="en-GB" i="1" cap="all" dirty="0"/>
              <a:t>Question 5 – true or false </a:t>
            </a:r>
          </a:p>
          <a:p>
            <a:r>
              <a:rPr lang="en-GB" dirty="0"/>
              <a:t>Before we send data to operations to be proceed we first check the properties and root with the customer.</a:t>
            </a:r>
          </a:p>
          <a:p>
            <a:endParaRPr lang="en-GB" i="1" cap="all" dirty="0"/>
          </a:p>
          <a:p>
            <a:r>
              <a:rPr lang="en-GB" i="1" cap="all" dirty="0"/>
              <a:t>Answer </a:t>
            </a:r>
          </a:p>
          <a:p>
            <a:r>
              <a:rPr lang="en-GB" dirty="0"/>
              <a:t>True</a:t>
            </a:r>
          </a:p>
          <a:p>
            <a:endParaRPr lang="en-GB" dirty="0"/>
          </a:p>
        </p:txBody>
      </p:sp>
      <p:sp>
        <p:nvSpPr>
          <p:cNvPr id="4" name="Slide Number Placeholder 3"/>
          <p:cNvSpPr>
            <a:spLocks noGrp="1"/>
          </p:cNvSpPr>
          <p:nvPr>
            <p:ph type="sldNum" sz="quarter" idx="10"/>
          </p:nvPr>
        </p:nvSpPr>
        <p:spPr/>
        <p:txBody>
          <a:bodyPr/>
          <a:lstStyle/>
          <a:p>
            <a:fld id="{E1B7C911-D0CB-4738-A472-D14DE15BF482}" type="slidenum">
              <a:rPr lang="en-GB" smtClean="0"/>
              <a:t>9</a:t>
            </a:fld>
            <a:endParaRPr lang="en-GB" dirty="0"/>
          </a:p>
        </p:txBody>
      </p:sp>
    </p:spTree>
    <p:extLst>
      <p:ext uri="{BB962C8B-B14F-4D97-AF65-F5344CB8AC3E}">
        <p14:creationId xmlns:p14="http://schemas.microsoft.com/office/powerpoint/2010/main" val="195775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cap="all" dirty="0"/>
              <a:t>Question 7 Text Answer -  </a:t>
            </a:r>
          </a:p>
          <a:p>
            <a:r>
              <a:rPr lang="en-GB" dirty="0"/>
              <a:t>It is very important to check the properties &amp;____________ with the customer</a:t>
            </a:r>
          </a:p>
          <a:p>
            <a:endParaRPr lang="en-GB" i="1" cap="all" dirty="0"/>
          </a:p>
          <a:p>
            <a:endParaRPr lang="en-GB" i="1" cap="all" dirty="0"/>
          </a:p>
          <a:p>
            <a:r>
              <a:rPr lang="en-GB" i="1" cap="all" dirty="0"/>
              <a:t>Answer </a:t>
            </a:r>
          </a:p>
          <a:p>
            <a:r>
              <a:rPr lang="en-GB" dirty="0"/>
              <a:t>Root</a:t>
            </a:r>
          </a:p>
          <a:p>
            <a:endParaRPr lang="en-GB" dirty="0"/>
          </a:p>
        </p:txBody>
      </p:sp>
      <p:sp>
        <p:nvSpPr>
          <p:cNvPr id="4" name="Slide Number Placeholder 3"/>
          <p:cNvSpPr>
            <a:spLocks noGrp="1"/>
          </p:cNvSpPr>
          <p:nvPr>
            <p:ph type="sldNum" sz="quarter" idx="10"/>
          </p:nvPr>
        </p:nvSpPr>
        <p:spPr/>
        <p:txBody>
          <a:bodyPr/>
          <a:lstStyle/>
          <a:p>
            <a:fld id="{E1B7C911-D0CB-4738-A472-D14DE15BF482}" type="slidenum">
              <a:rPr lang="en-GB" smtClean="0"/>
              <a:t>10</a:t>
            </a:fld>
            <a:endParaRPr lang="en-GB" dirty="0"/>
          </a:p>
        </p:txBody>
      </p:sp>
    </p:spTree>
    <p:extLst>
      <p:ext uri="{BB962C8B-B14F-4D97-AF65-F5344CB8AC3E}">
        <p14:creationId xmlns:p14="http://schemas.microsoft.com/office/powerpoint/2010/main" val="4189450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B7C911-D0CB-4738-A472-D14DE15BF482}" type="slidenum">
              <a:rPr lang="en-GB" smtClean="0"/>
              <a:t>11</a:t>
            </a:fld>
            <a:endParaRPr lang="en-GB" dirty="0"/>
          </a:p>
        </p:txBody>
      </p:sp>
    </p:spTree>
    <p:extLst>
      <p:ext uri="{BB962C8B-B14F-4D97-AF65-F5344CB8AC3E}">
        <p14:creationId xmlns:p14="http://schemas.microsoft.com/office/powerpoint/2010/main" val="3753052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cap="all" dirty="0"/>
              <a:t>Question 6 – match Image with label </a:t>
            </a:r>
          </a:p>
          <a:p>
            <a:r>
              <a:rPr lang="en-GB" dirty="0"/>
              <a:t>Below are all the steps of the data preloading process. Put them in order from first process to last process.</a:t>
            </a:r>
          </a:p>
          <a:p>
            <a:endParaRPr lang="en-GB" dirty="0"/>
          </a:p>
          <a:p>
            <a:r>
              <a:rPr lang="en-GB" dirty="0"/>
              <a:t>(see images in word doc)</a:t>
            </a:r>
            <a:r>
              <a:rPr lang="en-GB" baseline="0" dirty="0"/>
              <a:t> </a:t>
            </a:r>
          </a:p>
          <a:p>
            <a:endParaRPr lang="en-GB" baseline="0" dirty="0"/>
          </a:p>
          <a:p>
            <a:r>
              <a:rPr lang="en-GB" i="1" cap="all" dirty="0"/>
              <a:t>Answer </a:t>
            </a:r>
          </a:p>
          <a:p>
            <a:r>
              <a:rPr lang="en-GB" dirty="0"/>
              <a:t>1 customer data </a:t>
            </a:r>
          </a:p>
          <a:p>
            <a:r>
              <a:rPr lang="en-GB" dirty="0"/>
              <a:t>2 send via Flashbay Website / USB </a:t>
            </a:r>
          </a:p>
          <a:p>
            <a:r>
              <a:rPr lang="en-GB" dirty="0"/>
              <a:t>3 Data is downloaded to the public folder</a:t>
            </a:r>
          </a:p>
          <a:p>
            <a:r>
              <a:rPr lang="en-GB" dirty="0"/>
              <a:t>4 Extract Data</a:t>
            </a:r>
          </a:p>
          <a:p>
            <a:r>
              <a:rPr lang="en-GB" dirty="0"/>
              <a:t>5 Confirm properties and root with customer </a:t>
            </a:r>
          </a:p>
          <a:p>
            <a:r>
              <a:rPr lang="en-GB" dirty="0"/>
              <a:t>6 Confirm properties and root with Ops </a:t>
            </a:r>
          </a:p>
          <a:p>
            <a:r>
              <a:rPr lang="en-GB" dirty="0"/>
              <a:t>7 Send Original Data through FTP to Operations and Confirm </a:t>
            </a:r>
          </a:p>
          <a:p>
            <a:endParaRPr lang="en-GB" dirty="0"/>
          </a:p>
        </p:txBody>
      </p:sp>
      <p:sp>
        <p:nvSpPr>
          <p:cNvPr id="4" name="Slide Number Placeholder 3"/>
          <p:cNvSpPr>
            <a:spLocks noGrp="1"/>
          </p:cNvSpPr>
          <p:nvPr>
            <p:ph type="sldNum" sz="quarter" idx="10"/>
          </p:nvPr>
        </p:nvSpPr>
        <p:spPr/>
        <p:txBody>
          <a:bodyPr/>
          <a:lstStyle/>
          <a:p>
            <a:fld id="{E1B7C911-D0CB-4738-A472-D14DE15BF482}" type="slidenum">
              <a:rPr lang="en-GB" smtClean="0"/>
              <a:t>13</a:t>
            </a:fld>
            <a:endParaRPr lang="en-GB" dirty="0"/>
          </a:p>
        </p:txBody>
      </p:sp>
    </p:spTree>
    <p:extLst>
      <p:ext uri="{BB962C8B-B14F-4D97-AF65-F5344CB8AC3E}">
        <p14:creationId xmlns:p14="http://schemas.microsoft.com/office/powerpoint/2010/main" val="2436457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225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091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638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7200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2794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7172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21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62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581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02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991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342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278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948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119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8562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698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013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5EE088E-401F-4D55-9C0A-2821C6198805}"/>
              </a:ext>
            </a:extLst>
          </p:cNvPr>
          <p:cNvGrpSpPr/>
          <p:nvPr/>
        </p:nvGrpSpPr>
        <p:grpSpPr>
          <a:xfrm>
            <a:off x="0" y="6282993"/>
            <a:ext cx="12192000" cy="575007"/>
            <a:chOff x="0" y="6282993"/>
            <a:chExt cx="12192000" cy="575007"/>
          </a:xfrm>
        </p:grpSpPr>
        <p:sp>
          <p:nvSpPr>
            <p:cNvPr id="8" name="Rectangle 7">
              <a:extLst>
                <a:ext uri="{FF2B5EF4-FFF2-40B4-BE49-F238E27FC236}">
                  <a16:creationId xmlns:a16="http://schemas.microsoft.com/office/drawing/2014/main" id="{7D357FFB-98A8-49D5-BC6E-87D327A2637C}"/>
                </a:ext>
              </a:extLst>
            </p:cNvPr>
            <p:cNvSpPr/>
            <p:nvPr/>
          </p:nvSpPr>
          <p:spPr>
            <a:xfrm>
              <a:off x="0" y="6282994"/>
              <a:ext cx="12192000" cy="575006"/>
            </a:xfrm>
            <a:prstGeom prst="rect">
              <a:avLst/>
            </a:prstGeom>
            <a:solidFill>
              <a:srgbClr val="B5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61AD65D0-E478-4BC6-9D4B-CBAFB91E3EA6}"/>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t="26654" b="50000"/>
            <a:stretch/>
          </p:blipFill>
          <p:spPr>
            <a:xfrm>
              <a:off x="9260060" y="6282993"/>
              <a:ext cx="2590311" cy="575007"/>
            </a:xfrm>
            <a:prstGeom prst="rect">
              <a:avLst/>
            </a:prstGeom>
          </p:spPr>
        </p:pic>
      </p:grpSp>
      <p:pic>
        <p:nvPicPr>
          <p:cNvPr id="10" name="Picture 9">
            <a:extLst>
              <a:ext uri="{FF2B5EF4-FFF2-40B4-BE49-F238E27FC236}">
                <a16:creationId xmlns:a16="http://schemas.microsoft.com/office/drawing/2014/main" id="{C96A5A0A-D6D1-4523-937C-592890EB672B}"/>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605011" y="322326"/>
            <a:ext cx="2245360" cy="617474"/>
          </a:xfrm>
          <a:prstGeom prst="rect">
            <a:avLst/>
          </a:prstGeom>
        </p:spPr>
      </p:pic>
      <p:cxnSp>
        <p:nvCxnSpPr>
          <p:cNvPr id="11" name="Straight Connector 10">
            <a:extLst>
              <a:ext uri="{FF2B5EF4-FFF2-40B4-BE49-F238E27FC236}">
                <a16:creationId xmlns:a16="http://schemas.microsoft.com/office/drawing/2014/main" id="{6D937DC8-4DF6-4C2A-B565-FC8DCCF60BC6}"/>
              </a:ext>
            </a:extLst>
          </p:cNvPr>
          <p:cNvCxnSpPr>
            <a:cxnSpLocks/>
          </p:cNvCxnSpPr>
          <p:nvPr/>
        </p:nvCxnSpPr>
        <p:spPr>
          <a:xfrm>
            <a:off x="0" y="1018073"/>
            <a:ext cx="3829050" cy="0"/>
          </a:xfrm>
          <a:prstGeom prst="line">
            <a:avLst/>
          </a:prstGeom>
          <a:ln w="9525">
            <a:gradFill flip="none" rotWithShape="1">
              <a:gsLst>
                <a:gs pos="24000">
                  <a:srgbClr val="B50230"/>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EEB8211D-0A06-489D-9A05-F70E916E6626}"/>
              </a:ext>
            </a:extLst>
          </p:cNvPr>
          <p:cNvSpPr/>
          <p:nvPr/>
        </p:nvSpPr>
        <p:spPr>
          <a:xfrm>
            <a:off x="391160" y="371073"/>
            <a:ext cx="6092349" cy="369332"/>
          </a:xfrm>
          <a:prstGeom prst="rect">
            <a:avLst/>
          </a:prstGeom>
        </p:spPr>
        <p:txBody>
          <a:bodyPr wrap="square">
            <a:spAutoFit/>
          </a:bodyPr>
          <a:lstStyle/>
          <a:p>
            <a:r>
              <a:rPr lang="en-GB" dirty="0">
                <a:solidFill>
                  <a:srgbClr val="B50230"/>
                </a:solidFill>
                <a:latin typeface="HelveticaNeueLT Pro 55 Roman" panose="020B0604020202020204" pitchFamily="34" charset="0"/>
                <a:cs typeface="Arial" panose="020B0604020202020204" pitchFamily="34" charset="0"/>
              </a:rPr>
              <a:t>Flashbay</a:t>
            </a:r>
            <a:r>
              <a:rPr lang="en-GB" baseline="0" dirty="0">
                <a:solidFill>
                  <a:srgbClr val="B50230"/>
                </a:solidFill>
                <a:latin typeface="HelveticaNeueLT Pro 55 Roman" panose="020B0604020202020204" pitchFamily="34" charset="0"/>
                <a:cs typeface="Arial" panose="020B0604020202020204" pitchFamily="34" charset="0"/>
              </a:rPr>
              <a:t> Sales Academy</a:t>
            </a:r>
            <a:r>
              <a:rPr lang="en-GB" dirty="0">
                <a:solidFill>
                  <a:srgbClr val="B50230"/>
                </a:solidFill>
                <a:latin typeface="HelveticaNeueLT Pro 55 Roman" panose="020B0604020202020204" pitchFamily="34" charset="0"/>
                <a:cs typeface="Arial" panose="020B0604020202020204" pitchFamily="34" charset="0"/>
              </a:rPr>
              <a:t> | </a:t>
            </a:r>
            <a:r>
              <a:rPr lang="en-GB" b="1" dirty="0">
                <a:solidFill>
                  <a:srgbClr val="B50230"/>
                </a:solidFill>
                <a:latin typeface="HelveticaNeueLT Pro 95 Blk" panose="020B0904020202020204" pitchFamily="34" charset="0"/>
                <a:cs typeface="Arial" panose="020B0604020202020204" pitchFamily="34" charset="0"/>
              </a:rPr>
              <a:t>IT</a:t>
            </a:r>
            <a:r>
              <a:rPr lang="en-GB" b="1" baseline="0" dirty="0">
                <a:solidFill>
                  <a:srgbClr val="B50230"/>
                </a:solidFill>
                <a:latin typeface="HelveticaNeueLT Pro 95 Blk" panose="020B0904020202020204" pitchFamily="34" charset="0"/>
                <a:cs typeface="Arial" panose="020B0604020202020204" pitchFamily="34" charset="0"/>
              </a:rPr>
              <a:t> Training</a:t>
            </a:r>
            <a:endParaRPr lang="en-GB" b="1" dirty="0">
              <a:solidFill>
                <a:srgbClr val="B50230"/>
              </a:solidFill>
              <a:latin typeface="HelveticaNeueLT Pro 95 Blk" panose="020B0904020202020204" pitchFamily="34" charset="0"/>
              <a:cs typeface="Arial" panose="020B0604020202020204" pitchFamily="34" charset="0"/>
            </a:endParaRPr>
          </a:p>
        </p:txBody>
      </p:sp>
    </p:spTree>
    <p:extLst>
      <p:ext uri="{BB962C8B-B14F-4D97-AF65-F5344CB8AC3E}">
        <p14:creationId xmlns:p14="http://schemas.microsoft.com/office/powerpoint/2010/main" val="1099224117"/>
      </p:ext>
    </p:extLst>
  </p:cSld>
  <p:clrMap bg1="lt1" tx1="dk1" bg2="lt2" tx2="dk2" accent1="accent1" accent2="accent2" accent3="accent3" accent4="accent4" accent5="accent5" accent6="accent6" hlink="hlink" folHlink="folHlink"/>
  <p:sldLayoutIdLst>
    <p:sldLayoutId id="2147483695"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7" r:id="rId14"/>
    <p:sldLayoutId id="2147483718" r:id="rId15"/>
    <p:sldLayoutId id="2147483719" r:id="rId16"/>
    <p:sldLayoutId id="2147483720" r:id="rId17"/>
    <p:sldLayoutId id="214748372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2DBBB76-1EDA-45CD-B016-4A08FF84967A}"/>
              </a:ext>
            </a:extLst>
          </p:cNvPr>
          <p:cNvSpPr txBox="1"/>
          <p:nvPr/>
        </p:nvSpPr>
        <p:spPr>
          <a:xfrm>
            <a:off x="0" y="2459459"/>
            <a:ext cx="12191999" cy="584775"/>
          </a:xfrm>
          <a:prstGeom prst="rect">
            <a:avLst/>
          </a:prstGeom>
          <a:noFill/>
        </p:spPr>
        <p:txBody>
          <a:bodyPr wrap="square" rtlCol="0">
            <a:spAutoFit/>
          </a:bodyPr>
          <a:lstStyle/>
          <a:p>
            <a:pPr algn="ctr"/>
            <a:r>
              <a:rPr lang="en-GB" sz="3200" b="1" dirty="0">
                <a:solidFill>
                  <a:srgbClr val="A32038"/>
                </a:solidFill>
                <a:latin typeface="HelveticaNeueLT Pro 95 Blk" panose="020B0904020202020204" pitchFamily="34" charset="0"/>
                <a:cs typeface="Arial" panose="020B0604020202020204" pitchFamily="34" charset="0"/>
              </a:rPr>
              <a:t>DATA PRELOADING</a:t>
            </a:r>
          </a:p>
        </p:txBody>
      </p:sp>
    </p:spTree>
    <p:extLst>
      <p:ext uri="{BB962C8B-B14F-4D97-AF65-F5344CB8AC3E}">
        <p14:creationId xmlns:p14="http://schemas.microsoft.com/office/powerpoint/2010/main" val="3641442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39011"/>
            <a:ext cx="12192000" cy="584775"/>
          </a:xfrm>
          <a:prstGeom prst="rect">
            <a:avLst/>
          </a:prstGeom>
        </p:spPr>
        <p:txBody>
          <a:bodyPr wrap="square">
            <a:spAutoFit/>
          </a:bodyPr>
          <a:lstStyle/>
          <a:p>
            <a:pPr algn="ctr"/>
            <a:r>
              <a:rPr lang="en-US" sz="3200" b="1" dirty="0">
                <a:ln w="11430"/>
                <a:solidFill>
                  <a:srgbClr val="A32038"/>
                </a:solidFill>
                <a:latin typeface="HelveticaNeueLT Pro 95 Blk" panose="020B0904020202020204" pitchFamily="34" charset="0"/>
                <a:cs typeface="Arial" panose="020B0604020202020204" pitchFamily="34" charset="0"/>
              </a:rPr>
              <a:t>Data Preloading Guide</a:t>
            </a:r>
          </a:p>
        </p:txBody>
      </p:sp>
      <p:sp>
        <p:nvSpPr>
          <p:cNvPr id="8" name="Rectangle 7"/>
          <p:cNvSpPr/>
          <p:nvPr/>
        </p:nvSpPr>
        <p:spPr>
          <a:xfrm>
            <a:off x="2790612" y="3119220"/>
            <a:ext cx="3305388" cy="2554545"/>
          </a:xfrm>
          <a:prstGeom prst="rect">
            <a:avLst/>
          </a:prstGeom>
        </p:spPr>
        <p:txBody>
          <a:bodyPr wrap="square">
            <a:spAutoFit/>
          </a:bodyPr>
          <a:lstStyle/>
          <a:p>
            <a:r>
              <a:rPr lang="en-GB" sz="2000" b="1" i="1" dirty="0">
                <a:solidFill>
                  <a:schemeClr val="bg1">
                    <a:lumMod val="50000"/>
                  </a:schemeClr>
                </a:solidFill>
                <a:latin typeface="HelveticaNeueLT Pro 55 Roman" panose="020B0604020202020204" pitchFamily="34" charset="0"/>
                <a:cs typeface="Arial" panose="020B0604020202020204" pitchFamily="34" charset="0"/>
              </a:rPr>
              <a:t>Properties </a:t>
            </a:r>
          </a:p>
          <a:p>
            <a:r>
              <a:rPr lang="en-GB" sz="1200" dirty="0">
                <a:solidFill>
                  <a:schemeClr val="bg1">
                    <a:lumMod val="50000"/>
                  </a:schemeClr>
                </a:solidFill>
                <a:latin typeface="HelveticaNeueLT Pro 55 Roman" panose="020B0604020202020204" pitchFamily="34" charset="0"/>
                <a:cs typeface="Arial" panose="020B0604020202020204" pitchFamily="34" charset="0"/>
              </a:rPr>
              <a:t>The properties Show the customer </a:t>
            </a:r>
            <a:r>
              <a:rPr lang="en-GB" sz="1200" dirty="0">
                <a:solidFill>
                  <a:srgbClr val="B50230"/>
                </a:solidFill>
                <a:latin typeface="HelveticaNeueLT Pro 55 Roman" panose="020B0604020202020204" pitchFamily="34" charset="0"/>
                <a:cs typeface="Arial" panose="020B0604020202020204" pitchFamily="34" charset="0"/>
              </a:rPr>
              <a:t>3 important </a:t>
            </a:r>
            <a:r>
              <a:rPr lang="en-GB" sz="1200" dirty="0">
                <a:solidFill>
                  <a:schemeClr val="bg1">
                    <a:lumMod val="50000"/>
                  </a:schemeClr>
                </a:solidFill>
                <a:latin typeface="HelveticaNeueLT Pro 55 Roman" panose="020B0604020202020204" pitchFamily="34" charset="0"/>
                <a:cs typeface="Arial" panose="020B0604020202020204" pitchFamily="34" charset="0"/>
              </a:rPr>
              <a:t>things they can use to verify data. </a:t>
            </a:r>
          </a:p>
          <a:p>
            <a:endParaRPr lang="en-GB" sz="1200" dirty="0">
              <a:solidFill>
                <a:schemeClr val="bg1">
                  <a:lumMod val="50000"/>
                </a:schemeClr>
              </a:solidFill>
              <a:latin typeface="HelveticaNeueLT Pro 55 Roman" panose="020B0604020202020204" pitchFamily="34" charset="0"/>
              <a:cs typeface="Arial" panose="020B0604020202020204" pitchFamily="34" charset="0"/>
            </a:endParaRPr>
          </a:p>
          <a:p>
            <a:pPr marL="342900" indent="-342900">
              <a:buAutoNum type="arabicParenR"/>
            </a:pPr>
            <a:r>
              <a:rPr lang="en-GB" sz="1200" dirty="0">
                <a:solidFill>
                  <a:schemeClr val="bg1">
                    <a:lumMod val="50000"/>
                  </a:schemeClr>
                </a:solidFill>
                <a:latin typeface="HelveticaNeueLT Pro 55 Roman" panose="020B0604020202020204" pitchFamily="34" charset="0"/>
                <a:cs typeface="Arial" panose="020B0604020202020204" pitchFamily="34" charset="0"/>
              </a:rPr>
              <a:t>The total size of the data.</a:t>
            </a:r>
          </a:p>
          <a:p>
            <a:pPr marL="342900" indent="-342900">
              <a:buAutoNum type="arabicParenR"/>
            </a:pPr>
            <a:r>
              <a:rPr lang="en-GB" sz="1200" dirty="0">
                <a:solidFill>
                  <a:schemeClr val="bg1">
                    <a:lumMod val="50000"/>
                  </a:schemeClr>
                </a:solidFill>
                <a:latin typeface="HelveticaNeueLT Pro 55 Roman" panose="020B0604020202020204" pitchFamily="34" charset="0"/>
                <a:cs typeface="Arial" panose="020B0604020202020204" pitchFamily="34" charset="0"/>
              </a:rPr>
              <a:t>The total amount of folders in the data</a:t>
            </a:r>
          </a:p>
          <a:p>
            <a:pPr marL="342900" indent="-342900">
              <a:buAutoNum type="arabicParenR"/>
            </a:pPr>
            <a:r>
              <a:rPr lang="en-GB" sz="1200" dirty="0">
                <a:solidFill>
                  <a:schemeClr val="bg1">
                    <a:lumMod val="50000"/>
                  </a:schemeClr>
                </a:solidFill>
                <a:latin typeface="HelveticaNeueLT Pro 55 Roman" panose="020B0604020202020204" pitchFamily="34" charset="0"/>
                <a:cs typeface="Arial" panose="020B0604020202020204" pitchFamily="34" charset="0"/>
              </a:rPr>
              <a:t>The total amount of files in the data.</a:t>
            </a:r>
          </a:p>
          <a:p>
            <a:endParaRPr lang="en-GB" sz="1200" dirty="0">
              <a:solidFill>
                <a:schemeClr val="bg1">
                  <a:lumMod val="50000"/>
                </a:schemeClr>
              </a:solidFill>
              <a:latin typeface="HelveticaNeueLT Pro 55 Roman" panose="020B0604020202020204" pitchFamily="34" charset="0"/>
              <a:cs typeface="Arial" panose="020B0604020202020204" pitchFamily="34" charset="0"/>
            </a:endParaRPr>
          </a:p>
          <a:p>
            <a:r>
              <a:rPr lang="en-GB" sz="1200" dirty="0">
                <a:solidFill>
                  <a:schemeClr val="bg1">
                    <a:lumMod val="50000"/>
                  </a:schemeClr>
                </a:solidFill>
                <a:latin typeface="HelveticaNeueLT Pro 55 Roman" panose="020B0604020202020204" pitchFamily="34" charset="0"/>
                <a:cs typeface="Arial" panose="020B0604020202020204" pitchFamily="34" charset="0"/>
              </a:rPr>
              <a:t>From this the customer can compare with the data they have to ensure it is all there. </a:t>
            </a:r>
          </a:p>
          <a:p>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a:p>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p:txBody>
      </p:sp>
      <p:sp>
        <p:nvSpPr>
          <p:cNvPr id="10" name="Rectangle 9"/>
          <p:cNvSpPr/>
          <p:nvPr/>
        </p:nvSpPr>
        <p:spPr>
          <a:xfrm>
            <a:off x="8946716" y="3057665"/>
            <a:ext cx="3143685" cy="2677656"/>
          </a:xfrm>
          <a:prstGeom prst="rect">
            <a:avLst/>
          </a:prstGeom>
        </p:spPr>
        <p:txBody>
          <a:bodyPr wrap="square">
            <a:spAutoFit/>
          </a:bodyPr>
          <a:lstStyle/>
          <a:p>
            <a:r>
              <a:rPr lang="en-GB" sz="2000" b="1" i="1" dirty="0">
                <a:solidFill>
                  <a:schemeClr val="bg1">
                    <a:lumMod val="50000"/>
                  </a:schemeClr>
                </a:solidFill>
                <a:latin typeface="HelveticaNeueLT Pro 55 Roman" panose="020B0604020202020204" pitchFamily="34" charset="0"/>
                <a:cs typeface="Arial" panose="020B0604020202020204" pitchFamily="34" charset="0"/>
              </a:rPr>
              <a:t>Root </a:t>
            </a:r>
          </a:p>
          <a:p>
            <a:r>
              <a:rPr lang="en-GB" sz="1200" dirty="0">
                <a:solidFill>
                  <a:schemeClr val="bg1">
                    <a:lumMod val="50000"/>
                  </a:schemeClr>
                </a:solidFill>
                <a:latin typeface="HelveticaNeueLT Pro 55 Roman" panose="020B0604020202020204" pitchFamily="34" charset="0"/>
                <a:cs typeface="Arial" panose="020B0604020202020204" pitchFamily="34" charset="0"/>
              </a:rPr>
              <a:t>This shows the File Structure from the first folder when you open the data. </a:t>
            </a:r>
          </a:p>
          <a:p>
            <a:endParaRPr lang="en-GB" sz="1200" dirty="0">
              <a:solidFill>
                <a:schemeClr val="bg1">
                  <a:lumMod val="50000"/>
                </a:schemeClr>
              </a:solidFill>
              <a:latin typeface="HelveticaNeueLT Pro 55 Roman" panose="020B0604020202020204" pitchFamily="34" charset="0"/>
              <a:cs typeface="Arial" panose="020B0604020202020204" pitchFamily="34" charset="0"/>
            </a:endParaRPr>
          </a:p>
          <a:p>
            <a:r>
              <a:rPr lang="en-GB" sz="1200" dirty="0">
                <a:solidFill>
                  <a:schemeClr val="bg1">
                    <a:lumMod val="50000"/>
                  </a:schemeClr>
                </a:solidFill>
                <a:latin typeface="HelveticaNeueLT Pro 55 Roman" panose="020B0604020202020204" pitchFamily="34" charset="0"/>
                <a:cs typeface="Arial" panose="020B0604020202020204" pitchFamily="34" charset="0"/>
              </a:rPr>
              <a:t>This is how the data will look when viewed from the USB. </a:t>
            </a:r>
          </a:p>
          <a:p>
            <a:endParaRPr lang="en-GB" sz="1200" dirty="0">
              <a:solidFill>
                <a:schemeClr val="bg1">
                  <a:lumMod val="50000"/>
                </a:schemeClr>
              </a:solidFill>
              <a:latin typeface="HelveticaNeueLT Pro 55 Roman" panose="020B0604020202020204" pitchFamily="34" charset="0"/>
              <a:cs typeface="Arial" panose="020B0604020202020204" pitchFamily="34" charset="0"/>
            </a:endParaRPr>
          </a:p>
          <a:p>
            <a:r>
              <a:rPr lang="en-GB" sz="1200" dirty="0">
                <a:solidFill>
                  <a:schemeClr val="bg1">
                    <a:lumMod val="50000"/>
                  </a:schemeClr>
                </a:solidFill>
                <a:latin typeface="HelveticaNeueLT Pro 55 Roman" panose="020B0604020202020204" pitchFamily="34" charset="0"/>
                <a:cs typeface="Arial" panose="020B0604020202020204" pitchFamily="34" charset="0"/>
              </a:rPr>
              <a:t>The way the data looks on the USB is important to the customers and one of the most common ways in which a customer can tell the data is wrong. </a:t>
            </a:r>
          </a:p>
          <a:p>
            <a:r>
              <a:rPr lang="en-GB" sz="1200" dirty="0">
                <a:solidFill>
                  <a:schemeClr val="bg1">
                    <a:lumMod val="50000"/>
                  </a:schemeClr>
                </a:solidFill>
                <a:latin typeface="HelveticaNeueLT Pro 55 Roman" panose="020B0604020202020204" pitchFamily="34" charset="0"/>
                <a:cs typeface="Arial" panose="020B0604020202020204" pitchFamily="34" charset="0"/>
              </a:rPr>
              <a:t> </a:t>
            </a:r>
          </a:p>
          <a:p>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p:txBody>
      </p:sp>
      <p:sp>
        <p:nvSpPr>
          <p:cNvPr id="9" name="Rectangle 8"/>
          <p:cNvSpPr/>
          <p:nvPr/>
        </p:nvSpPr>
        <p:spPr>
          <a:xfrm>
            <a:off x="368592" y="1623786"/>
            <a:ext cx="10909008" cy="1046440"/>
          </a:xfrm>
          <a:prstGeom prst="rect">
            <a:avLst/>
          </a:prstGeom>
        </p:spPr>
        <p:txBody>
          <a:bodyPr wrap="square">
            <a:spAutoFit/>
          </a:bodyPr>
          <a:lstStyle/>
          <a:p>
            <a:r>
              <a:rPr lang="en-GB" sz="2000" b="1" i="1" dirty="0">
                <a:solidFill>
                  <a:schemeClr val="bg1">
                    <a:lumMod val="50000"/>
                  </a:schemeClr>
                </a:solidFill>
                <a:latin typeface="HelveticaNeueLT Pro 55 Roman" panose="020B0604020202020204" pitchFamily="34" charset="0"/>
                <a:cs typeface="Arial" panose="020B0604020202020204" pitchFamily="34" charset="0"/>
              </a:rPr>
              <a:t>Properties &amp; Root Explained </a:t>
            </a:r>
            <a:endParaRPr lang="en-GB" sz="1400" dirty="0">
              <a:solidFill>
                <a:schemeClr val="bg1">
                  <a:lumMod val="50000"/>
                </a:schemeClr>
              </a:solidFill>
              <a:latin typeface="HelveticaNeueLT Pro 55 Roman" panose="020B0604020202020204" pitchFamily="34" charset="0"/>
              <a:cs typeface="Arial" panose="020B0604020202020204" pitchFamily="34" charset="0"/>
            </a:endParaRPr>
          </a:p>
          <a:p>
            <a:endParaRPr lang="en-GB" sz="1400" dirty="0">
              <a:solidFill>
                <a:schemeClr val="bg1">
                  <a:lumMod val="50000"/>
                </a:schemeClr>
              </a:solidFill>
              <a:latin typeface="HelveticaNeueLT Pro 55 Roman" panose="020B0604020202020204" pitchFamily="34" charset="0"/>
              <a:cs typeface="Arial" panose="020B0604020202020204" pitchFamily="34" charset="0"/>
            </a:endParaRPr>
          </a:p>
          <a:p>
            <a:r>
              <a:rPr lang="en-GB" sz="1400" dirty="0">
                <a:solidFill>
                  <a:schemeClr val="bg1">
                    <a:lumMod val="50000"/>
                  </a:schemeClr>
                </a:solidFill>
                <a:latin typeface="HelveticaNeueLT Pro 55 Roman" panose="020B0604020202020204" pitchFamily="34" charset="0"/>
                <a:cs typeface="Arial" panose="020B0604020202020204" pitchFamily="34" charset="0"/>
              </a:rPr>
              <a:t>Checking the </a:t>
            </a:r>
            <a:r>
              <a:rPr lang="en-GB" sz="1400" dirty="0">
                <a:solidFill>
                  <a:srgbClr val="B50230"/>
                </a:solidFill>
                <a:latin typeface="HelveticaNeueLT Pro 55 Roman" panose="020B0604020202020204" pitchFamily="34" charset="0"/>
                <a:cs typeface="Arial" panose="020B0604020202020204" pitchFamily="34" charset="0"/>
              </a:rPr>
              <a:t>properties and root </a:t>
            </a:r>
            <a:r>
              <a:rPr lang="en-GB" sz="1400" dirty="0">
                <a:solidFill>
                  <a:schemeClr val="bg1">
                    <a:lumMod val="50000"/>
                  </a:schemeClr>
                </a:solidFill>
                <a:latin typeface="HelveticaNeueLT Pro 55 Roman" panose="020B0604020202020204" pitchFamily="34" charset="0"/>
                <a:cs typeface="Arial" panose="020B0604020202020204" pitchFamily="34" charset="0"/>
              </a:rPr>
              <a:t>is a </a:t>
            </a:r>
            <a:r>
              <a:rPr lang="en-GB" sz="1400" dirty="0">
                <a:solidFill>
                  <a:srgbClr val="B50230"/>
                </a:solidFill>
                <a:latin typeface="HelveticaNeueLT Pro 55 Roman" panose="020B0604020202020204" pitchFamily="34" charset="0"/>
                <a:cs typeface="Arial" panose="020B0604020202020204" pitchFamily="34" charset="0"/>
              </a:rPr>
              <a:t>very important </a:t>
            </a:r>
            <a:r>
              <a:rPr lang="en-GB" sz="1400" dirty="0">
                <a:solidFill>
                  <a:schemeClr val="bg1">
                    <a:lumMod val="50000"/>
                  </a:schemeClr>
                </a:solidFill>
                <a:latin typeface="HelveticaNeueLT Pro 55 Roman" panose="020B0604020202020204" pitchFamily="34" charset="0"/>
                <a:cs typeface="Arial" panose="020B0604020202020204" pitchFamily="34" charset="0"/>
              </a:rPr>
              <a:t>process when doing data preloading as it can </a:t>
            </a:r>
            <a:r>
              <a:rPr lang="en-GB" sz="1400" dirty="0">
                <a:solidFill>
                  <a:srgbClr val="B50230"/>
                </a:solidFill>
                <a:latin typeface="HelveticaNeueLT Pro 55 Roman" panose="020B0604020202020204" pitchFamily="34" charset="0"/>
                <a:cs typeface="Arial" panose="020B0604020202020204" pitchFamily="34" charset="0"/>
              </a:rPr>
              <a:t>avoid most aftersales problems</a:t>
            </a:r>
            <a:r>
              <a:rPr lang="en-GB" sz="1400" dirty="0">
                <a:solidFill>
                  <a:schemeClr val="bg1">
                    <a:lumMod val="50000"/>
                  </a:schemeClr>
                </a:solidFill>
                <a:latin typeface="HelveticaNeueLT Pro 55 Roman" panose="020B0604020202020204" pitchFamily="34" charset="0"/>
                <a:cs typeface="Arial" panose="020B0604020202020204" pitchFamily="34" charset="0"/>
              </a:rPr>
              <a:t>. By taking these screenshots and sharing them with your customer you are </a:t>
            </a:r>
            <a:r>
              <a:rPr lang="en-GB" sz="1400" dirty="0">
                <a:solidFill>
                  <a:srgbClr val="B50230"/>
                </a:solidFill>
                <a:latin typeface="HelveticaNeueLT Pro 55 Roman" panose="020B0604020202020204" pitchFamily="34" charset="0"/>
                <a:cs typeface="Arial" panose="020B0604020202020204" pitchFamily="34" charset="0"/>
              </a:rPr>
              <a:t>verifying</a:t>
            </a:r>
            <a:r>
              <a:rPr lang="en-GB" sz="1400" dirty="0">
                <a:solidFill>
                  <a:schemeClr val="bg1">
                    <a:lumMod val="50000"/>
                  </a:schemeClr>
                </a:solidFill>
                <a:latin typeface="HelveticaNeueLT Pro 55 Roman" panose="020B0604020202020204" pitchFamily="34" charset="0"/>
                <a:cs typeface="Arial" panose="020B0604020202020204" pitchFamily="34" charset="0"/>
              </a:rPr>
              <a:t> that the </a:t>
            </a:r>
            <a:r>
              <a:rPr lang="en-GB" sz="1400" dirty="0">
                <a:solidFill>
                  <a:srgbClr val="B50230"/>
                </a:solidFill>
                <a:latin typeface="HelveticaNeueLT Pro 55 Roman" panose="020B0604020202020204" pitchFamily="34" charset="0"/>
                <a:cs typeface="Arial" panose="020B0604020202020204" pitchFamily="34" charset="0"/>
              </a:rPr>
              <a:t>data</a:t>
            </a:r>
            <a:r>
              <a:rPr lang="en-GB" sz="1400" dirty="0">
                <a:solidFill>
                  <a:schemeClr val="bg1">
                    <a:lumMod val="50000"/>
                  </a:schemeClr>
                </a:solidFill>
                <a:latin typeface="HelveticaNeueLT Pro 55 Roman" panose="020B0604020202020204" pitchFamily="34" charset="0"/>
                <a:cs typeface="Arial" panose="020B0604020202020204" pitchFamily="34" charset="0"/>
              </a:rPr>
              <a:t> you have is </a:t>
            </a:r>
            <a:r>
              <a:rPr lang="en-GB" sz="1400" dirty="0">
                <a:solidFill>
                  <a:srgbClr val="B50230"/>
                </a:solidFill>
                <a:latin typeface="HelveticaNeueLT Pro 55 Roman" panose="020B0604020202020204" pitchFamily="34" charset="0"/>
                <a:cs typeface="Arial" panose="020B0604020202020204" pitchFamily="34" charset="0"/>
              </a:rPr>
              <a:t>correct.</a:t>
            </a:r>
            <a:endParaRPr lang="en-GB" sz="1400" dirty="0">
              <a:solidFill>
                <a:schemeClr val="bg1">
                  <a:lumMod val="50000"/>
                </a:schemeClr>
              </a:solidFill>
              <a:latin typeface="HelveticaNeueLT Pro 55 Roman"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835E27A-468D-400B-BF72-3AE154C452AB}"/>
              </a:ext>
            </a:extLst>
          </p:cNvPr>
          <p:cNvPicPr>
            <a:picLocks noChangeAspect="1"/>
          </p:cNvPicPr>
          <p:nvPr/>
        </p:nvPicPr>
        <p:blipFill>
          <a:blip r:embed="rId3"/>
          <a:stretch>
            <a:fillRect/>
          </a:stretch>
        </p:blipFill>
        <p:spPr>
          <a:xfrm>
            <a:off x="101599" y="2723424"/>
            <a:ext cx="2596870" cy="30955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21C5BD55-A540-421D-931C-853735971F7B}"/>
              </a:ext>
            </a:extLst>
          </p:cNvPr>
          <p:cNvPicPr>
            <a:picLocks noChangeAspect="1"/>
          </p:cNvPicPr>
          <p:nvPr/>
        </p:nvPicPr>
        <p:blipFill>
          <a:blip r:embed="rId4"/>
          <a:stretch>
            <a:fillRect/>
          </a:stretch>
        </p:blipFill>
        <p:spPr>
          <a:xfrm>
            <a:off x="6096000" y="2723424"/>
            <a:ext cx="2743200" cy="32361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51593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39011"/>
            <a:ext cx="12192000" cy="584775"/>
          </a:xfrm>
          <a:prstGeom prst="rect">
            <a:avLst/>
          </a:prstGeom>
        </p:spPr>
        <p:txBody>
          <a:bodyPr wrap="square">
            <a:spAutoFit/>
          </a:bodyPr>
          <a:lstStyle/>
          <a:p>
            <a:pPr algn="ctr"/>
            <a:r>
              <a:rPr lang="en-US" sz="3200" b="1" dirty="0">
                <a:ln w="11430"/>
                <a:solidFill>
                  <a:srgbClr val="A32038"/>
                </a:solidFill>
                <a:latin typeface="HelveticaNeueLT Pro 95 Blk" panose="020B0904020202020204" pitchFamily="34" charset="0"/>
                <a:cs typeface="Arial" panose="020B0604020202020204" pitchFamily="34" charset="0"/>
              </a:rPr>
              <a:t>Data Preloading Guide</a:t>
            </a:r>
          </a:p>
        </p:txBody>
      </p:sp>
      <p:sp>
        <p:nvSpPr>
          <p:cNvPr id="7" name="Rectangle 6"/>
          <p:cNvSpPr/>
          <p:nvPr/>
        </p:nvSpPr>
        <p:spPr>
          <a:xfrm>
            <a:off x="303007" y="1648478"/>
            <a:ext cx="11585986" cy="3785652"/>
          </a:xfrm>
          <a:prstGeom prst="rect">
            <a:avLst/>
          </a:prstGeom>
        </p:spPr>
        <p:txBody>
          <a:bodyPr wrap="square">
            <a:spAutoFit/>
          </a:bodyPr>
          <a:lstStyle/>
          <a:p>
            <a:r>
              <a:rPr lang="en-GB" sz="2000" b="1" i="1" dirty="0">
                <a:solidFill>
                  <a:schemeClr val="bg1">
                    <a:lumMod val="50000"/>
                  </a:schemeClr>
                </a:solidFill>
                <a:latin typeface="HelveticaNeueLT Pro 55 Roman" panose="020B0604020202020204" pitchFamily="34" charset="0"/>
                <a:cs typeface="Arial" panose="020B0604020202020204" pitchFamily="34" charset="0"/>
              </a:rPr>
              <a:t>Step Four:</a:t>
            </a:r>
          </a:p>
          <a:p>
            <a:r>
              <a:rPr lang="en-GB" sz="2000" b="1" i="1" dirty="0">
                <a:solidFill>
                  <a:schemeClr val="bg1">
                    <a:lumMod val="50000"/>
                  </a:schemeClr>
                </a:solidFill>
                <a:latin typeface="HelveticaNeueLT Pro 55 Roman" panose="020B0604020202020204" pitchFamily="34" charset="0"/>
                <a:cs typeface="Arial" panose="020B0604020202020204" pitchFamily="34" charset="0"/>
              </a:rPr>
              <a:t>  </a:t>
            </a:r>
          </a:p>
          <a:p>
            <a:pPr marL="285750" indent="-285750">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cs typeface="Arial" panose="020B0604020202020204" pitchFamily="34" charset="0"/>
              </a:rPr>
              <a:t>Now the data has been </a:t>
            </a:r>
            <a:r>
              <a:rPr lang="en-GB" sz="1400" dirty="0">
                <a:solidFill>
                  <a:srgbClr val="B50230"/>
                </a:solidFill>
                <a:latin typeface="HelveticaNeueLT Pro 55 Roman" panose="020B0604020202020204" pitchFamily="34" charset="0"/>
                <a:cs typeface="Arial" panose="020B0604020202020204" pitchFamily="34" charset="0"/>
              </a:rPr>
              <a:t>confirmed by your customer </a:t>
            </a:r>
            <a:r>
              <a:rPr lang="en-GB" sz="1400" dirty="0">
                <a:solidFill>
                  <a:schemeClr val="bg1">
                    <a:lumMod val="50000"/>
                  </a:schemeClr>
                </a:solidFill>
                <a:latin typeface="HelveticaNeueLT Pro 55 Roman" panose="020B0604020202020204" pitchFamily="34" charset="0"/>
                <a:cs typeface="Arial" panose="020B0604020202020204" pitchFamily="34" charset="0"/>
              </a:rPr>
              <a:t>you will need to send it to </a:t>
            </a:r>
            <a:r>
              <a:rPr lang="en-GB" sz="1400" dirty="0">
                <a:solidFill>
                  <a:srgbClr val="B50230"/>
                </a:solidFill>
                <a:latin typeface="HelveticaNeueLT Pro 55 Roman" panose="020B0604020202020204" pitchFamily="34" charset="0"/>
                <a:cs typeface="Arial" panose="020B0604020202020204" pitchFamily="34" charset="0"/>
              </a:rPr>
              <a:t>Operations</a:t>
            </a:r>
            <a:r>
              <a:rPr lang="en-GB" sz="1400" dirty="0">
                <a:solidFill>
                  <a:schemeClr val="bg1">
                    <a:lumMod val="50000"/>
                  </a:schemeClr>
                </a:solidFill>
                <a:latin typeface="HelveticaNeueLT Pro 55 Roman" panose="020B0604020202020204" pitchFamily="34" charset="0"/>
                <a:cs typeface="Arial" panose="020B0604020202020204" pitchFamily="34" charset="0"/>
              </a:rPr>
              <a:t> in </a:t>
            </a:r>
            <a:r>
              <a:rPr lang="en-GB" sz="1400" dirty="0">
                <a:solidFill>
                  <a:srgbClr val="B50230"/>
                </a:solidFill>
                <a:latin typeface="HelveticaNeueLT Pro 55 Roman" panose="020B0604020202020204" pitchFamily="34" charset="0"/>
                <a:cs typeface="Arial" panose="020B0604020202020204" pitchFamily="34" charset="0"/>
              </a:rPr>
              <a:t>China</a:t>
            </a:r>
            <a:r>
              <a:rPr lang="en-GB" sz="1400" dirty="0">
                <a:solidFill>
                  <a:schemeClr val="bg1">
                    <a:lumMod val="50000"/>
                  </a:schemeClr>
                </a:solidFill>
                <a:latin typeface="HelveticaNeueLT Pro 55 Roman" panose="020B0604020202020204" pitchFamily="34" charset="0"/>
                <a:cs typeface="Arial" panose="020B0604020202020204" pitchFamily="34" charset="0"/>
              </a:rPr>
              <a:t> who will produce the USB’s and preload the data. We do this by using a program called </a:t>
            </a:r>
            <a:r>
              <a:rPr lang="en-GB" sz="1400" dirty="0">
                <a:solidFill>
                  <a:srgbClr val="B50230"/>
                </a:solidFill>
                <a:latin typeface="HelveticaNeueLT Pro 55 Roman" panose="020B0604020202020204" pitchFamily="34" charset="0"/>
                <a:cs typeface="Arial" panose="020B0604020202020204" pitchFamily="34" charset="0"/>
              </a:rPr>
              <a:t>FileZilla</a:t>
            </a:r>
            <a:r>
              <a:rPr lang="en-GB" sz="1400" dirty="0">
                <a:solidFill>
                  <a:schemeClr val="bg1">
                    <a:lumMod val="50000"/>
                  </a:schemeClr>
                </a:solidFill>
                <a:latin typeface="HelveticaNeueLT Pro 55 Roman" panose="020B0604020202020204" pitchFamily="34" charset="0"/>
                <a:cs typeface="Arial" panose="020B0604020202020204" pitchFamily="34" charset="0"/>
              </a:rPr>
              <a:t>.</a:t>
            </a:r>
          </a:p>
          <a:p>
            <a:pPr marL="285750" indent="-285750">
              <a:buFont typeface="Arial" panose="020B0604020202020204" pitchFamily="34" charset="0"/>
              <a:buChar char="•"/>
            </a:pPr>
            <a:endParaRPr lang="en-GB" sz="1400" dirty="0">
              <a:solidFill>
                <a:schemeClr val="bg1">
                  <a:lumMod val="50000"/>
                </a:schemeClr>
              </a:solidFill>
              <a:latin typeface="HelveticaNeueLT Pro 55 Roman"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cs typeface="Arial" panose="020B0604020202020204" pitchFamily="34" charset="0"/>
              </a:rPr>
              <a:t>You will need to </a:t>
            </a:r>
            <a:r>
              <a:rPr lang="en-GB" sz="1400" dirty="0">
                <a:solidFill>
                  <a:srgbClr val="A32038"/>
                </a:solidFill>
                <a:latin typeface="HelveticaNeueLT Pro 55 Roman" panose="020B0604020202020204" pitchFamily="34" charset="0"/>
                <a:cs typeface="Arial" panose="020B0604020202020204" pitchFamily="34" charset="0"/>
              </a:rPr>
              <a:t>rename</a:t>
            </a:r>
            <a:r>
              <a:rPr lang="en-GB" sz="1400" dirty="0">
                <a:solidFill>
                  <a:schemeClr val="bg1">
                    <a:lumMod val="50000"/>
                  </a:schemeClr>
                </a:solidFill>
                <a:latin typeface="HelveticaNeueLT Pro 55 Roman" panose="020B0604020202020204" pitchFamily="34" charset="0"/>
                <a:cs typeface="Arial" panose="020B0604020202020204" pitchFamily="34" charset="0"/>
              </a:rPr>
              <a:t> the </a:t>
            </a:r>
            <a:r>
              <a:rPr lang="en-GB" sz="1400" dirty="0">
                <a:solidFill>
                  <a:srgbClr val="A32038"/>
                </a:solidFill>
                <a:latin typeface="HelveticaNeueLT Pro 55 Roman" panose="020B0604020202020204" pitchFamily="34" charset="0"/>
                <a:cs typeface="Arial" panose="020B0604020202020204" pitchFamily="34" charset="0"/>
              </a:rPr>
              <a:t>original Zip folder </a:t>
            </a:r>
            <a:r>
              <a:rPr lang="en-GB" sz="1400" dirty="0">
                <a:solidFill>
                  <a:schemeClr val="bg1">
                    <a:lumMod val="50000"/>
                  </a:schemeClr>
                </a:solidFill>
                <a:latin typeface="HelveticaNeueLT Pro 55 Roman" panose="020B0604020202020204" pitchFamily="34" charset="0"/>
                <a:cs typeface="Arial" panose="020B0604020202020204" pitchFamily="34" charset="0"/>
              </a:rPr>
              <a:t>to the </a:t>
            </a:r>
            <a:r>
              <a:rPr lang="en-GB" sz="1400" dirty="0">
                <a:solidFill>
                  <a:srgbClr val="A32038"/>
                </a:solidFill>
                <a:latin typeface="HelveticaNeueLT Pro 55 Roman" panose="020B0604020202020204" pitchFamily="34" charset="0"/>
                <a:cs typeface="Arial" panose="020B0604020202020204" pitchFamily="34" charset="0"/>
              </a:rPr>
              <a:t>S &amp; C number</a:t>
            </a:r>
            <a:r>
              <a:rPr lang="en-GB" sz="1400" dirty="0">
                <a:solidFill>
                  <a:schemeClr val="bg1">
                    <a:lumMod val="50000"/>
                  </a:schemeClr>
                </a:solidFill>
                <a:latin typeface="HelveticaNeueLT Pro 55 Roman" panose="020B0604020202020204" pitchFamily="34" charset="0"/>
                <a:cs typeface="Arial" panose="020B0604020202020204" pitchFamily="34" charset="0"/>
              </a:rPr>
              <a:t>.</a:t>
            </a:r>
          </a:p>
          <a:p>
            <a:pPr marL="285750" indent="-285750">
              <a:buFont typeface="Arial" panose="020B0604020202020204" pitchFamily="34" charset="0"/>
              <a:buChar char="•"/>
            </a:pPr>
            <a:endParaRPr lang="en-GB" sz="1400" dirty="0">
              <a:solidFill>
                <a:schemeClr val="bg1">
                  <a:lumMod val="50000"/>
                </a:schemeClr>
              </a:solidFill>
              <a:latin typeface="HelveticaNeueLT Pro 55 Roman"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cs typeface="Arial" panose="020B0604020202020204" pitchFamily="34" charset="0"/>
              </a:rPr>
              <a:t>Once the data has been sent to </a:t>
            </a:r>
            <a:r>
              <a:rPr lang="en-GB" sz="1400" dirty="0">
                <a:solidFill>
                  <a:srgbClr val="B50230"/>
                </a:solidFill>
                <a:latin typeface="HelveticaNeueLT Pro 55 Roman" panose="020B0604020202020204" pitchFamily="34" charset="0"/>
                <a:cs typeface="Arial" panose="020B0604020202020204" pitchFamily="34" charset="0"/>
              </a:rPr>
              <a:t>Operations </a:t>
            </a:r>
            <a:r>
              <a:rPr lang="en-GB" sz="1400" dirty="0">
                <a:solidFill>
                  <a:schemeClr val="bg1">
                    <a:lumMod val="50000"/>
                  </a:schemeClr>
                </a:solidFill>
                <a:latin typeface="HelveticaNeueLT Pro 55 Roman" panose="020B0604020202020204" pitchFamily="34" charset="0"/>
                <a:cs typeface="Arial" panose="020B0604020202020204" pitchFamily="34" charset="0"/>
              </a:rPr>
              <a:t>you will then need to send </a:t>
            </a:r>
            <a:r>
              <a:rPr lang="en-GB" sz="1400" dirty="0">
                <a:solidFill>
                  <a:srgbClr val="B50230"/>
                </a:solidFill>
                <a:latin typeface="HelveticaNeueLT Pro 55 Roman" panose="020B0604020202020204" pitchFamily="34" charset="0"/>
                <a:cs typeface="Arial" panose="020B0604020202020204" pitchFamily="34" charset="0"/>
              </a:rPr>
              <a:t>Screenshots</a:t>
            </a:r>
            <a:r>
              <a:rPr lang="en-GB" sz="1400" dirty="0">
                <a:solidFill>
                  <a:schemeClr val="bg1">
                    <a:lumMod val="50000"/>
                  </a:schemeClr>
                </a:solidFill>
                <a:latin typeface="HelveticaNeueLT Pro 55 Roman" panose="020B0604020202020204" pitchFamily="34" charset="0"/>
                <a:cs typeface="Arial" panose="020B0604020202020204" pitchFamily="34" charset="0"/>
              </a:rPr>
              <a:t> of the </a:t>
            </a:r>
            <a:r>
              <a:rPr lang="en-GB" sz="1400" dirty="0">
                <a:solidFill>
                  <a:srgbClr val="B50230"/>
                </a:solidFill>
                <a:latin typeface="HelveticaNeueLT Pro 55 Roman" panose="020B0604020202020204" pitchFamily="34" charset="0"/>
                <a:cs typeface="Arial" panose="020B0604020202020204" pitchFamily="34" charset="0"/>
              </a:rPr>
              <a:t>properties</a:t>
            </a:r>
            <a:r>
              <a:rPr lang="en-GB" sz="1400" dirty="0">
                <a:solidFill>
                  <a:schemeClr val="bg1">
                    <a:lumMod val="50000"/>
                  </a:schemeClr>
                </a:solidFill>
                <a:latin typeface="HelveticaNeueLT Pro 55 Roman" panose="020B0604020202020204" pitchFamily="34" charset="0"/>
                <a:cs typeface="Arial" panose="020B0604020202020204" pitchFamily="34" charset="0"/>
              </a:rPr>
              <a:t> and </a:t>
            </a:r>
            <a:r>
              <a:rPr lang="en-GB" sz="1400" dirty="0">
                <a:solidFill>
                  <a:srgbClr val="B50230"/>
                </a:solidFill>
                <a:latin typeface="HelveticaNeueLT Pro 55 Roman" panose="020B0604020202020204" pitchFamily="34" charset="0"/>
                <a:cs typeface="Arial" panose="020B0604020202020204" pitchFamily="34" charset="0"/>
              </a:rPr>
              <a:t>Root</a:t>
            </a:r>
            <a:r>
              <a:rPr lang="en-GB" sz="1400" dirty="0">
                <a:solidFill>
                  <a:schemeClr val="bg1">
                    <a:lumMod val="50000"/>
                  </a:schemeClr>
                </a:solidFill>
                <a:latin typeface="HelveticaNeueLT Pro 55 Roman" panose="020B0604020202020204" pitchFamily="34" charset="0"/>
                <a:cs typeface="Arial" panose="020B0604020202020204" pitchFamily="34" charset="0"/>
              </a:rPr>
              <a:t> so </a:t>
            </a:r>
            <a:r>
              <a:rPr lang="en-GB" sz="1400" dirty="0">
                <a:solidFill>
                  <a:srgbClr val="B50230"/>
                </a:solidFill>
                <a:latin typeface="HelveticaNeueLT Pro 55 Roman" panose="020B0604020202020204" pitchFamily="34" charset="0"/>
                <a:cs typeface="Arial" panose="020B0604020202020204" pitchFamily="34" charset="0"/>
              </a:rPr>
              <a:t>Operations</a:t>
            </a:r>
            <a:r>
              <a:rPr lang="en-GB" sz="1400" dirty="0">
                <a:solidFill>
                  <a:schemeClr val="bg1">
                    <a:lumMod val="50000"/>
                  </a:schemeClr>
                </a:solidFill>
                <a:latin typeface="HelveticaNeueLT Pro 55 Roman" panose="020B0604020202020204" pitchFamily="34" charset="0"/>
                <a:cs typeface="Arial" panose="020B0604020202020204" pitchFamily="34" charset="0"/>
              </a:rPr>
              <a:t> can </a:t>
            </a:r>
            <a:r>
              <a:rPr lang="en-GB" sz="1400" dirty="0">
                <a:solidFill>
                  <a:srgbClr val="B50230"/>
                </a:solidFill>
                <a:latin typeface="HelveticaNeueLT Pro 55 Roman" panose="020B0604020202020204" pitchFamily="34" charset="0"/>
                <a:cs typeface="Arial" panose="020B0604020202020204" pitchFamily="34" charset="0"/>
              </a:rPr>
              <a:t>confirm</a:t>
            </a:r>
            <a:r>
              <a:rPr lang="en-GB" sz="1400" dirty="0">
                <a:solidFill>
                  <a:schemeClr val="bg1">
                    <a:lumMod val="50000"/>
                  </a:schemeClr>
                </a:solidFill>
                <a:latin typeface="HelveticaNeueLT Pro 55 Roman" panose="020B0604020202020204" pitchFamily="34" charset="0"/>
                <a:cs typeface="Arial" panose="020B0604020202020204" pitchFamily="34" charset="0"/>
              </a:rPr>
              <a:t> that they have received the </a:t>
            </a:r>
            <a:r>
              <a:rPr lang="en-GB" sz="1400" dirty="0">
                <a:solidFill>
                  <a:srgbClr val="B50230"/>
                </a:solidFill>
                <a:latin typeface="HelveticaNeueLT Pro 55 Roman" panose="020B0604020202020204" pitchFamily="34" charset="0"/>
                <a:cs typeface="Arial" panose="020B0604020202020204" pitchFamily="34" charset="0"/>
              </a:rPr>
              <a:t>data correctly</a:t>
            </a:r>
            <a:r>
              <a:rPr lang="en-GB" sz="1400" dirty="0">
                <a:solidFill>
                  <a:schemeClr val="bg1">
                    <a:lumMod val="50000"/>
                  </a:schemeClr>
                </a:solidFill>
                <a:latin typeface="HelveticaNeueLT Pro 55 Roman" panose="020B0604020202020204" pitchFamily="34" charset="0"/>
                <a:cs typeface="Arial" panose="020B0604020202020204" pitchFamily="34" charset="0"/>
              </a:rPr>
              <a:t>. </a:t>
            </a:r>
          </a:p>
          <a:p>
            <a:pPr marL="285750" indent="-285750">
              <a:buFont typeface="Arial" panose="020B0604020202020204" pitchFamily="34" charset="0"/>
              <a:buChar char="•"/>
            </a:pPr>
            <a:endParaRPr lang="en-GB" sz="1400" dirty="0">
              <a:solidFill>
                <a:schemeClr val="bg1">
                  <a:lumMod val="50000"/>
                </a:schemeClr>
              </a:solidFill>
              <a:latin typeface="HelveticaNeueLT Pro 55 Roman"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cs typeface="Arial" panose="020B0604020202020204" pitchFamily="34" charset="0"/>
              </a:rPr>
              <a:t>You will also need to provide any </a:t>
            </a:r>
            <a:r>
              <a:rPr lang="en-GB" sz="1400" dirty="0">
                <a:solidFill>
                  <a:srgbClr val="B50230"/>
                </a:solidFill>
                <a:latin typeface="HelveticaNeueLT Pro 55 Roman" panose="020B0604020202020204" pitchFamily="34" charset="0"/>
                <a:cs typeface="Arial" panose="020B0604020202020204" pitchFamily="34" charset="0"/>
              </a:rPr>
              <a:t>additional information </a:t>
            </a:r>
            <a:r>
              <a:rPr lang="en-GB" sz="1400" dirty="0">
                <a:solidFill>
                  <a:schemeClr val="bg1">
                    <a:lumMod val="50000"/>
                  </a:schemeClr>
                </a:solidFill>
                <a:latin typeface="HelveticaNeueLT Pro 55 Roman" panose="020B0604020202020204" pitchFamily="34" charset="0"/>
                <a:cs typeface="Arial" panose="020B0604020202020204" pitchFamily="34" charset="0"/>
              </a:rPr>
              <a:t>to ensure that operations have all the information they need to meet the customers requests. </a:t>
            </a:r>
          </a:p>
          <a:p>
            <a:endParaRPr lang="en-GB" sz="1400" dirty="0">
              <a:solidFill>
                <a:schemeClr val="bg1">
                  <a:lumMod val="50000"/>
                </a:schemeClr>
              </a:solidFill>
              <a:latin typeface="HelveticaNeueLT Pro 55 Roman" panose="020B0604020202020204" pitchFamily="34" charset="0"/>
              <a:cs typeface="Arial" panose="020B0604020202020204" pitchFamily="34" charset="0"/>
            </a:endParaRPr>
          </a:p>
          <a:p>
            <a:r>
              <a:rPr lang="en-GB" sz="1400" dirty="0">
                <a:solidFill>
                  <a:srgbClr val="B50230"/>
                </a:solidFill>
                <a:latin typeface="HelveticaNeueLT Pro 55 Roman" panose="020B0604020202020204" pitchFamily="34" charset="0"/>
                <a:cs typeface="Arial" panose="020B0604020202020204" pitchFamily="34" charset="0"/>
              </a:rPr>
              <a:t>Note: When writing this email to Ops please ensure to use the Text parts we have provided to ensure you provide all the necessary information.</a:t>
            </a:r>
          </a:p>
          <a:p>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a:p>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p:txBody>
      </p:sp>
    </p:spTree>
    <p:extLst>
      <p:ext uri="{BB962C8B-B14F-4D97-AF65-F5344CB8AC3E}">
        <p14:creationId xmlns:p14="http://schemas.microsoft.com/office/powerpoint/2010/main" val="2402666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39011"/>
            <a:ext cx="12192000" cy="584775"/>
          </a:xfrm>
          <a:prstGeom prst="rect">
            <a:avLst/>
          </a:prstGeom>
        </p:spPr>
        <p:txBody>
          <a:bodyPr wrap="square">
            <a:spAutoFit/>
          </a:bodyPr>
          <a:lstStyle/>
          <a:p>
            <a:pPr algn="ctr"/>
            <a:r>
              <a:rPr lang="en-US" sz="3200" b="1" dirty="0">
                <a:ln w="11430"/>
                <a:solidFill>
                  <a:srgbClr val="A32038"/>
                </a:solidFill>
                <a:latin typeface="HelveticaNeueLT Pro 95 Blk" panose="020B0904020202020204" pitchFamily="34" charset="0"/>
                <a:cs typeface="Arial" panose="020B0604020202020204" pitchFamily="34" charset="0"/>
              </a:rPr>
              <a:t> Text Parts to Operation</a:t>
            </a:r>
          </a:p>
        </p:txBody>
      </p:sp>
      <p:sp>
        <p:nvSpPr>
          <p:cNvPr id="7" name="Rectangle 6"/>
          <p:cNvSpPr/>
          <p:nvPr/>
        </p:nvSpPr>
        <p:spPr>
          <a:xfrm>
            <a:off x="303007" y="1648478"/>
            <a:ext cx="11585986" cy="1077218"/>
          </a:xfrm>
          <a:prstGeom prst="rect">
            <a:avLst/>
          </a:prstGeom>
        </p:spPr>
        <p:txBody>
          <a:bodyPr wrap="square">
            <a:spAutoFit/>
          </a:bodyPr>
          <a:lstStyle/>
          <a:p>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a:p>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a:p>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a:p>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303007" y="1942352"/>
            <a:ext cx="5510057" cy="3443153"/>
          </a:xfrm>
          <a:prstGeom prst="rect">
            <a:avLst/>
          </a:prstGeom>
        </p:spPr>
      </p:pic>
      <p:pic>
        <p:nvPicPr>
          <p:cNvPr id="4" name="Picture 3"/>
          <p:cNvPicPr>
            <a:picLocks noChangeAspect="1"/>
          </p:cNvPicPr>
          <p:nvPr/>
        </p:nvPicPr>
        <p:blipFill>
          <a:blip r:embed="rId3"/>
          <a:stretch>
            <a:fillRect/>
          </a:stretch>
        </p:blipFill>
        <p:spPr>
          <a:xfrm>
            <a:off x="6052688" y="1942352"/>
            <a:ext cx="5596681" cy="3427531"/>
          </a:xfrm>
          <a:prstGeom prst="rect">
            <a:avLst/>
          </a:prstGeom>
        </p:spPr>
      </p:pic>
      <p:sp>
        <p:nvSpPr>
          <p:cNvPr id="6" name="Rectangle: Rounded Corners 5">
            <a:extLst>
              <a:ext uri="{FF2B5EF4-FFF2-40B4-BE49-F238E27FC236}">
                <a16:creationId xmlns:a16="http://schemas.microsoft.com/office/drawing/2014/main" id="{052459A7-1CD6-4E9A-B15B-D685E1A27940}"/>
              </a:ext>
            </a:extLst>
          </p:cNvPr>
          <p:cNvSpPr/>
          <p:nvPr/>
        </p:nvSpPr>
        <p:spPr>
          <a:xfrm>
            <a:off x="1950720" y="2810933"/>
            <a:ext cx="609600" cy="142240"/>
          </a:xfrm>
          <a:prstGeom prst="roundRect">
            <a:avLst/>
          </a:prstGeom>
          <a:noFill/>
          <a:ln>
            <a:solidFill>
              <a:srgbClr val="A32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id="{1B4146B5-B2D0-4616-94E2-B20CD0C30D97}"/>
              </a:ext>
            </a:extLst>
          </p:cNvPr>
          <p:cNvSpPr/>
          <p:nvPr/>
        </p:nvSpPr>
        <p:spPr>
          <a:xfrm>
            <a:off x="2949787" y="3019570"/>
            <a:ext cx="680720" cy="142240"/>
          </a:xfrm>
          <a:prstGeom prst="roundRect">
            <a:avLst/>
          </a:prstGeom>
          <a:noFill/>
          <a:ln>
            <a:solidFill>
              <a:srgbClr val="A320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8913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21342"/>
            <a:ext cx="12192000" cy="584775"/>
          </a:xfrm>
          <a:prstGeom prst="rect">
            <a:avLst/>
          </a:prstGeom>
        </p:spPr>
        <p:txBody>
          <a:bodyPr wrap="square">
            <a:spAutoFit/>
          </a:bodyPr>
          <a:lstStyle/>
          <a:p>
            <a:pPr algn="ctr"/>
            <a:r>
              <a:rPr lang="en-US" sz="3200" b="1" dirty="0">
                <a:ln w="11430"/>
                <a:solidFill>
                  <a:srgbClr val="A32038"/>
                </a:solidFill>
                <a:latin typeface="HelveticaNeueLT Pro 95 Blk" panose="020B0904020202020204" pitchFamily="34" charset="0"/>
                <a:cs typeface="Arial" panose="020B0604020202020204" pitchFamily="34" charset="0"/>
              </a:rPr>
              <a:t>Data Handling Process</a:t>
            </a:r>
            <a:endParaRPr lang="en-GB" sz="3200" dirty="0">
              <a:solidFill>
                <a:srgbClr val="A32038"/>
              </a:solidFill>
              <a:latin typeface="HelveticaNeueLT Pro 95 Blk" panose="020B0904020202020204" pitchFamily="34" charset="0"/>
              <a:cs typeface="Arial" panose="020B0604020202020204" pitchFamily="34" charset="0"/>
            </a:endParaRPr>
          </a:p>
        </p:txBody>
      </p:sp>
      <p:sp>
        <p:nvSpPr>
          <p:cNvPr id="8" name="Oval 7"/>
          <p:cNvSpPr/>
          <p:nvPr/>
        </p:nvSpPr>
        <p:spPr>
          <a:xfrm>
            <a:off x="3305005" y="3032967"/>
            <a:ext cx="1583748" cy="1166960"/>
          </a:xfrm>
          <a:prstGeom prst="ellipse">
            <a:avLst/>
          </a:prstGeom>
          <a:solidFill>
            <a:srgbClr val="B502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HelveticaNeueLT Pro 55 Roman" panose="020B0604020202020204" pitchFamily="34" charset="0"/>
              </a:rPr>
              <a:t>Data is downloaded to public folder </a:t>
            </a:r>
          </a:p>
        </p:txBody>
      </p:sp>
      <p:sp>
        <p:nvSpPr>
          <p:cNvPr id="9" name="Oval 8"/>
          <p:cNvSpPr/>
          <p:nvPr/>
        </p:nvSpPr>
        <p:spPr>
          <a:xfrm>
            <a:off x="5097946" y="3030703"/>
            <a:ext cx="1574800" cy="1166960"/>
          </a:xfrm>
          <a:prstGeom prst="ellipse">
            <a:avLst/>
          </a:prstGeom>
          <a:solidFill>
            <a:srgbClr val="B502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HelveticaNeueLT Pro 55 Roman" panose="020B0604020202020204" pitchFamily="34" charset="0"/>
              </a:rPr>
              <a:t>Extract data</a:t>
            </a:r>
          </a:p>
        </p:txBody>
      </p:sp>
      <p:sp>
        <p:nvSpPr>
          <p:cNvPr id="10" name="Oval 9"/>
          <p:cNvSpPr/>
          <p:nvPr/>
        </p:nvSpPr>
        <p:spPr>
          <a:xfrm>
            <a:off x="1637555" y="2282065"/>
            <a:ext cx="1792941" cy="966514"/>
          </a:xfrm>
          <a:prstGeom prst="ellipse">
            <a:avLst/>
          </a:prstGeom>
          <a:solidFill>
            <a:srgbClr val="B502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HelveticaNeueLT Pro 55 Roman" panose="020B0604020202020204" pitchFamily="34" charset="0"/>
              </a:rPr>
              <a:t>Send via Flashbay Website</a:t>
            </a:r>
          </a:p>
        </p:txBody>
      </p:sp>
      <p:sp>
        <p:nvSpPr>
          <p:cNvPr id="11" name="Oval 10"/>
          <p:cNvSpPr/>
          <p:nvPr/>
        </p:nvSpPr>
        <p:spPr>
          <a:xfrm>
            <a:off x="1637555" y="4037954"/>
            <a:ext cx="1849717" cy="958384"/>
          </a:xfrm>
          <a:prstGeom prst="ellipse">
            <a:avLst/>
          </a:prstGeom>
          <a:solidFill>
            <a:srgbClr val="B502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HelveticaNeueLT Pro 55 Roman" panose="020B0604020202020204" pitchFamily="34" charset="0"/>
              </a:rPr>
              <a:t>Send in Via USB </a:t>
            </a:r>
          </a:p>
        </p:txBody>
      </p:sp>
      <p:sp>
        <p:nvSpPr>
          <p:cNvPr id="13" name="Oval 12"/>
          <p:cNvSpPr/>
          <p:nvPr/>
        </p:nvSpPr>
        <p:spPr>
          <a:xfrm>
            <a:off x="6881939" y="3043330"/>
            <a:ext cx="1589761" cy="1137360"/>
          </a:xfrm>
          <a:prstGeom prst="ellipse">
            <a:avLst/>
          </a:prstGeom>
          <a:solidFill>
            <a:srgbClr val="B502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HelveticaNeueLT Pro 55 Roman" panose="020B0604020202020204" pitchFamily="34" charset="0"/>
              </a:rPr>
              <a:t>Confirm properties &amp; root with customer </a:t>
            </a:r>
          </a:p>
        </p:txBody>
      </p:sp>
      <p:sp>
        <p:nvSpPr>
          <p:cNvPr id="14" name="Oval 13"/>
          <p:cNvSpPr/>
          <p:nvPr/>
        </p:nvSpPr>
        <p:spPr>
          <a:xfrm>
            <a:off x="8680893" y="3030703"/>
            <a:ext cx="1607648" cy="1180360"/>
          </a:xfrm>
          <a:prstGeom prst="ellipse">
            <a:avLst/>
          </a:prstGeom>
          <a:solidFill>
            <a:srgbClr val="B502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HelveticaNeueLT Pro 55 Roman" panose="020B0604020202020204" pitchFamily="34" charset="0"/>
              </a:rPr>
              <a:t>Confirm properties &amp; root with Ops</a:t>
            </a:r>
          </a:p>
        </p:txBody>
      </p:sp>
      <p:sp>
        <p:nvSpPr>
          <p:cNvPr id="4" name="Rectangle 3"/>
          <p:cNvSpPr/>
          <p:nvPr/>
        </p:nvSpPr>
        <p:spPr>
          <a:xfrm>
            <a:off x="10590226" y="3084679"/>
            <a:ext cx="1512048" cy="1072409"/>
          </a:xfrm>
          <a:prstGeom prst="rect">
            <a:avLst/>
          </a:prstGeom>
          <a:solidFill>
            <a:srgbClr val="B502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HelveticaNeueLT Pro 55 Roman" panose="020B0604020202020204" pitchFamily="34" charset="0"/>
              </a:rPr>
              <a:t>Send original data through FTP to Operations &amp; confirm  </a:t>
            </a:r>
          </a:p>
        </p:txBody>
      </p:sp>
      <p:sp>
        <p:nvSpPr>
          <p:cNvPr id="16" name="Rectangle 15"/>
          <p:cNvSpPr/>
          <p:nvPr/>
        </p:nvSpPr>
        <p:spPr>
          <a:xfrm>
            <a:off x="67246" y="3084679"/>
            <a:ext cx="1512048" cy="1063536"/>
          </a:xfrm>
          <a:prstGeom prst="rect">
            <a:avLst/>
          </a:prstGeom>
          <a:solidFill>
            <a:srgbClr val="B502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Customer data</a:t>
            </a:r>
          </a:p>
        </p:txBody>
      </p:sp>
      <p:cxnSp>
        <p:nvCxnSpPr>
          <p:cNvPr id="15" name="Curved Connector 14"/>
          <p:cNvCxnSpPr>
            <a:stCxn id="16" idx="0"/>
            <a:endCxn id="10" idx="2"/>
          </p:cNvCxnSpPr>
          <p:nvPr/>
        </p:nvCxnSpPr>
        <p:spPr>
          <a:xfrm rot="5400000" flipH="1" flipV="1">
            <a:off x="1070734" y="2517859"/>
            <a:ext cx="319357" cy="81428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16" idx="2"/>
            <a:endCxn id="11" idx="2"/>
          </p:cNvCxnSpPr>
          <p:nvPr/>
        </p:nvCxnSpPr>
        <p:spPr>
          <a:xfrm rot="16200000" flipH="1">
            <a:off x="1045947" y="3925537"/>
            <a:ext cx="368931" cy="81428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10" idx="6"/>
            <a:endCxn id="8" idx="0"/>
          </p:cNvCxnSpPr>
          <p:nvPr/>
        </p:nvCxnSpPr>
        <p:spPr>
          <a:xfrm>
            <a:off x="3430496" y="2765322"/>
            <a:ext cx="666383" cy="26764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11" idx="6"/>
            <a:endCxn id="8" idx="4"/>
          </p:cNvCxnSpPr>
          <p:nvPr/>
        </p:nvCxnSpPr>
        <p:spPr>
          <a:xfrm flipV="1">
            <a:off x="3487272" y="4199927"/>
            <a:ext cx="609607" cy="317219"/>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8" idx="6"/>
            <a:endCxn id="9" idx="2"/>
          </p:cNvCxnSpPr>
          <p:nvPr/>
        </p:nvCxnSpPr>
        <p:spPr>
          <a:xfrm flipV="1">
            <a:off x="4888753" y="3614183"/>
            <a:ext cx="209193" cy="2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9" idx="6"/>
            <a:endCxn id="13" idx="2"/>
          </p:cNvCxnSpPr>
          <p:nvPr/>
        </p:nvCxnSpPr>
        <p:spPr>
          <a:xfrm flipV="1">
            <a:off x="6672746" y="3612010"/>
            <a:ext cx="209193" cy="2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3" idx="6"/>
            <a:endCxn id="14" idx="2"/>
          </p:cNvCxnSpPr>
          <p:nvPr/>
        </p:nvCxnSpPr>
        <p:spPr>
          <a:xfrm>
            <a:off x="8471700" y="3612010"/>
            <a:ext cx="209193" cy="8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4" idx="6"/>
            <a:endCxn id="4" idx="1"/>
          </p:cNvCxnSpPr>
          <p:nvPr/>
        </p:nvCxnSpPr>
        <p:spPr>
          <a:xfrm>
            <a:off x="10288541" y="3620883"/>
            <a:ext cx="30168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545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39011"/>
            <a:ext cx="12192000" cy="584775"/>
          </a:xfrm>
          <a:prstGeom prst="rect">
            <a:avLst/>
          </a:prstGeom>
        </p:spPr>
        <p:txBody>
          <a:bodyPr wrap="square">
            <a:spAutoFit/>
          </a:bodyPr>
          <a:lstStyle/>
          <a:p>
            <a:pPr algn="ctr"/>
            <a:r>
              <a:rPr lang="en-US" sz="3200" b="1" dirty="0">
                <a:ln w="11430"/>
                <a:solidFill>
                  <a:srgbClr val="A32038"/>
                </a:solidFill>
                <a:latin typeface="HelveticaNeueLT Pro 95 Blk" panose="020B0904020202020204" pitchFamily="34" charset="0"/>
                <a:cs typeface="Arial" panose="020B0604020202020204" pitchFamily="34" charset="0"/>
              </a:rPr>
              <a:t>Other USB Services </a:t>
            </a:r>
          </a:p>
        </p:txBody>
      </p:sp>
      <p:sp>
        <p:nvSpPr>
          <p:cNvPr id="8" name="Rectangle 7"/>
          <p:cNvSpPr/>
          <p:nvPr/>
        </p:nvSpPr>
        <p:spPr>
          <a:xfrm>
            <a:off x="2360151" y="3117443"/>
            <a:ext cx="3679820" cy="584775"/>
          </a:xfrm>
          <a:prstGeom prst="rect">
            <a:avLst/>
          </a:prstGeom>
        </p:spPr>
        <p:txBody>
          <a:bodyPr wrap="square">
            <a:spAutoFit/>
          </a:bodyPr>
          <a:lstStyle/>
          <a:p>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a:p>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p:txBody>
      </p:sp>
      <p:sp>
        <p:nvSpPr>
          <p:cNvPr id="10" name="Rectangle 9"/>
          <p:cNvSpPr/>
          <p:nvPr/>
        </p:nvSpPr>
        <p:spPr>
          <a:xfrm>
            <a:off x="8946716" y="3057665"/>
            <a:ext cx="3143685" cy="523220"/>
          </a:xfrm>
          <a:prstGeom prst="rect">
            <a:avLst/>
          </a:prstGeom>
        </p:spPr>
        <p:txBody>
          <a:bodyPr wrap="square">
            <a:spAutoFit/>
          </a:bodyPr>
          <a:lstStyle/>
          <a:p>
            <a:r>
              <a:rPr lang="en-GB" sz="1200" dirty="0">
                <a:solidFill>
                  <a:schemeClr val="bg1">
                    <a:lumMod val="50000"/>
                  </a:schemeClr>
                </a:solidFill>
                <a:latin typeface="HelveticaNeueLT Pro 55 Roman" panose="020B0604020202020204" pitchFamily="34" charset="0"/>
                <a:cs typeface="Arial" panose="020B0604020202020204" pitchFamily="34" charset="0"/>
              </a:rPr>
              <a:t> </a:t>
            </a:r>
          </a:p>
          <a:p>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p:txBody>
      </p:sp>
      <p:sp>
        <p:nvSpPr>
          <p:cNvPr id="9" name="Rectangle 8"/>
          <p:cNvSpPr/>
          <p:nvPr/>
        </p:nvSpPr>
        <p:spPr>
          <a:xfrm>
            <a:off x="368592" y="1623786"/>
            <a:ext cx="10909008" cy="1631216"/>
          </a:xfrm>
          <a:prstGeom prst="rect">
            <a:avLst/>
          </a:prstGeom>
        </p:spPr>
        <p:txBody>
          <a:bodyPr wrap="square">
            <a:spAutoFit/>
          </a:bodyPr>
          <a:lstStyle/>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p:txBody>
      </p:sp>
      <p:grpSp>
        <p:nvGrpSpPr>
          <p:cNvPr id="18" name="Group 17"/>
          <p:cNvGrpSpPr/>
          <p:nvPr/>
        </p:nvGrpSpPr>
        <p:grpSpPr>
          <a:xfrm>
            <a:off x="540493" y="2079115"/>
            <a:ext cx="4524943" cy="1957099"/>
            <a:chOff x="368592" y="1982375"/>
            <a:chExt cx="4524943" cy="1957099"/>
          </a:xfrm>
        </p:grpSpPr>
        <p:pic>
          <p:nvPicPr>
            <p:cNvPr id="4" name="Picture 3"/>
            <p:cNvPicPr>
              <a:picLocks noChangeAspect="1"/>
            </p:cNvPicPr>
            <p:nvPr/>
          </p:nvPicPr>
          <p:blipFill>
            <a:blip r:embed="rId2"/>
            <a:stretch>
              <a:fillRect/>
            </a:stretch>
          </p:blipFill>
          <p:spPr>
            <a:xfrm>
              <a:off x="368592" y="1982375"/>
              <a:ext cx="4524943" cy="1957099"/>
            </a:xfrm>
            <a:prstGeom prst="rect">
              <a:avLst/>
            </a:prstGeom>
          </p:spPr>
        </p:pic>
        <p:sp>
          <p:nvSpPr>
            <p:cNvPr id="7" name="Rectangle 6"/>
            <p:cNvSpPr/>
            <p:nvPr/>
          </p:nvSpPr>
          <p:spPr>
            <a:xfrm>
              <a:off x="2563906" y="2826871"/>
              <a:ext cx="830729" cy="2905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Group 19"/>
          <p:cNvGrpSpPr/>
          <p:nvPr/>
        </p:nvGrpSpPr>
        <p:grpSpPr>
          <a:xfrm>
            <a:off x="5995076" y="2602632"/>
            <a:ext cx="4529518" cy="1956505"/>
            <a:chOff x="5995076" y="2602632"/>
            <a:chExt cx="4529518" cy="1956505"/>
          </a:xfrm>
        </p:grpSpPr>
        <p:pic>
          <p:nvPicPr>
            <p:cNvPr id="6" name="Picture 5"/>
            <p:cNvPicPr>
              <a:picLocks noChangeAspect="1"/>
            </p:cNvPicPr>
            <p:nvPr/>
          </p:nvPicPr>
          <p:blipFill>
            <a:blip r:embed="rId3"/>
            <a:stretch>
              <a:fillRect/>
            </a:stretch>
          </p:blipFill>
          <p:spPr>
            <a:xfrm>
              <a:off x="5995076" y="2602632"/>
              <a:ext cx="4529518" cy="1956505"/>
            </a:xfrm>
            <a:prstGeom prst="rect">
              <a:avLst/>
            </a:prstGeom>
          </p:spPr>
        </p:pic>
        <p:sp>
          <p:nvSpPr>
            <p:cNvPr id="16" name="Rectangle 15"/>
            <p:cNvSpPr/>
            <p:nvPr/>
          </p:nvSpPr>
          <p:spPr>
            <a:xfrm>
              <a:off x="7939741" y="3644212"/>
              <a:ext cx="830729" cy="2905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9" name="Group 18"/>
          <p:cNvGrpSpPr/>
          <p:nvPr/>
        </p:nvGrpSpPr>
        <p:grpSpPr>
          <a:xfrm>
            <a:off x="368592" y="3839777"/>
            <a:ext cx="4524943" cy="1768056"/>
            <a:chOff x="368592" y="3839777"/>
            <a:chExt cx="4524943" cy="1768056"/>
          </a:xfrm>
        </p:grpSpPr>
        <p:pic>
          <p:nvPicPr>
            <p:cNvPr id="5" name="Picture 4"/>
            <p:cNvPicPr>
              <a:picLocks noChangeAspect="1"/>
            </p:cNvPicPr>
            <p:nvPr/>
          </p:nvPicPr>
          <p:blipFill>
            <a:blip r:embed="rId4"/>
            <a:stretch>
              <a:fillRect/>
            </a:stretch>
          </p:blipFill>
          <p:spPr>
            <a:xfrm>
              <a:off x="368592" y="3839777"/>
              <a:ext cx="4524943" cy="1768056"/>
            </a:xfrm>
            <a:prstGeom prst="rect">
              <a:avLst/>
            </a:prstGeom>
          </p:spPr>
        </p:pic>
        <p:sp>
          <p:nvSpPr>
            <p:cNvPr id="17" name="Rectangle 16"/>
            <p:cNvSpPr/>
            <p:nvPr/>
          </p:nvSpPr>
          <p:spPr>
            <a:xfrm>
              <a:off x="2802965" y="5050589"/>
              <a:ext cx="830729" cy="2905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723288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66" y="1049769"/>
            <a:ext cx="12159733" cy="584775"/>
          </a:xfrm>
          <a:prstGeom prst="rect">
            <a:avLst/>
          </a:prstGeom>
        </p:spPr>
        <p:txBody>
          <a:bodyPr wrap="square">
            <a:spAutoFit/>
          </a:bodyPr>
          <a:lstStyle/>
          <a:p>
            <a:pPr algn="ctr"/>
            <a:r>
              <a:rPr lang="en-US" sz="3200" b="1" dirty="0">
                <a:ln w="11430"/>
                <a:solidFill>
                  <a:srgbClr val="A32038"/>
                </a:solidFill>
                <a:latin typeface="HelveticaNeueLT Pro 95 Blk" panose="020B0904020202020204" pitchFamily="34" charset="0"/>
                <a:cs typeface="Arial" panose="020B0604020202020204" pitchFamily="34" charset="0"/>
              </a:rPr>
              <a:t>File Lock / Dual Zone</a:t>
            </a:r>
            <a:endParaRPr lang="en-GB" sz="3200" dirty="0">
              <a:solidFill>
                <a:srgbClr val="A32038"/>
              </a:solidFill>
              <a:latin typeface="HelveticaNeueLT Pro 95 Blk" panose="020B0904020202020204" pitchFamily="34" charset="0"/>
              <a:cs typeface="Arial" panose="020B0604020202020204" pitchFamily="34" charset="0"/>
            </a:endParaRPr>
          </a:p>
        </p:txBody>
      </p:sp>
      <p:sp>
        <p:nvSpPr>
          <p:cNvPr id="4" name="Content Placeholder 2"/>
          <p:cNvSpPr txBox="1">
            <a:spLocks/>
          </p:cNvSpPr>
          <p:nvPr/>
        </p:nvSpPr>
        <p:spPr>
          <a:xfrm>
            <a:off x="253402" y="1753008"/>
            <a:ext cx="11230984" cy="4157722"/>
          </a:xfrm>
          <a:prstGeom prst="rect">
            <a:avLst/>
          </a:prstGeom>
        </p:spPr>
        <p:txBody>
          <a:bodyPr vert="horz" lIns="91436" tIns="45719" rIns="91436" bIns="45719" rtlCol="0">
            <a:normAutofit/>
          </a:bodyPr>
          <a:lstStyle>
            <a:lvl1pPr marL="0" indent="0" algn="ctr" defTabSz="457182" rtl="0" eaLnBrk="1" latinLnBrk="0" hangingPunct="1">
              <a:spcBef>
                <a:spcPct val="20000"/>
              </a:spcBef>
              <a:buFont typeface="Arial"/>
              <a:buNone/>
              <a:defRPr sz="3100" kern="1200">
                <a:solidFill>
                  <a:schemeClr val="tx1">
                    <a:tint val="75000"/>
                  </a:schemeClr>
                </a:solidFill>
                <a:latin typeface="+mn-lt"/>
                <a:ea typeface="+mn-ea"/>
                <a:cs typeface="+mn-cs"/>
              </a:defRPr>
            </a:lvl1pPr>
            <a:lvl2pPr marL="457182" indent="0" algn="ctr" defTabSz="457182"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362" indent="0" algn="ctr" defTabSz="457182"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544"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4pPr>
            <a:lvl5pPr marL="182872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5pPr>
            <a:lvl6pPr marL="228590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6pPr>
            <a:lvl7pPr marL="274308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7pPr>
            <a:lvl8pPr marL="320026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8pPr>
            <a:lvl9pPr marL="3657450"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GB" sz="1800" dirty="0">
              <a:solidFill>
                <a:schemeClr val="bg1">
                  <a:lumMod val="50000"/>
                </a:schemeClr>
              </a:solidFill>
              <a:latin typeface="HelveticaNeueLT Pro 55 Roman"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3892359" y="4079132"/>
            <a:ext cx="4407282" cy="1831598"/>
          </a:xfrm>
          <a:prstGeom prst="rect">
            <a:avLst/>
          </a:prstGeom>
        </p:spPr>
      </p:pic>
      <p:sp>
        <p:nvSpPr>
          <p:cNvPr id="10" name="Rectangle 9"/>
          <p:cNvSpPr/>
          <p:nvPr/>
        </p:nvSpPr>
        <p:spPr>
          <a:xfrm>
            <a:off x="29882" y="1837010"/>
            <a:ext cx="11678024" cy="2123658"/>
          </a:xfrm>
          <a:prstGeom prst="rect">
            <a:avLst/>
          </a:prstGeom>
        </p:spPr>
        <p:txBody>
          <a:bodyPr wrap="square">
            <a:spAutoFit/>
          </a:bodyPr>
          <a:lstStyle/>
          <a:p>
            <a:r>
              <a:rPr lang="en-GB" sz="2000" b="1" dirty="0">
                <a:solidFill>
                  <a:srgbClr val="828187"/>
                </a:solidFill>
                <a:latin typeface="HelveticaNeueLT Pro 55 Roman" panose="020B0604020202020204" pitchFamily="34" charset="0"/>
              </a:rPr>
              <a:t>What is File Locking? </a:t>
            </a:r>
          </a:p>
          <a:p>
            <a:endParaRPr lang="en-GB" sz="1400" dirty="0">
              <a:solidFill>
                <a:srgbClr val="828187"/>
              </a:solidFill>
              <a:latin typeface="HelveticaNeueLT Pro 55 Roman" panose="020B0604020202020204" pitchFamily="34" charset="0"/>
            </a:endParaRPr>
          </a:p>
          <a:p>
            <a:r>
              <a:rPr lang="en-GB" sz="1400" dirty="0">
                <a:solidFill>
                  <a:srgbClr val="828187"/>
                </a:solidFill>
                <a:latin typeface="HelveticaNeueLT Pro 55 Roman" panose="020B0604020202020204" pitchFamily="34" charset="0"/>
              </a:rPr>
              <a:t>If you want to protect your data from deletion by the final user then you require a Flashbay Dual Zone Flash Drive. </a:t>
            </a:r>
          </a:p>
          <a:p>
            <a:r>
              <a:rPr lang="en-GB" sz="1400" dirty="0">
                <a:solidFill>
                  <a:srgbClr val="828187"/>
                </a:solidFill>
                <a:latin typeface="HelveticaNeueLT Pro 55 Roman" panose="020B0604020202020204" pitchFamily="34" charset="0"/>
              </a:rPr>
              <a:t>This special Flash Drive unites the flexibility of a standard USB Flash Drive with the read-only nature of a CD-ROM. </a:t>
            </a:r>
          </a:p>
          <a:p>
            <a:endParaRPr lang="en-GB" sz="1400" dirty="0">
              <a:solidFill>
                <a:srgbClr val="828187"/>
              </a:solidFill>
              <a:latin typeface="HelveticaNeueLT Pro 55 Roman" panose="020B0604020202020204" pitchFamily="34" charset="0"/>
            </a:endParaRPr>
          </a:p>
          <a:p>
            <a:r>
              <a:rPr lang="en-GB" sz="1400" dirty="0">
                <a:solidFill>
                  <a:srgbClr val="828187"/>
                </a:solidFill>
                <a:latin typeface="HelveticaNeueLT Pro 55 Roman" panose="020B0604020202020204" pitchFamily="34" charset="0"/>
              </a:rPr>
              <a:t>When you insert the Flash Drive into your USB port, 2 drive icons will appear: one is for the read-only CD-ROM zone and the other for a standard removable drive (user area). </a:t>
            </a:r>
          </a:p>
          <a:p>
            <a:endParaRPr lang="en-GB" sz="1400" dirty="0">
              <a:solidFill>
                <a:srgbClr val="828187"/>
              </a:solidFill>
              <a:latin typeface="HelveticaNeueLT Pro 55 Roman" panose="020B0604020202020204" pitchFamily="34" charset="0"/>
            </a:endParaRPr>
          </a:p>
          <a:p>
            <a:r>
              <a:rPr lang="en-GB" sz="1400" dirty="0">
                <a:solidFill>
                  <a:srgbClr val="828187"/>
                </a:solidFill>
                <a:latin typeface="HelveticaNeueLT Pro 55 Roman" panose="020B0604020202020204" pitchFamily="34" charset="0"/>
              </a:rPr>
              <a:t>Your 'hard-coded' data is on the CD-ROM zone while still giving users the ability to use the 'Flash Drive zone' as a regular Flash Drive.</a:t>
            </a:r>
            <a:endParaRPr lang="en-US" sz="1400" b="1" dirty="0">
              <a:ln w="11430"/>
              <a:solidFill>
                <a:srgbClr val="828187"/>
              </a:solidFill>
              <a:latin typeface="HelveticaNeueLT Pro 55 Roman" panose="020B0604020202020204" pitchFamily="34" charset="0"/>
              <a:cs typeface="Arial" panose="020B0604020202020204" pitchFamily="34" charset="0"/>
            </a:endParaRPr>
          </a:p>
        </p:txBody>
      </p:sp>
    </p:spTree>
    <p:extLst>
      <p:ext uri="{BB962C8B-B14F-4D97-AF65-F5344CB8AC3E}">
        <p14:creationId xmlns:p14="http://schemas.microsoft.com/office/powerpoint/2010/main" val="2316740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66" y="1049769"/>
            <a:ext cx="12159733" cy="584775"/>
          </a:xfrm>
          <a:prstGeom prst="rect">
            <a:avLst/>
          </a:prstGeom>
        </p:spPr>
        <p:txBody>
          <a:bodyPr wrap="square">
            <a:spAutoFit/>
          </a:bodyPr>
          <a:lstStyle/>
          <a:p>
            <a:pPr algn="ctr"/>
            <a:r>
              <a:rPr lang="en-US" sz="3200" b="1" dirty="0">
                <a:ln w="11430"/>
                <a:solidFill>
                  <a:srgbClr val="A32038"/>
                </a:solidFill>
                <a:latin typeface="Arial" panose="020B0604020202020204" pitchFamily="34" charset="0"/>
                <a:cs typeface="Arial" panose="020B0604020202020204" pitchFamily="34" charset="0"/>
              </a:rPr>
              <a:t>DPUS</a:t>
            </a:r>
            <a:endParaRPr lang="en-GB" sz="3200" dirty="0">
              <a:solidFill>
                <a:srgbClr val="A32038"/>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175708" y="1634544"/>
            <a:ext cx="11230984" cy="4157722"/>
          </a:xfrm>
          <a:prstGeom prst="rect">
            <a:avLst/>
          </a:prstGeom>
        </p:spPr>
        <p:txBody>
          <a:bodyPr vert="horz" lIns="91436" tIns="45719" rIns="91436" bIns="45719" rtlCol="0">
            <a:normAutofit/>
          </a:bodyPr>
          <a:lstStyle>
            <a:lvl1pPr marL="0" indent="0" algn="ctr" defTabSz="457182" rtl="0" eaLnBrk="1" latinLnBrk="0" hangingPunct="1">
              <a:spcBef>
                <a:spcPct val="20000"/>
              </a:spcBef>
              <a:buFont typeface="Arial"/>
              <a:buNone/>
              <a:defRPr sz="3100" kern="1200">
                <a:solidFill>
                  <a:schemeClr val="tx1">
                    <a:tint val="75000"/>
                  </a:schemeClr>
                </a:solidFill>
                <a:latin typeface="+mn-lt"/>
                <a:ea typeface="+mn-ea"/>
                <a:cs typeface="+mn-cs"/>
              </a:defRPr>
            </a:lvl1pPr>
            <a:lvl2pPr marL="457182" indent="0" algn="ctr" defTabSz="457182"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362" indent="0" algn="ctr" defTabSz="457182"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544"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4pPr>
            <a:lvl5pPr marL="182872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5pPr>
            <a:lvl6pPr marL="228590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6pPr>
            <a:lvl7pPr marL="274308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7pPr>
            <a:lvl8pPr marL="320026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8pPr>
            <a:lvl9pPr marL="3657450"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9pPr>
          </a:lstStyle>
          <a:p>
            <a:pPr algn="l"/>
            <a:r>
              <a:rPr lang="en-GB" sz="2000" b="1" dirty="0">
                <a:solidFill>
                  <a:srgbClr val="696969"/>
                </a:solidFill>
                <a:latin typeface="HelveticaNeueLT Pro 55 Roman" panose="020B0604020202020204" pitchFamily="34" charset="0"/>
                <a:cs typeface="Arial" panose="020B0604020202020204" pitchFamily="34" charset="0"/>
              </a:rPr>
              <a:t>What is DPUS?</a:t>
            </a:r>
          </a:p>
          <a:p>
            <a:pPr algn="l"/>
            <a:endParaRPr lang="en-GB" sz="1400" dirty="0">
              <a:solidFill>
                <a:srgbClr val="696969"/>
              </a:solidFill>
              <a:latin typeface="HelveticaNeueLT Pro 55 Roman" panose="020B0604020202020204" pitchFamily="34" charset="0"/>
              <a:cs typeface="Arial" panose="020B0604020202020204" pitchFamily="34" charset="0"/>
            </a:endParaRPr>
          </a:p>
          <a:p>
            <a:pPr algn="l"/>
            <a:r>
              <a:rPr lang="en-GB" sz="1400" dirty="0">
                <a:solidFill>
                  <a:schemeClr val="bg1">
                    <a:lumMod val="50000"/>
                  </a:schemeClr>
                </a:solidFill>
                <a:latin typeface="HelveticaNeueLT Pro 55 Roman" panose="020B0604020202020204" pitchFamily="34" charset="0"/>
                <a:cs typeface="Arial" panose="020B0604020202020204" pitchFamily="34" charset="0"/>
              </a:rPr>
              <a:t>DPUS is a process we use to do the file locking service. </a:t>
            </a:r>
          </a:p>
          <a:p>
            <a:pPr algn="l"/>
            <a:endParaRPr lang="en-GB" sz="1400" dirty="0">
              <a:solidFill>
                <a:schemeClr val="bg1">
                  <a:lumMod val="50000"/>
                </a:schemeClr>
              </a:solidFill>
              <a:latin typeface="HelveticaNeueLT Pro 55 Roman"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cs typeface="Arial" panose="020B0604020202020204" pitchFamily="34" charset="0"/>
              </a:rPr>
              <a:t>It Splits the USB into a CD partition and a USB partition</a:t>
            </a:r>
          </a:p>
          <a:p>
            <a:pPr marL="285750" indent="-285750" algn="l">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cs typeface="Arial" panose="020B0604020202020204" pitchFamily="34" charset="0"/>
              </a:rPr>
              <a:t>CD partition contains files that are read only; the USB partition can either be locked or unlocked</a:t>
            </a:r>
          </a:p>
          <a:p>
            <a:pPr marL="285750" indent="-285750" algn="l">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cs typeface="Arial" panose="020B0604020202020204" pitchFamily="34" charset="0"/>
              </a:rPr>
              <a:t>The CD partition will not work on devices such as TVs</a:t>
            </a:r>
          </a:p>
          <a:p>
            <a:pPr marL="285750" indent="-285750" algn="l">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cs typeface="Arial" panose="020B0604020202020204" pitchFamily="34" charset="0"/>
              </a:rPr>
              <a:t>Need DPUS for autorun to work</a:t>
            </a:r>
          </a:p>
          <a:p>
            <a:pPr marL="457200" indent="-457200" algn="l">
              <a:buFont typeface="Arial" panose="020B0604020202020204" pitchFamily="34" charset="0"/>
              <a:buChar char="•"/>
            </a:pPr>
            <a:endParaRPr lang="en-GB" sz="1800" dirty="0">
              <a:solidFill>
                <a:srgbClr val="696969"/>
              </a:solidFill>
              <a:latin typeface="HelveticaNeueLT Pro 55 Roman" panose="020B0604020202020204" pitchFamily="34" charset="0"/>
              <a:cs typeface="Arial" panose="020B0604020202020204" pitchFamily="34" charset="0"/>
            </a:endParaRPr>
          </a:p>
        </p:txBody>
      </p:sp>
      <p:pic>
        <p:nvPicPr>
          <p:cNvPr id="5" name="Picture 2" descr="C:\Users\gareth\Desktop\DPU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108" y="3989392"/>
            <a:ext cx="5076056" cy="1925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298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66" y="1039011"/>
            <a:ext cx="12159733" cy="584775"/>
          </a:xfrm>
          <a:prstGeom prst="rect">
            <a:avLst/>
          </a:prstGeom>
        </p:spPr>
        <p:txBody>
          <a:bodyPr wrap="square">
            <a:spAutoFit/>
          </a:bodyPr>
          <a:lstStyle/>
          <a:p>
            <a:pPr algn="ctr"/>
            <a:r>
              <a:rPr lang="en-US" sz="3200" b="1" dirty="0">
                <a:ln w="11430"/>
                <a:solidFill>
                  <a:srgbClr val="A32038"/>
                </a:solidFill>
                <a:latin typeface="HelveticaNeueLT Pro 95 Blk" panose="020B0904020202020204" pitchFamily="34" charset="0"/>
                <a:cs typeface="Arial" panose="020B0604020202020204" pitchFamily="34" charset="0"/>
              </a:rPr>
              <a:t>Autorun</a:t>
            </a:r>
            <a:endParaRPr lang="en-GB" sz="3200" dirty="0">
              <a:solidFill>
                <a:srgbClr val="A32038"/>
              </a:solidFill>
              <a:latin typeface="HelveticaNeueLT Pro 95 Blk" panose="020B0904020202020204" pitchFamily="34" charset="0"/>
              <a:cs typeface="Arial" panose="020B0604020202020204" pitchFamily="34" charset="0"/>
            </a:endParaRPr>
          </a:p>
        </p:txBody>
      </p:sp>
      <p:sp>
        <p:nvSpPr>
          <p:cNvPr id="4" name="Content Placeholder 2"/>
          <p:cNvSpPr txBox="1">
            <a:spLocks/>
          </p:cNvSpPr>
          <p:nvPr/>
        </p:nvSpPr>
        <p:spPr>
          <a:xfrm>
            <a:off x="408790" y="1709849"/>
            <a:ext cx="11230984" cy="4626407"/>
          </a:xfrm>
          <a:prstGeom prst="rect">
            <a:avLst/>
          </a:prstGeom>
        </p:spPr>
        <p:txBody>
          <a:bodyPr vert="horz" lIns="91436" tIns="45719" rIns="91436" bIns="45719" rtlCol="0">
            <a:normAutofit fontScale="40000" lnSpcReduction="20000"/>
          </a:bodyPr>
          <a:lstStyle>
            <a:lvl1pPr marL="0" indent="0" algn="ctr" defTabSz="457182" rtl="0" eaLnBrk="1" latinLnBrk="0" hangingPunct="1">
              <a:spcBef>
                <a:spcPct val="20000"/>
              </a:spcBef>
              <a:buFont typeface="Arial"/>
              <a:buNone/>
              <a:defRPr sz="3100" kern="1200">
                <a:solidFill>
                  <a:schemeClr val="tx1">
                    <a:tint val="75000"/>
                  </a:schemeClr>
                </a:solidFill>
                <a:latin typeface="+mn-lt"/>
                <a:ea typeface="+mn-ea"/>
                <a:cs typeface="+mn-cs"/>
              </a:defRPr>
            </a:lvl1pPr>
            <a:lvl2pPr marL="457182" indent="0" algn="ctr" defTabSz="457182"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362" indent="0" algn="ctr" defTabSz="457182"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544"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4pPr>
            <a:lvl5pPr marL="182872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5pPr>
            <a:lvl6pPr marL="228590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6pPr>
            <a:lvl7pPr marL="274308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7pPr>
            <a:lvl8pPr marL="320026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8pPr>
            <a:lvl9pPr marL="3657450"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GB" sz="3500" dirty="0">
                <a:solidFill>
                  <a:schemeClr val="bg1">
                    <a:lumMod val="50000"/>
                  </a:schemeClr>
                </a:solidFill>
                <a:latin typeface="HelveticaNeueLT Pro 55 Roman" panose="020B0604020202020204" pitchFamily="34" charset="0"/>
                <a:cs typeface="Arial" panose="020B0604020202020204" pitchFamily="34" charset="0"/>
              </a:rPr>
              <a:t>Autorun is a Windows feature that allows programs to run automatically after a USB drive has been plugged into a computer.</a:t>
            </a:r>
          </a:p>
          <a:p>
            <a:pPr algn="l"/>
            <a:endParaRPr lang="en-GB" sz="3500" dirty="0">
              <a:solidFill>
                <a:schemeClr val="bg1">
                  <a:lumMod val="50000"/>
                </a:schemeClr>
              </a:solidFill>
              <a:latin typeface="HelveticaNeueLT Pro 55 Roman"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3500" dirty="0">
                <a:solidFill>
                  <a:schemeClr val="bg1">
                    <a:lumMod val="50000"/>
                  </a:schemeClr>
                </a:solidFill>
                <a:latin typeface="HelveticaNeueLT Pro 55 Roman" panose="020B0604020202020204" pitchFamily="34" charset="0"/>
                <a:cs typeface="Arial" panose="020B0604020202020204" pitchFamily="34" charset="0"/>
              </a:rPr>
              <a:t>It doesn’t work for any version of Mac OS</a:t>
            </a:r>
          </a:p>
          <a:p>
            <a:pPr marL="285750" indent="-285750" algn="l">
              <a:buFont typeface="Arial" panose="020B0604020202020204" pitchFamily="34" charset="0"/>
              <a:buChar char="•"/>
            </a:pPr>
            <a:endParaRPr lang="en-GB" sz="3500" dirty="0">
              <a:solidFill>
                <a:schemeClr val="bg1">
                  <a:lumMod val="50000"/>
                </a:schemeClr>
              </a:solidFill>
              <a:latin typeface="HelveticaNeueLT Pro 55 Roman"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3500" dirty="0">
                <a:solidFill>
                  <a:schemeClr val="bg1">
                    <a:lumMod val="50000"/>
                  </a:schemeClr>
                </a:solidFill>
                <a:latin typeface="HelveticaNeueLT Pro 55 Roman" panose="020B0604020202020204" pitchFamily="34" charset="0"/>
                <a:cs typeface="Arial" panose="020B0604020202020204" pitchFamily="34" charset="0"/>
              </a:rPr>
              <a:t>Although this is a handy feature, its purpose was taken advantage of by malware writers. This meant that there were instances of users plugging in a USB only to find that they then had infected their computer with a virus.</a:t>
            </a:r>
          </a:p>
          <a:p>
            <a:pPr marL="285750" indent="-285750" algn="l">
              <a:buFont typeface="Arial" panose="020B0604020202020204" pitchFamily="34" charset="0"/>
              <a:buChar char="•"/>
            </a:pPr>
            <a:endParaRPr lang="en-GB" sz="3500" dirty="0">
              <a:solidFill>
                <a:schemeClr val="bg1">
                  <a:lumMod val="50000"/>
                </a:schemeClr>
              </a:solidFill>
              <a:latin typeface="HelveticaNeueLT Pro 55 Roman"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3500" dirty="0">
                <a:solidFill>
                  <a:schemeClr val="bg1">
                    <a:lumMod val="50000"/>
                  </a:schemeClr>
                </a:solidFill>
                <a:latin typeface="HelveticaNeueLT Pro 55 Roman" panose="020B0604020202020204" pitchFamily="34" charset="0"/>
                <a:cs typeface="Arial" panose="020B0604020202020204" pitchFamily="34" charset="0"/>
              </a:rPr>
              <a:t>Because of this, modern operating systems have disabled Autorun by default. Autorun may work on some Windows operating systems, However, It will only launch a popup window and the user will still need to click to run the program.</a:t>
            </a:r>
          </a:p>
          <a:p>
            <a:pPr marL="285750" indent="-285750" algn="l">
              <a:buFont typeface="Arial" panose="020B0604020202020204" pitchFamily="34" charset="0"/>
              <a:buChar char="•"/>
            </a:pPr>
            <a:endParaRPr lang="en-GB" sz="3200" dirty="0">
              <a:solidFill>
                <a:schemeClr val="bg1">
                  <a:lumMod val="50000"/>
                </a:schemeClr>
              </a:solidFill>
              <a:latin typeface="HelveticaNeueLT Pro 55 Roman" panose="020B0604020202020204" pitchFamily="34" charset="0"/>
            </a:endParaRPr>
          </a:p>
          <a:p>
            <a:endParaRPr lang="en-GB" sz="3200" dirty="0">
              <a:solidFill>
                <a:schemeClr val="bg1">
                  <a:lumMod val="50000"/>
                </a:schemeClr>
              </a:solidFill>
              <a:latin typeface="HelveticaNeueLT Pro 55 Roman" panose="020B0604020202020204" pitchFamily="34" charset="0"/>
            </a:endParaRPr>
          </a:p>
          <a:p>
            <a:endParaRPr lang="en-GB" sz="3200" dirty="0">
              <a:solidFill>
                <a:schemeClr val="bg1">
                  <a:lumMod val="50000"/>
                </a:schemeClr>
              </a:solidFill>
              <a:latin typeface="HelveticaNeueLT Pro 55 Roman" panose="020B0604020202020204" pitchFamily="34" charset="0"/>
            </a:endParaRPr>
          </a:p>
          <a:p>
            <a:endParaRPr lang="en-GB" sz="3200" dirty="0">
              <a:solidFill>
                <a:schemeClr val="bg1">
                  <a:lumMod val="50000"/>
                </a:schemeClr>
              </a:solidFill>
              <a:latin typeface="HelveticaNeueLT Pro 55 Roman" panose="020B0604020202020204" pitchFamily="34" charset="0"/>
            </a:endParaRPr>
          </a:p>
          <a:p>
            <a:endParaRPr lang="en-GB" sz="3200" dirty="0">
              <a:solidFill>
                <a:schemeClr val="bg1">
                  <a:lumMod val="50000"/>
                </a:schemeClr>
              </a:solidFill>
              <a:latin typeface="HelveticaNeueLT Pro 55 Roman" panose="020B0604020202020204" pitchFamily="34" charset="0"/>
            </a:endParaRPr>
          </a:p>
          <a:p>
            <a:endParaRPr lang="en-GB" sz="3200" dirty="0">
              <a:solidFill>
                <a:schemeClr val="bg1">
                  <a:lumMod val="50000"/>
                </a:schemeClr>
              </a:solidFill>
              <a:latin typeface="HelveticaNeueLT Pro 55 Roman" panose="020B0604020202020204" pitchFamily="34" charset="0"/>
            </a:endParaRPr>
          </a:p>
          <a:p>
            <a:endParaRPr lang="en-GB" sz="3200" dirty="0">
              <a:solidFill>
                <a:schemeClr val="bg1">
                  <a:lumMod val="50000"/>
                </a:schemeClr>
              </a:solidFill>
              <a:latin typeface="HelveticaNeueLT Pro 55 Roman" panose="020B0604020202020204" pitchFamily="34" charset="0"/>
            </a:endParaRPr>
          </a:p>
          <a:p>
            <a:endParaRPr lang="en-GB" sz="3200" dirty="0">
              <a:solidFill>
                <a:schemeClr val="bg1">
                  <a:lumMod val="50000"/>
                </a:schemeClr>
              </a:solidFill>
              <a:latin typeface="HelveticaNeueLT Pro 55 Roman" panose="020B0604020202020204" pitchFamily="34" charset="0"/>
            </a:endParaRPr>
          </a:p>
          <a:p>
            <a:endParaRPr lang="en-GB" sz="3200" dirty="0">
              <a:solidFill>
                <a:schemeClr val="bg1">
                  <a:lumMod val="50000"/>
                </a:schemeClr>
              </a:solidFill>
              <a:latin typeface="HelveticaNeueLT Pro 55 Roman" panose="020B0604020202020204" pitchFamily="34" charset="0"/>
            </a:endParaRPr>
          </a:p>
          <a:p>
            <a:endParaRPr lang="en-GB" sz="3200" dirty="0">
              <a:solidFill>
                <a:schemeClr val="bg1">
                  <a:lumMod val="50000"/>
                </a:schemeClr>
              </a:solidFill>
              <a:latin typeface="HelveticaNeueLT Pro 55 Roman" panose="020B0604020202020204" pitchFamily="34" charset="0"/>
            </a:endParaRPr>
          </a:p>
          <a:p>
            <a:endParaRPr lang="en-GB" sz="3500" dirty="0">
              <a:solidFill>
                <a:schemeClr val="bg1">
                  <a:lumMod val="50000"/>
                </a:schemeClr>
              </a:solidFill>
              <a:latin typeface="HelveticaNeueLT Pro 55 Roman" panose="020B0604020202020204" pitchFamily="34" charset="0"/>
            </a:endParaRPr>
          </a:p>
          <a:p>
            <a:endParaRPr lang="en-GB" sz="3500" dirty="0">
              <a:solidFill>
                <a:schemeClr val="bg1">
                  <a:lumMod val="50000"/>
                </a:schemeClr>
              </a:solidFill>
              <a:latin typeface="HelveticaNeueLT Pro 55 Roman" panose="020B0604020202020204" pitchFamily="34" charset="0"/>
            </a:endParaRPr>
          </a:p>
          <a:p>
            <a:pPr marL="285750" indent="-285750" algn="l">
              <a:buFont typeface="Arial" panose="020B0604020202020204" pitchFamily="34" charset="0"/>
              <a:buChar char="•"/>
            </a:pPr>
            <a:r>
              <a:rPr lang="en-GB" sz="3500" dirty="0">
                <a:solidFill>
                  <a:schemeClr val="bg1">
                    <a:lumMod val="50000"/>
                  </a:schemeClr>
                </a:solidFill>
                <a:latin typeface="HelveticaNeueLT Pro 55 Roman" panose="020B0604020202020204" pitchFamily="34" charset="0"/>
                <a:cs typeface="Arial" panose="020B0604020202020204" pitchFamily="34" charset="0"/>
              </a:rPr>
              <a:t>If customers request this feature, make them aware that it is not guaranteed to work</a:t>
            </a:r>
          </a:p>
          <a:p>
            <a:pPr marL="457200" indent="-457200" algn="l">
              <a:buFont typeface="Arial" panose="020B0604020202020204" pitchFamily="34" charset="0"/>
              <a:buChar char="•"/>
            </a:pPr>
            <a:endParaRPr lang="en-GB" dirty="0">
              <a:solidFill>
                <a:schemeClr val="bg1">
                  <a:lumMod val="50000"/>
                </a:schemeClr>
              </a:solidFill>
              <a:latin typeface="HelveticaNeueLT Pro 55 Roman" panose="020B0604020202020204" pitchFamily="34" charset="0"/>
              <a:cs typeface="Arial" panose="020B0604020202020204" pitchFamily="34" charset="0"/>
            </a:endParaRPr>
          </a:p>
        </p:txBody>
      </p:sp>
      <p:pic>
        <p:nvPicPr>
          <p:cNvPr id="6" name="Picture 2" descr="C:\Users\carlos\Downloads\dialog bo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310" y="3626390"/>
            <a:ext cx="2733503" cy="2192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421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67" y="1096173"/>
            <a:ext cx="12159733" cy="584775"/>
          </a:xfrm>
          <a:prstGeom prst="rect">
            <a:avLst/>
          </a:prstGeom>
        </p:spPr>
        <p:txBody>
          <a:bodyPr wrap="square">
            <a:spAutoFit/>
          </a:bodyPr>
          <a:lstStyle/>
          <a:p>
            <a:pPr algn="ctr"/>
            <a:r>
              <a:rPr lang="en-US" sz="3200" b="1" dirty="0">
                <a:ln w="11430"/>
                <a:solidFill>
                  <a:srgbClr val="A32038"/>
                </a:solidFill>
                <a:latin typeface="HelveticaNeueLT Pro 95 Blk" panose="020B0904020202020204" pitchFamily="34" charset="0"/>
                <a:cs typeface="Arial" panose="020B0604020202020204" pitchFamily="34" charset="0"/>
              </a:rPr>
              <a:t>Volume Label</a:t>
            </a:r>
            <a:endParaRPr lang="en-GB" sz="3200" dirty="0">
              <a:solidFill>
                <a:srgbClr val="A32038"/>
              </a:solidFill>
              <a:latin typeface="HelveticaNeueLT Pro 95 Blk" panose="020B0904020202020204" pitchFamily="34" charset="0"/>
              <a:cs typeface="Arial" panose="020B0604020202020204" pitchFamily="34" charset="0"/>
            </a:endParaRPr>
          </a:p>
        </p:txBody>
      </p:sp>
      <p:sp>
        <p:nvSpPr>
          <p:cNvPr id="4" name="Content Placeholder 2"/>
          <p:cNvSpPr txBox="1">
            <a:spLocks/>
          </p:cNvSpPr>
          <p:nvPr/>
        </p:nvSpPr>
        <p:spPr>
          <a:xfrm>
            <a:off x="408790" y="1709849"/>
            <a:ext cx="11230984" cy="4626407"/>
          </a:xfrm>
          <a:prstGeom prst="rect">
            <a:avLst/>
          </a:prstGeom>
        </p:spPr>
        <p:txBody>
          <a:bodyPr vert="horz" lIns="91436" tIns="45719" rIns="91436" bIns="45719" rtlCol="0">
            <a:normAutofit/>
          </a:bodyPr>
          <a:lstStyle>
            <a:lvl1pPr marL="0" indent="0" algn="ctr" defTabSz="457182" rtl="0" eaLnBrk="1" latinLnBrk="0" hangingPunct="1">
              <a:spcBef>
                <a:spcPct val="20000"/>
              </a:spcBef>
              <a:buFont typeface="Arial"/>
              <a:buNone/>
              <a:defRPr sz="3100" kern="1200">
                <a:solidFill>
                  <a:schemeClr val="tx1">
                    <a:tint val="75000"/>
                  </a:schemeClr>
                </a:solidFill>
                <a:latin typeface="+mn-lt"/>
                <a:ea typeface="+mn-ea"/>
                <a:cs typeface="+mn-cs"/>
              </a:defRPr>
            </a:lvl1pPr>
            <a:lvl2pPr marL="457182" indent="0" algn="ctr" defTabSz="457182"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362" indent="0" algn="ctr" defTabSz="457182"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544"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4pPr>
            <a:lvl5pPr marL="182872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5pPr>
            <a:lvl6pPr marL="228590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6pPr>
            <a:lvl7pPr marL="274308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7pPr>
            <a:lvl8pPr marL="320026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8pPr>
            <a:lvl9pPr marL="3657450"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GB" sz="1400" dirty="0">
                <a:latin typeface="HelveticaNeueLT Pro 55 Roman" panose="020B0604020202020204" pitchFamily="34" charset="0"/>
              </a:rPr>
              <a:t>The 'volume label' is the name assigned to the Flash Drive when the disk is first formatted or created. We can customise this name on your request up to a maximum of eleven characters. The customised device appears with this name when plugged into a computer.</a:t>
            </a:r>
            <a:endParaRPr lang="en-GB" sz="1400" dirty="0">
              <a:solidFill>
                <a:schemeClr val="bg1">
                  <a:lumMod val="50000"/>
                </a:schemeClr>
              </a:solidFill>
              <a:latin typeface="HelveticaNeueLT Pro 55 Roman"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2874962" y="2690995"/>
            <a:ext cx="6298640" cy="3053886"/>
          </a:xfrm>
          <a:prstGeom prst="rect">
            <a:avLst/>
          </a:prstGeom>
        </p:spPr>
      </p:pic>
    </p:spTree>
    <p:extLst>
      <p:ext uri="{BB962C8B-B14F-4D97-AF65-F5344CB8AC3E}">
        <p14:creationId xmlns:p14="http://schemas.microsoft.com/office/powerpoint/2010/main" val="1028818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66" y="1039011"/>
            <a:ext cx="12159733" cy="584775"/>
          </a:xfrm>
          <a:prstGeom prst="rect">
            <a:avLst/>
          </a:prstGeom>
        </p:spPr>
        <p:txBody>
          <a:bodyPr wrap="square">
            <a:spAutoFit/>
          </a:bodyPr>
          <a:lstStyle/>
          <a:p>
            <a:pPr algn="ctr"/>
            <a:r>
              <a:rPr lang="en-US" sz="3200" b="1" dirty="0">
                <a:ln w="11430"/>
                <a:solidFill>
                  <a:srgbClr val="A32038"/>
                </a:solidFill>
                <a:latin typeface="HelveticaNeueLT Pro 95 Blk" panose="020B0904020202020204" pitchFamily="34" charset="0"/>
                <a:cs typeface="Arial" panose="020B0604020202020204" pitchFamily="34" charset="0"/>
              </a:rPr>
              <a:t>Storage Capacity</a:t>
            </a:r>
            <a:endParaRPr lang="en-GB" sz="3200" dirty="0">
              <a:solidFill>
                <a:srgbClr val="A32038"/>
              </a:solidFill>
              <a:latin typeface="HelveticaNeueLT Pro 95 Blk" panose="020B0904020202020204" pitchFamily="34" charset="0"/>
              <a:cs typeface="Arial" panose="020B0604020202020204" pitchFamily="34" charset="0"/>
            </a:endParaRPr>
          </a:p>
        </p:txBody>
      </p:sp>
      <p:sp>
        <p:nvSpPr>
          <p:cNvPr id="4" name="Content Placeholder 2"/>
          <p:cNvSpPr txBox="1">
            <a:spLocks/>
          </p:cNvSpPr>
          <p:nvPr/>
        </p:nvSpPr>
        <p:spPr>
          <a:xfrm>
            <a:off x="408790" y="1709849"/>
            <a:ext cx="11230984" cy="4626407"/>
          </a:xfrm>
          <a:prstGeom prst="rect">
            <a:avLst/>
          </a:prstGeom>
        </p:spPr>
        <p:txBody>
          <a:bodyPr vert="horz" lIns="91436" tIns="45719" rIns="91436" bIns="45719" rtlCol="0">
            <a:normAutofit/>
          </a:bodyPr>
          <a:lstStyle>
            <a:lvl1pPr marL="0" indent="0" algn="ctr" defTabSz="457182" rtl="0" eaLnBrk="1" latinLnBrk="0" hangingPunct="1">
              <a:spcBef>
                <a:spcPct val="20000"/>
              </a:spcBef>
              <a:buFont typeface="Arial"/>
              <a:buNone/>
              <a:defRPr sz="3100" kern="1200">
                <a:solidFill>
                  <a:schemeClr val="tx1">
                    <a:tint val="75000"/>
                  </a:schemeClr>
                </a:solidFill>
                <a:latin typeface="+mn-lt"/>
                <a:ea typeface="+mn-ea"/>
                <a:cs typeface="+mn-cs"/>
              </a:defRPr>
            </a:lvl1pPr>
            <a:lvl2pPr marL="457182" indent="0" algn="ctr" defTabSz="457182"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362" indent="0" algn="ctr" defTabSz="457182"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544"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4pPr>
            <a:lvl5pPr marL="182872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5pPr>
            <a:lvl6pPr marL="2285906"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6pPr>
            <a:lvl7pPr marL="274308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7pPr>
            <a:lvl8pPr marL="3200268"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8pPr>
            <a:lvl9pPr marL="3657450" indent="0" algn="ctr" defTabSz="457182" rtl="0" eaLnBrk="1" latinLnBrk="0" hangingPunct="1">
              <a:spcBef>
                <a:spcPct val="20000"/>
              </a:spcBef>
              <a:buFont typeface="Arial"/>
              <a:buNone/>
              <a:defRPr sz="1900" kern="1200">
                <a:solidFill>
                  <a:schemeClr val="tx1">
                    <a:tint val="75000"/>
                  </a:schemeClr>
                </a:solidFill>
                <a:latin typeface="+mn-lt"/>
                <a:ea typeface="+mn-ea"/>
                <a:cs typeface="+mn-cs"/>
              </a:defRPr>
            </a:lvl9pPr>
          </a:lstStyle>
          <a:p>
            <a:pPr marL="457200" indent="-457200" algn="l">
              <a:buFont typeface="Arial" panose="020B0604020202020204" pitchFamily="34" charset="0"/>
              <a:buChar char="•"/>
            </a:pPr>
            <a:endParaRPr lang="en-GB" dirty="0">
              <a:solidFill>
                <a:srgbClr val="696969"/>
              </a:solidFill>
              <a:latin typeface="HelveticaNeueLT Pro 55 Roman" panose="020B0604020202020204" pitchFamily="34" charset="0"/>
              <a:cs typeface="Arial" panose="020B0604020202020204" pitchFamily="34" charset="0"/>
            </a:endParaRPr>
          </a:p>
        </p:txBody>
      </p:sp>
      <p:sp>
        <p:nvSpPr>
          <p:cNvPr id="3" name="Rectangle 2"/>
          <p:cNvSpPr/>
          <p:nvPr/>
        </p:nvSpPr>
        <p:spPr>
          <a:xfrm>
            <a:off x="315556" y="1626683"/>
            <a:ext cx="11324217" cy="954107"/>
          </a:xfrm>
          <a:prstGeom prst="rect">
            <a:avLst/>
          </a:prstGeom>
        </p:spPr>
        <p:txBody>
          <a:bodyPr wrap="square">
            <a:spAutoFit/>
          </a:bodyPr>
          <a:lstStyle/>
          <a:p>
            <a:pPr marL="285750" indent="-285750">
              <a:buFont typeface="Arial" panose="020B0604020202020204" pitchFamily="34" charset="0"/>
              <a:buChar char="•"/>
            </a:pPr>
            <a:r>
              <a:rPr lang="en-GB" sz="1400" dirty="0">
                <a:solidFill>
                  <a:srgbClr val="B50230"/>
                </a:solidFill>
                <a:latin typeface="HelveticaNeueLT Pro 55 Roman" panose="020B0604020202020204" pitchFamily="34" charset="0"/>
                <a:cs typeface="Arial" panose="020B0604020202020204" pitchFamily="34" charset="0"/>
              </a:rPr>
              <a:t>The maximum usable capacity of a USB will be less than the total quoted capacity.</a:t>
            </a:r>
            <a:r>
              <a:rPr lang="en-GB" sz="1400" dirty="0">
                <a:solidFill>
                  <a:srgbClr val="696969"/>
                </a:solidFill>
                <a:latin typeface="HelveticaNeueLT Pro 55 Roman" panose="020B0604020202020204" pitchFamily="34" charset="0"/>
                <a:cs typeface="Arial" panose="020B0604020202020204" pitchFamily="34" charset="0"/>
              </a:rPr>
              <a:t> This is because a small portion of the space is needed by the computer to store the data it needs to operate the drive (the firmware)</a:t>
            </a:r>
          </a:p>
          <a:p>
            <a:endParaRPr lang="en-GB" sz="1400" dirty="0">
              <a:solidFill>
                <a:srgbClr val="696969"/>
              </a:solidFill>
              <a:latin typeface="HelveticaNeueLT Pro 55 Roman"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rgbClr val="696969"/>
                </a:solidFill>
                <a:latin typeface="HelveticaNeueLT Pro 55 Roman" panose="020B0604020202020204" pitchFamily="34" charset="0"/>
                <a:cs typeface="Arial" panose="020B0604020202020204" pitchFamily="34" charset="0"/>
              </a:rPr>
              <a:t>Below are estimates of how much data our USBs can store:</a:t>
            </a:r>
          </a:p>
        </p:txBody>
      </p:sp>
      <p:graphicFrame>
        <p:nvGraphicFramePr>
          <p:cNvPr id="6" name="Table 5"/>
          <p:cNvGraphicFramePr>
            <a:graphicFrameLocks noGrp="1"/>
          </p:cNvGraphicFramePr>
          <p:nvPr>
            <p:extLst/>
          </p:nvPr>
        </p:nvGraphicFramePr>
        <p:xfrm>
          <a:off x="2603902" y="2910178"/>
          <a:ext cx="6840760" cy="2966720"/>
        </p:xfrm>
        <a:graphic>
          <a:graphicData uri="http://schemas.openxmlformats.org/drawingml/2006/table">
            <a:tbl>
              <a:tblPr firstRow="1" bandRow="1">
                <a:tableStyleId>{5C22544A-7EE6-4342-B048-85BDC9FD1C3A}</a:tableStyleId>
              </a:tblPr>
              <a:tblGrid>
                <a:gridCol w="2160240">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tblGrid>
              <a:tr h="370840">
                <a:tc>
                  <a:txBody>
                    <a:bodyPr/>
                    <a:lstStyle/>
                    <a:p>
                      <a:endParaRPr lang="en-GB" dirty="0"/>
                    </a:p>
                  </a:txBody>
                  <a:tcPr>
                    <a:solidFill>
                      <a:srgbClr val="B50230"/>
                    </a:solidFill>
                  </a:tcPr>
                </a:tc>
                <a:tc>
                  <a:txBody>
                    <a:bodyPr/>
                    <a:lstStyle/>
                    <a:p>
                      <a:pPr algn="ctr"/>
                      <a:r>
                        <a:rPr lang="en-GB" dirty="0"/>
                        <a:t>Photos</a:t>
                      </a:r>
                    </a:p>
                  </a:txBody>
                  <a:tcPr>
                    <a:solidFill>
                      <a:srgbClr val="B50230"/>
                    </a:solidFill>
                  </a:tcPr>
                </a:tc>
                <a:tc>
                  <a:txBody>
                    <a:bodyPr/>
                    <a:lstStyle/>
                    <a:p>
                      <a:pPr algn="ctr"/>
                      <a:r>
                        <a:rPr lang="en-GB" dirty="0"/>
                        <a:t>Music</a:t>
                      </a:r>
                    </a:p>
                  </a:txBody>
                  <a:tcPr>
                    <a:solidFill>
                      <a:srgbClr val="B50230"/>
                    </a:solidFill>
                  </a:tcPr>
                </a:tc>
                <a:tc>
                  <a:txBody>
                    <a:bodyPr/>
                    <a:lstStyle/>
                    <a:p>
                      <a:pPr algn="ctr"/>
                      <a:r>
                        <a:rPr lang="en-GB" dirty="0"/>
                        <a:t>Films</a:t>
                      </a:r>
                    </a:p>
                  </a:txBody>
                  <a:tcPr>
                    <a:solidFill>
                      <a:srgbClr val="B50230"/>
                    </a:solidFill>
                  </a:tcPr>
                </a:tc>
                <a:extLst>
                  <a:ext uri="{0D108BD9-81ED-4DB2-BD59-A6C34878D82A}">
                    <a16:rowId xmlns:a16="http://schemas.microsoft.com/office/drawing/2014/main"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a:t>2GB</a:t>
                      </a:r>
                      <a:r>
                        <a:rPr lang="en-GB" sz="1000" b="1" dirty="0"/>
                        <a:t> </a:t>
                      </a:r>
                      <a:r>
                        <a:rPr lang="en-GB" sz="1000" dirty="0"/>
                        <a:t>(1.86GB or 1905MB)</a:t>
                      </a:r>
                      <a:endParaRPr lang="en-GB" sz="1000" b="1" dirty="0"/>
                    </a:p>
                  </a:txBody>
                  <a:tcPr/>
                </a:tc>
                <a:tc>
                  <a:txBody>
                    <a:bodyPr/>
                    <a:lstStyle/>
                    <a:p>
                      <a:pPr algn="ctr"/>
                      <a:r>
                        <a:rPr lang="en-GB" dirty="0"/>
                        <a:t>952</a:t>
                      </a:r>
                    </a:p>
                  </a:txBody>
                  <a:tcPr/>
                </a:tc>
                <a:tc>
                  <a:txBody>
                    <a:bodyPr/>
                    <a:lstStyle/>
                    <a:p>
                      <a:pPr algn="ctr"/>
                      <a:r>
                        <a:rPr lang="en-GB" dirty="0"/>
                        <a:t>476</a:t>
                      </a:r>
                    </a:p>
                  </a:txBody>
                  <a:tcPr/>
                </a:tc>
                <a:tc>
                  <a:txBody>
                    <a:bodyPr/>
                    <a:lstStyle/>
                    <a:p>
                      <a:pPr algn="ctr"/>
                      <a:r>
                        <a:rPr lang="en-GB" dirty="0"/>
                        <a:t>3.81</a:t>
                      </a:r>
                    </a:p>
                  </a:txBody>
                  <a:tcPr/>
                </a:tc>
                <a:extLst>
                  <a:ext uri="{0D108BD9-81ED-4DB2-BD59-A6C34878D82A}">
                    <a16:rowId xmlns:a16="http://schemas.microsoft.com/office/drawing/2014/main" val="10001"/>
                  </a:ext>
                </a:extLst>
              </a:tr>
              <a:tr h="370840">
                <a:tc>
                  <a:txBody>
                    <a:bodyPr/>
                    <a:lstStyle/>
                    <a:p>
                      <a:pPr algn="ctr"/>
                      <a:r>
                        <a:rPr lang="en-GB" b="1" dirty="0"/>
                        <a:t>4GB</a:t>
                      </a:r>
                      <a:r>
                        <a:rPr lang="en-GB" sz="1000" dirty="0"/>
                        <a:t> (3.72GB or 3809MB)</a:t>
                      </a:r>
                      <a:endParaRPr lang="en-GB" sz="1000" b="1" dirty="0"/>
                    </a:p>
                  </a:txBody>
                  <a:tcPr/>
                </a:tc>
                <a:tc>
                  <a:txBody>
                    <a:bodyPr/>
                    <a:lstStyle/>
                    <a:p>
                      <a:pPr algn="ctr"/>
                      <a:r>
                        <a:rPr lang="en-GB" dirty="0"/>
                        <a:t>1904</a:t>
                      </a:r>
                    </a:p>
                  </a:txBody>
                  <a:tcPr/>
                </a:tc>
                <a:tc>
                  <a:txBody>
                    <a:bodyPr/>
                    <a:lstStyle/>
                    <a:p>
                      <a:pPr algn="ctr"/>
                      <a:r>
                        <a:rPr lang="en-GB" dirty="0"/>
                        <a:t>952</a:t>
                      </a:r>
                    </a:p>
                  </a:txBody>
                  <a:tcPr/>
                </a:tc>
                <a:tc>
                  <a:txBody>
                    <a:bodyPr/>
                    <a:lstStyle/>
                    <a:p>
                      <a:pPr algn="ctr"/>
                      <a:r>
                        <a:rPr lang="en-GB" dirty="0"/>
                        <a:t>7.62</a:t>
                      </a:r>
                    </a:p>
                  </a:txBody>
                  <a:tcPr/>
                </a:tc>
                <a:extLst>
                  <a:ext uri="{0D108BD9-81ED-4DB2-BD59-A6C34878D82A}">
                    <a16:rowId xmlns:a16="http://schemas.microsoft.com/office/drawing/2014/main" val="10002"/>
                  </a:ext>
                </a:extLst>
              </a:tr>
              <a:tr h="370840">
                <a:tc>
                  <a:txBody>
                    <a:bodyPr/>
                    <a:lstStyle/>
                    <a:p>
                      <a:pPr algn="ctr"/>
                      <a:r>
                        <a:rPr lang="en-GB" b="1" dirty="0"/>
                        <a:t>8GB</a:t>
                      </a:r>
                      <a:r>
                        <a:rPr lang="en-GB" sz="1000" dirty="0"/>
                        <a:t> (7.44GB or 7619MB)</a:t>
                      </a:r>
                      <a:endParaRPr lang="en-GB" sz="1000" b="1" dirty="0"/>
                    </a:p>
                  </a:txBody>
                  <a:tcPr/>
                </a:tc>
                <a:tc>
                  <a:txBody>
                    <a:bodyPr/>
                    <a:lstStyle/>
                    <a:p>
                      <a:pPr algn="ctr"/>
                      <a:r>
                        <a:rPr lang="en-GB" dirty="0"/>
                        <a:t>3809</a:t>
                      </a:r>
                    </a:p>
                  </a:txBody>
                  <a:tcPr/>
                </a:tc>
                <a:tc>
                  <a:txBody>
                    <a:bodyPr/>
                    <a:lstStyle/>
                    <a:p>
                      <a:pPr algn="ctr"/>
                      <a:r>
                        <a:rPr lang="en-GB" dirty="0"/>
                        <a:t>1904</a:t>
                      </a:r>
                    </a:p>
                  </a:txBody>
                  <a:tcPr/>
                </a:tc>
                <a:tc>
                  <a:txBody>
                    <a:bodyPr/>
                    <a:lstStyle/>
                    <a:p>
                      <a:pPr algn="ctr"/>
                      <a:r>
                        <a:rPr lang="en-GB" dirty="0"/>
                        <a:t>15.24</a:t>
                      </a:r>
                    </a:p>
                  </a:txBody>
                  <a:tcPr/>
                </a:tc>
                <a:extLst>
                  <a:ext uri="{0D108BD9-81ED-4DB2-BD59-A6C34878D82A}">
                    <a16:rowId xmlns:a16="http://schemas.microsoft.com/office/drawing/2014/main" val="10003"/>
                  </a:ext>
                </a:extLst>
              </a:tr>
              <a:tr h="370840">
                <a:tc>
                  <a:txBody>
                    <a:bodyPr/>
                    <a:lstStyle/>
                    <a:p>
                      <a:pPr algn="ctr"/>
                      <a:r>
                        <a:rPr lang="en-GB" b="1" dirty="0"/>
                        <a:t>16GB</a:t>
                      </a:r>
                      <a:r>
                        <a:rPr lang="en-GB" sz="1000" dirty="0"/>
                        <a:t> (14.88GB or</a:t>
                      </a:r>
                      <a:r>
                        <a:rPr lang="en-GB" sz="1000" baseline="0" dirty="0"/>
                        <a:t> </a:t>
                      </a:r>
                      <a:r>
                        <a:rPr lang="en-GB" sz="1000" dirty="0"/>
                        <a:t>15237MB)</a:t>
                      </a:r>
                      <a:endParaRPr lang="en-GB" sz="1000" b="1" dirty="0"/>
                    </a:p>
                  </a:txBody>
                  <a:tcPr/>
                </a:tc>
                <a:tc>
                  <a:txBody>
                    <a:bodyPr/>
                    <a:lstStyle/>
                    <a:p>
                      <a:pPr algn="ctr"/>
                      <a:r>
                        <a:rPr lang="en-GB" dirty="0"/>
                        <a:t>7618</a:t>
                      </a:r>
                    </a:p>
                  </a:txBody>
                  <a:tcPr/>
                </a:tc>
                <a:tc>
                  <a:txBody>
                    <a:bodyPr/>
                    <a:lstStyle/>
                    <a:p>
                      <a:pPr algn="ctr"/>
                      <a:r>
                        <a:rPr lang="en-GB" dirty="0"/>
                        <a:t>3809</a:t>
                      </a:r>
                    </a:p>
                  </a:txBody>
                  <a:tcPr/>
                </a:tc>
                <a:tc>
                  <a:txBody>
                    <a:bodyPr/>
                    <a:lstStyle/>
                    <a:p>
                      <a:pPr algn="ctr"/>
                      <a:r>
                        <a:rPr lang="en-GB" dirty="0"/>
                        <a:t>30.47</a:t>
                      </a:r>
                    </a:p>
                  </a:txBody>
                  <a:tcPr/>
                </a:tc>
                <a:extLst>
                  <a:ext uri="{0D108BD9-81ED-4DB2-BD59-A6C34878D82A}">
                    <a16:rowId xmlns:a16="http://schemas.microsoft.com/office/drawing/2014/main" val="10004"/>
                  </a:ext>
                </a:extLst>
              </a:tr>
              <a:tr h="370840">
                <a:tc>
                  <a:txBody>
                    <a:bodyPr/>
                    <a:lstStyle/>
                    <a:p>
                      <a:pPr algn="ctr"/>
                      <a:r>
                        <a:rPr lang="en-GB" b="1" dirty="0"/>
                        <a:t>32GB</a:t>
                      </a:r>
                      <a:r>
                        <a:rPr lang="en-GB" sz="1000" dirty="0"/>
                        <a:t> (29.76GB or 30474MB)</a:t>
                      </a:r>
                      <a:endParaRPr lang="en-GB" sz="1000" b="1" dirty="0"/>
                    </a:p>
                  </a:txBody>
                  <a:tcPr/>
                </a:tc>
                <a:tc>
                  <a:txBody>
                    <a:bodyPr/>
                    <a:lstStyle/>
                    <a:p>
                      <a:pPr algn="ctr"/>
                      <a:r>
                        <a:rPr lang="en-GB" dirty="0"/>
                        <a:t>15237</a:t>
                      </a:r>
                    </a:p>
                  </a:txBody>
                  <a:tcPr/>
                </a:tc>
                <a:tc>
                  <a:txBody>
                    <a:bodyPr/>
                    <a:lstStyle/>
                    <a:p>
                      <a:pPr algn="ctr"/>
                      <a:r>
                        <a:rPr lang="en-GB" dirty="0"/>
                        <a:t>7618</a:t>
                      </a:r>
                    </a:p>
                  </a:txBody>
                  <a:tcPr/>
                </a:tc>
                <a:tc>
                  <a:txBody>
                    <a:bodyPr/>
                    <a:lstStyle/>
                    <a:p>
                      <a:pPr algn="ctr"/>
                      <a:r>
                        <a:rPr lang="en-GB" dirty="0"/>
                        <a:t>60.95</a:t>
                      </a:r>
                    </a:p>
                  </a:txBody>
                  <a:tcPr/>
                </a:tc>
                <a:extLst>
                  <a:ext uri="{0D108BD9-81ED-4DB2-BD59-A6C34878D82A}">
                    <a16:rowId xmlns:a16="http://schemas.microsoft.com/office/drawing/2014/main" val="10005"/>
                  </a:ext>
                </a:extLst>
              </a:tr>
              <a:tr h="370840">
                <a:tc>
                  <a:txBody>
                    <a:bodyPr/>
                    <a:lstStyle/>
                    <a:p>
                      <a:pPr algn="ctr"/>
                      <a:r>
                        <a:rPr lang="en-GB" b="1" dirty="0"/>
                        <a:t>64GB</a:t>
                      </a:r>
                      <a:r>
                        <a:rPr lang="en-GB" sz="1000" dirty="0"/>
                        <a:t> (59.52GB or 60948MB)</a:t>
                      </a:r>
                      <a:endParaRPr lang="en-GB" sz="1000" b="1" dirty="0"/>
                    </a:p>
                  </a:txBody>
                  <a:tcPr/>
                </a:tc>
                <a:tc>
                  <a:txBody>
                    <a:bodyPr/>
                    <a:lstStyle/>
                    <a:p>
                      <a:pPr algn="ctr"/>
                      <a:r>
                        <a:rPr lang="en-GB" dirty="0"/>
                        <a:t>30474</a:t>
                      </a:r>
                    </a:p>
                  </a:txBody>
                  <a:tcPr/>
                </a:tc>
                <a:tc>
                  <a:txBody>
                    <a:bodyPr/>
                    <a:lstStyle/>
                    <a:p>
                      <a:pPr algn="ctr"/>
                      <a:r>
                        <a:rPr lang="en-GB" dirty="0"/>
                        <a:t>15237</a:t>
                      </a:r>
                    </a:p>
                  </a:txBody>
                  <a:tcPr/>
                </a:tc>
                <a:tc>
                  <a:txBody>
                    <a:bodyPr/>
                    <a:lstStyle/>
                    <a:p>
                      <a:pPr algn="ctr"/>
                      <a:r>
                        <a:rPr lang="en-GB" dirty="0"/>
                        <a:t>121.90</a:t>
                      </a:r>
                    </a:p>
                  </a:txBody>
                  <a:tcPr/>
                </a:tc>
                <a:extLst>
                  <a:ext uri="{0D108BD9-81ED-4DB2-BD59-A6C34878D82A}">
                    <a16:rowId xmlns:a16="http://schemas.microsoft.com/office/drawing/2014/main" val="10006"/>
                  </a:ext>
                </a:extLst>
              </a:tr>
              <a:tr h="370840">
                <a:tc>
                  <a:txBody>
                    <a:bodyPr/>
                    <a:lstStyle/>
                    <a:p>
                      <a:pPr algn="ctr"/>
                      <a:r>
                        <a:rPr lang="en-GB" b="1" dirty="0"/>
                        <a:t>128GB</a:t>
                      </a:r>
                      <a:r>
                        <a:rPr lang="en-GB" sz="1000" dirty="0"/>
                        <a:t> (119.04GB or</a:t>
                      </a:r>
                      <a:r>
                        <a:rPr lang="en-GB" sz="1000" baseline="0" dirty="0"/>
                        <a:t> </a:t>
                      </a:r>
                      <a:r>
                        <a:rPr lang="en-GB" sz="1000" dirty="0"/>
                        <a:t>121897MB)</a:t>
                      </a:r>
                      <a:endParaRPr lang="en-GB" sz="1000" b="1" dirty="0"/>
                    </a:p>
                  </a:txBody>
                  <a:tcPr/>
                </a:tc>
                <a:tc>
                  <a:txBody>
                    <a:bodyPr/>
                    <a:lstStyle/>
                    <a:p>
                      <a:pPr algn="ctr"/>
                      <a:r>
                        <a:rPr lang="en-GB" dirty="0"/>
                        <a:t>60948 </a:t>
                      </a:r>
                    </a:p>
                  </a:txBody>
                  <a:tcPr/>
                </a:tc>
                <a:tc>
                  <a:txBody>
                    <a:bodyPr/>
                    <a:lstStyle/>
                    <a:p>
                      <a:pPr algn="ctr"/>
                      <a:r>
                        <a:rPr lang="en-GB" dirty="0"/>
                        <a:t>30474 </a:t>
                      </a:r>
                    </a:p>
                  </a:txBody>
                  <a:tcPr/>
                </a:tc>
                <a:tc>
                  <a:txBody>
                    <a:bodyPr/>
                    <a:lstStyle/>
                    <a:p>
                      <a:pPr algn="ctr"/>
                      <a:r>
                        <a:rPr lang="en-GB" dirty="0"/>
                        <a:t>243.79</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52137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39011"/>
            <a:ext cx="12192000" cy="584775"/>
          </a:xfrm>
          <a:prstGeom prst="rect">
            <a:avLst/>
          </a:prstGeom>
        </p:spPr>
        <p:txBody>
          <a:bodyPr wrap="square">
            <a:spAutoFit/>
          </a:bodyPr>
          <a:lstStyle/>
          <a:p>
            <a:pPr algn="ctr"/>
            <a:r>
              <a:rPr lang="en-US" sz="3200" b="1" dirty="0">
                <a:ln w="11430"/>
                <a:solidFill>
                  <a:srgbClr val="A32038"/>
                </a:solidFill>
                <a:latin typeface="HelveticaNeueLT Pro 95 Blk" panose="020B0904020202020204" pitchFamily="34" charset="0"/>
                <a:cs typeface="Arial" panose="020B0604020202020204" pitchFamily="34" charset="0"/>
              </a:rPr>
              <a:t>Data Preloading</a:t>
            </a:r>
          </a:p>
        </p:txBody>
      </p:sp>
      <p:sp>
        <p:nvSpPr>
          <p:cNvPr id="7" name="Rectangle 6"/>
          <p:cNvSpPr/>
          <p:nvPr/>
        </p:nvSpPr>
        <p:spPr>
          <a:xfrm>
            <a:off x="496644" y="2050716"/>
            <a:ext cx="11585986" cy="3847207"/>
          </a:xfrm>
          <a:prstGeom prst="rect">
            <a:avLst/>
          </a:prstGeom>
        </p:spPr>
        <p:txBody>
          <a:bodyPr wrap="square">
            <a:spAutoFit/>
          </a:bodyPr>
          <a:lstStyle/>
          <a:p>
            <a:r>
              <a:rPr lang="en-GB" sz="2000" b="1" i="1" dirty="0">
                <a:solidFill>
                  <a:schemeClr val="bg1">
                    <a:lumMod val="50000"/>
                  </a:schemeClr>
                </a:solidFill>
                <a:latin typeface="HelveticaNeueLT Pro 55 Roman" panose="020B0604020202020204" pitchFamily="34" charset="0"/>
                <a:cs typeface="Arial" panose="020B0604020202020204" pitchFamily="34" charset="0"/>
              </a:rPr>
              <a:t>What is Data preloading? </a:t>
            </a:r>
          </a:p>
          <a:p>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a:p>
            <a:r>
              <a:rPr lang="en-GB" sz="1600" dirty="0">
                <a:solidFill>
                  <a:srgbClr val="B50230"/>
                </a:solidFill>
                <a:latin typeface="HelveticaNeueLT Pro 55 Roman" panose="020B0604020202020204" pitchFamily="34" charset="0"/>
                <a:cs typeface="Arial" panose="020B0604020202020204" pitchFamily="34" charset="0"/>
              </a:rPr>
              <a:t>Data preloading </a:t>
            </a:r>
            <a:r>
              <a:rPr lang="en-GB" sz="1600" dirty="0">
                <a:solidFill>
                  <a:schemeClr val="bg1">
                    <a:lumMod val="50000"/>
                  </a:schemeClr>
                </a:solidFill>
                <a:latin typeface="HelveticaNeueLT Pro 55 Roman" panose="020B0604020202020204" pitchFamily="34" charset="0"/>
                <a:cs typeface="Arial" panose="020B0604020202020204" pitchFamily="34" charset="0"/>
              </a:rPr>
              <a:t>is an </a:t>
            </a:r>
            <a:r>
              <a:rPr lang="en-GB" sz="1600" dirty="0">
                <a:solidFill>
                  <a:srgbClr val="B50230"/>
                </a:solidFill>
                <a:latin typeface="HelveticaNeueLT Pro 55 Roman" panose="020B0604020202020204" pitchFamily="34" charset="0"/>
                <a:cs typeface="Arial" panose="020B0604020202020204" pitchFamily="34" charset="0"/>
              </a:rPr>
              <a:t>additional service </a:t>
            </a:r>
            <a:r>
              <a:rPr lang="en-GB" sz="1600" dirty="0">
                <a:solidFill>
                  <a:schemeClr val="bg1">
                    <a:lumMod val="50000"/>
                  </a:schemeClr>
                </a:solidFill>
                <a:latin typeface="HelveticaNeueLT Pro 55 Roman" panose="020B0604020202020204" pitchFamily="34" charset="0"/>
                <a:cs typeface="Arial" panose="020B0604020202020204" pitchFamily="34" charset="0"/>
              </a:rPr>
              <a:t>we provide to our customers, they give us </a:t>
            </a:r>
            <a:r>
              <a:rPr lang="en-GB" sz="1600" dirty="0">
                <a:solidFill>
                  <a:srgbClr val="B50230"/>
                </a:solidFill>
                <a:latin typeface="HelveticaNeueLT Pro 55 Roman" panose="020B0604020202020204" pitchFamily="34" charset="0"/>
                <a:cs typeface="Arial" panose="020B0604020202020204" pitchFamily="34" charset="0"/>
              </a:rPr>
              <a:t>data</a:t>
            </a:r>
            <a:r>
              <a:rPr lang="en-GB" sz="1600" dirty="0">
                <a:solidFill>
                  <a:schemeClr val="bg1">
                    <a:lumMod val="50000"/>
                  </a:schemeClr>
                </a:solidFill>
                <a:latin typeface="HelveticaNeueLT Pro 55 Roman" panose="020B0604020202020204" pitchFamily="34" charset="0"/>
                <a:cs typeface="Arial" panose="020B0604020202020204" pitchFamily="34" charset="0"/>
              </a:rPr>
              <a:t> and we </a:t>
            </a:r>
            <a:r>
              <a:rPr lang="en-GB" sz="1600" dirty="0">
                <a:solidFill>
                  <a:srgbClr val="B50230"/>
                </a:solidFill>
                <a:latin typeface="HelveticaNeueLT Pro 55 Roman" panose="020B0604020202020204" pitchFamily="34" charset="0"/>
                <a:cs typeface="Arial" panose="020B0604020202020204" pitchFamily="34" charset="0"/>
              </a:rPr>
              <a:t>preload </a:t>
            </a:r>
            <a:r>
              <a:rPr lang="en-GB" sz="1600" dirty="0">
                <a:solidFill>
                  <a:schemeClr val="bg1">
                    <a:lumMod val="50000"/>
                  </a:schemeClr>
                </a:solidFill>
                <a:latin typeface="HelveticaNeueLT Pro 55 Roman" panose="020B0604020202020204" pitchFamily="34" charset="0"/>
                <a:cs typeface="Arial" panose="020B0604020202020204" pitchFamily="34" charset="0"/>
              </a:rPr>
              <a:t>it onto the </a:t>
            </a:r>
            <a:r>
              <a:rPr lang="en-GB" sz="1600" dirty="0">
                <a:solidFill>
                  <a:srgbClr val="B50230"/>
                </a:solidFill>
                <a:latin typeface="HelveticaNeueLT Pro 55 Roman" panose="020B0604020202020204" pitchFamily="34" charset="0"/>
                <a:cs typeface="Arial" panose="020B0604020202020204" pitchFamily="34" charset="0"/>
              </a:rPr>
              <a:t>USB’s </a:t>
            </a:r>
            <a:r>
              <a:rPr lang="en-GB" sz="1600" dirty="0">
                <a:solidFill>
                  <a:schemeClr val="bg1">
                    <a:lumMod val="50000"/>
                  </a:schemeClr>
                </a:solidFill>
                <a:latin typeface="HelveticaNeueLT Pro 55 Roman" panose="020B0604020202020204" pitchFamily="34" charset="0"/>
                <a:cs typeface="Arial" panose="020B0604020202020204" pitchFamily="34" charset="0"/>
              </a:rPr>
              <a:t>they have ordered from us. </a:t>
            </a:r>
          </a:p>
          <a:p>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a:p>
            <a:r>
              <a:rPr lang="en-GB" sz="1600" dirty="0">
                <a:solidFill>
                  <a:schemeClr val="bg1">
                    <a:lumMod val="50000"/>
                  </a:schemeClr>
                </a:solidFill>
                <a:latin typeface="HelveticaNeueLT Pro 55 Roman" panose="020B0604020202020204" pitchFamily="34" charset="0"/>
                <a:cs typeface="Arial" panose="020B0604020202020204" pitchFamily="34" charset="0"/>
              </a:rPr>
              <a:t>This is very handy if your customers order is quite large as we can </a:t>
            </a:r>
            <a:r>
              <a:rPr lang="en-GB" sz="1600" dirty="0">
                <a:solidFill>
                  <a:srgbClr val="B50230"/>
                </a:solidFill>
                <a:latin typeface="HelveticaNeueLT Pro 55 Roman" panose="020B0604020202020204" pitchFamily="34" charset="0"/>
                <a:cs typeface="Arial" panose="020B0604020202020204" pitchFamily="34" charset="0"/>
              </a:rPr>
              <a:t>duplicate data </a:t>
            </a:r>
            <a:r>
              <a:rPr lang="en-GB" sz="1600" dirty="0">
                <a:solidFill>
                  <a:schemeClr val="bg1">
                    <a:lumMod val="50000"/>
                  </a:schemeClr>
                </a:solidFill>
                <a:latin typeface="HelveticaNeueLT Pro 55 Roman" panose="020B0604020202020204" pitchFamily="34" charset="0"/>
                <a:cs typeface="Arial" panose="020B0604020202020204" pitchFamily="34" charset="0"/>
              </a:rPr>
              <a:t>on all the </a:t>
            </a:r>
            <a:r>
              <a:rPr lang="en-GB" sz="1600" dirty="0">
                <a:solidFill>
                  <a:srgbClr val="B50230"/>
                </a:solidFill>
                <a:latin typeface="HelveticaNeueLT Pro 55 Roman" panose="020B0604020202020204" pitchFamily="34" charset="0"/>
                <a:cs typeface="Arial" panose="020B0604020202020204" pitchFamily="34" charset="0"/>
              </a:rPr>
              <a:t>USB’s</a:t>
            </a:r>
            <a:r>
              <a:rPr lang="en-GB" sz="1600" dirty="0">
                <a:solidFill>
                  <a:schemeClr val="bg1">
                    <a:lumMod val="50000"/>
                  </a:schemeClr>
                </a:solidFill>
                <a:latin typeface="HelveticaNeueLT Pro 55 Roman" panose="020B0604020202020204" pitchFamily="34" charset="0"/>
                <a:cs typeface="Arial" panose="020B0604020202020204" pitchFamily="34" charset="0"/>
              </a:rPr>
              <a:t> at once saving the customer a lot of time.</a:t>
            </a:r>
          </a:p>
          <a:p>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a:p>
            <a:r>
              <a:rPr lang="en-GB" sz="1600" dirty="0">
                <a:solidFill>
                  <a:srgbClr val="B50230"/>
                </a:solidFill>
                <a:latin typeface="HelveticaNeueLT Pro 55 Roman" panose="020B0604020202020204" pitchFamily="34" charset="0"/>
                <a:cs typeface="Arial" panose="020B0604020202020204" pitchFamily="34" charset="0"/>
              </a:rPr>
              <a:t>Because we are sometimes dealing with large orders, when you are providing the preloading service to your customer it is vital that the necessary checks are done in order to ensure the customer receives the products with the data they ordered.</a:t>
            </a:r>
          </a:p>
          <a:p>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a:p>
            <a:r>
              <a:rPr lang="en-GB" sz="1600" dirty="0">
                <a:solidFill>
                  <a:schemeClr val="bg1">
                    <a:lumMod val="50000"/>
                  </a:schemeClr>
                </a:solidFill>
                <a:latin typeface="HelveticaNeueLT Pro 55 Roman" panose="020B0604020202020204" pitchFamily="34" charset="0"/>
                <a:cs typeface="Arial" panose="020B0604020202020204" pitchFamily="34" charset="0"/>
              </a:rPr>
              <a:t>If </a:t>
            </a:r>
            <a:r>
              <a:rPr lang="en-GB" sz="1600" dirty="0">
                <a:solidFill>
                  <a:srgbClr val="B50230"/>
                </a:solidFill>
                <a:latin typeface="HelveticaNeueLT Pro 55 Roman" panose="020B0604020202020204" pitchFamily="34" charset="0"/>
                <a:cs typeface="Arial" panose="020B0604020202020204" pitchFamily="34" charset="0"/>
              </a:rPr>
              <a:t>checks</a:t>
            </a:r>
            <a:r>
              <a:rPr lang="en-GB" sz="1600" dirty="0">
                <a:solidFill>
                  <a:schemeClr val="bg1">
                    <a:lumMod val="50000"/>
                  </a:schemeClr>
                </a:solidFill>
                <a:latin typeface="HelveticaNeueLT Pro 55 Roman" panose="020B0604020202020204" pitchFamily="34" charset="0"/>
                <a:cs typeface="Arial" panose="020B0604020202020204" pitchFamily="34" charset="0"/>
              </a:rPr>
              <a:t> are </a:t>
            </a:r>
            <a:r>
              <a:rPr lang="en-GB" sz="1600" dirty="0">
                <a:solidFill>
                  <a:srgbClr val="B50230"/>
                </a:solidFill>
                <a:latin typeface="HelveticaNeueLT Pro 55 Roman" panose="020B0604020202020204" pitchFamily="34" charset="0"/>
                <a:cs typeface="Arial" panose="020B0604020202020204" pitchFamily="34" charset="0"/>
              </a:rPr>
              <a:t>not done </a:t>
            </a:r>
            <a:r>
              <a:rPr lang="en-GB" sz="1600" dirty="0">
                <a:solidFill>
                  <a:schemeClr val="bg1">
                    <a:lumMod val="50000"/>
                  </a:schemeClr>
                </a:solidFill>
                <a:latin typeface="HelveticaNeueLT Pro 55 Roman" panose="020B0604020202020204" pitchFamily="34" charset="0"/>
                <a:cs typeface="Arial" panose="020B0604020202020204" pitchFamily="34" charset="0"/>
              </a:rPr>
              <a:t>and the order goes to the </a:t>
            </a:r>
            <a:r>
              <a:rPr lang="en-GB" sz="1600" dirty="0">
                <a:solidFill>
                  <a:srgbClr val="B50230"/>
                </a:solidFill>
                <a:latin typeface="HelveticaNeueLT Pro 55 Roman" panose="020B0604020202020204" pitchFamily="34" charset="0"/>
                <a:cs typeface="Arial" panose="020B0604020202020204" pitchFamily="34" charset="0"/>
              </a:rPr>
              <a:t>customer</a:t>
            </a:r>
            <a:r>
              <a:rPr lang="en-GB" sz="1600" dirty="0">
                <a:solidFill>
                  <a:schemeClr val="bg1">
                    <a:lumMod val="50000"/>
                  </a:schemeClr>
                </a:solidFill>
                <a:latin typeface="HelveticaNeueLT Pro 55 Roman" panose="020B0604020202020204" pitchFamily="34" charset="0"/>
                <a:cs typeface="Arial" panose="020B0604020202020204" pitchFamily="34" charset="0"/>
              </a:rPr>
              <a:t> with </a:t>
            </a:r>
            <a:r>
              <a:rPr lang="en-GB" sz="1600" dirty="0">
                <a:solidFill>
                  <a:srgbClr val="B50230"/>
                </a:solidFill>
                <a:latin typeface="HelveticaNeueLT Pro 55 Roman" panose="020B0604020202020204" pitchFamily="34" charset="0"/>
                <a:cs typeface="Arial" panose="020B0604020202020204" pitchFamily="34" charset="0"/>
              </a:rPr>
              <a:t>incorrect data</a:t>
            </a:r>
            <a:r>
              <a:rPr lang="en-GB" sz="1600" dirty="0">
                <a:solidFill>
                  <a:schemeClr val="bg1">
                    <a:lumMod val="50000"/>
                  </a:schemeClr>
                </a:solidFill>
                <a:latin typeface="HelveticaNeueLT Pro 55 Roman" panose="020B0604020202020204" pitchFamily="34" charset="0"/>
                <a:cs typeface="Arial" panose="020B0604020202020204" pitchFamily="34" charset="0"/>
              </a:rPr>
              <a:t> this will cause an </a:t>
            </a:r>
            <a:r>
              <a:rPr lang="en-GB" sz="1600" dirty="0">
                <a:solidFill>
                  <a:srgbClr val="B50230"/>
                </a:solidFill>
                <a:latin typeface="HelveticaNeueLT Pro 55 Roman" panose="020B0604020202020204" pitchFamily="34" charset="0"/>
                <a:cs typeface="Arial" panose="020B0604020202020204" pitchFamily="34" charset="0"/>
              </a:rPr>
              <a:t>aftersales case</a:t>
            </a:r>
            <a:r>
              <a:rPr lang="en-GB" sz="1600" dirty="0">
                <a:solidFill>
                  <a:schemeClr val="bg1">
                    <a:lumMod val="50000"/>
                  </a:schemeClr>
                </a:solidFill>
                <a:latin typeface="HelveticaNeueLT Pro 55 Roman" panose="020B0604020202020204" pitchFamily="34" charset="0"/>
                <a:cs typeface="Arial" panose="020B0604020202020204" pitchFamily="34" charset="0"/>
              </a:rPr>
              <a:t>.</a:t>
            </a:r>
          </a:p>
          <a:p>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a:p>
            <a:r>
              <a:rPr lang="en-GB" sz="1600" dirty="0">
                <a:solidFill>
                  <a:schemeClr val="bg1">
                    <a:lumMod val="50000"/>
                  </a:schemeClr>
                </a:solidFill>
                <a:latin typeface="HelveticaNeueLT Pro 55 Roman" panose="020B0604020202020204" pitchFamily="34" charset="0"/>
                <a:cs typeface="Arial" panose="020B0604020202020204" pitchFamily="34" charset="0"/>
              </a:rPr>
              <a:t>The next few slides will guide you through the process to ensure that you have the knowledge to confidently process data preloads. </a:t>
            </a:r>
          </a:p>
        </p:txBody>
      </p:sp>
    </p:spTree>
    <p:extLst>
      <p:ext uri="{BB962C8B-B14F-4D97-AF65-F5344CB8AC3E}">
        <p14:creationId xmlns:p14="http://schemas.microsoft.com/office/powerpoint/2010/main" val="2888975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66" y="1049769"/>
            <a:ext cx="12159733" cy="584775"/>
          </a:xfrm>
          <a:prstGeom prst="rect">
            <a:avLst/>
          </a:prstGeom>
        </p:spPr>
        <p:txBody>
          <a:bodyPr wrap="square">
            <a:spAutoFit/>
          </a:bodyPr>
          <a:lstStyle/>
          <a:p>
            <a:pPr algn="ctr"/>
            <a:r>
              <a:rPr lang="en-US" sz="3200" b="1" dirty="0">
                <a:ln w="11430"/>
                <a:solidFill>
                  <a:srgbClr val="A32038"/>
                </a:solidFill>
                <a:latin typeface="HelveticaNeueLT Pro 95 Blk" panose="020B0904020202020204" pitchFamily="34" charset="0"/>
                <a:cs typeface="Arial" panose="020B0604020202020204" pitchFamily="34" charset="0"/>
              </a:rPr>
              <a:t>Data Types </a:t>
            </a:r>
            <a:endParaRPr lang="en-GB" sz="3200" dirty="0">
              <a:solidFill>
                <a:srgbClr val="A32038"/>
              </a:solidFill>
              <a:latin typeface="HelveticaNeueLT Pro 95 Blk" panose="020B0904020202020204" pitchFamily="34" charset="0"/>
              <a:cs typeface="Arial" panose="020B0604020202020204" pitchFamily="34" charset="0"/>
            </a:endParaRPr>
          </a:p>
        </p:txBody>
      </p:sp>
      <p:sp>
        <p:nvSpPr>
          <p:cNvPr id="3" name="Rectangle 2"/>
          <p:cNvSpPr/>
          <p:nvPr/>
        </p:nvSpPr>
        <p:spPr>
          <a:xfrm>
            <a:off x="380721" y="1644973"/>
            <a:ext cx="12159732" cy="738664"/>
          </a:xfrm>
          <a:prstGeom prst="rect">
            <a:avLst/>
          </a:prstGeom>
        </p:spPr>
        <p:txBody>
          <a:bodyPr wrap="square">
            <a:spAutoFit/>
          </a:bodyPr>
          <a:lstStyle/>
          <a:p>
            <a:r>
              <a:rPr lang="en-GB" sz="1400" dirty="0">
                <a:solidFill>
                  <a:schemeClr val="bg1">
                    <a:lumMod val="50000"/>
                  </a:schemeClr>
                </a:solidFill>
                <a:latin typeface="HelveticaNeueLT Pro 55 Roman" panose="020B0604020202020204" pitchFamily="34" charset="0"/>
              </a:rPr>
              <a:t>First off it is important to note there are two types of data you will come across: </a:t>
            </a:r>
          </a:p>
          <a:p>
            <a:pPr marL="285750" indent="-285750">
              <a:buFont typeface="Arial" panose="020B0604020202020204" pitchFamily="34" charset="0"/>
              <a:buChar char="•"/>
            </a:pPr>
            <a:r>
              <a:rPr lang="en-GB" sz="1400" dirty="0">
                <a:solidFill>
                  <a:srgbClr val="B50230"/>
                </a:solidFill>
                <a:latin typeface="HelveticaNeueLT Pro 55 Roman" panose="020B0604020202020204" pitchFamily="34" charset="0"/>
              </a:rPr>
              <a:t>Mac Data </a:t>
            </a:r>
          </a:p>
          <a:p>
            <a:pPr marL="285750" indent="-285750">
              <a:buFont typeface="Arial" panose="020B0604020202020204" pitchFamily="34" charset="0"/>
              <a:buChar char="•"/>
            </a:pPr>
            <a:r>
              <a:rPr lang="en-GB" sz="1400" dirty="0">
                <a:solidFill>
                  <a:srgbClr val="B50230"/>
                </a:solidFill>
                <a:latin typeface="HelveticaNeueLT Pro 55 Roman" panose="020B0604020202020204" pitchFamily="34" charset="0"/>
              </a:rPr>
              <a:t>Windows Data</a:t>
            </a:r>
            <a:r>
              <a:rPr lang="en-GB" sz="1400" dirty="0">
                <a:solidFill>
                  <a:srgbClr val="FF0000"/>
                </a:solidFill>
                <a:latin typeface="HelveticaNeueLT Pro 55 Roman" panose="020B0604020202020204" pitchFamily="34" charset="0"/>
              </a:rPr>
              <a:t>. </a:t>
            </a:r>
          </a:p>
        </p:txBody>
      </p:sp>
      <p:pic>
        <p:nvPicPr>
          <p:cNvPr id="9" name="Picture 8" descr="Image result for windows logo"/>
          <p:cNvPicPr/>
          <p:nvPr/>
        </p:nvPicPr>
        <p:blipFill>
          <a:blip r:embed="rId3"/>
          <a:srcRect/>
          <a:stretch>
            <a:fillRect/>
          </a:stretch>
        </p:blipFill>
        <p:spPr bwMode="auto">
          <a:xfrm>
            <a:off x="7475783" y="2497995"/>
            <a:ext cx="881898" cy="820087"/>
          </a:xfrm>
          <a:prstGeom prst="rect">
            <a:avLst/>
          </a:prstGeom>
          <a:noFill/>
          <a:ln w="9525">
            <a:noFill/>
            <a:miter lim="800000"/>
            <a:headEnd/>
            <a:tailEnd/>
          </a:ln>
        </p:spPr>
      </p:pic>
      <p:pic>
        <p:nvPicPr>
          <p:cNvPr id="10" name="Picture 4"/>
          <p:cNvPicPr>
            <a:picLocks noChangeAspect="1" noChangeArrowheads="1"/>
          </p:cNvPicPr>
          <p:nvPr/>
        </p:nvPicPr>
        <p:blipFill>
          <a:blip r:embed="rId4"/>
          <a:srcRect/>
          <a:stretch>
            <a:fillRect/>
          </a:stretch>
        </p:blipFill>
        <p:spPr bwMode="auto">
          <a:xfrm>
            <a:off x="1346811" y="5424405"/>
            <a:ext cx="3976051" cy="499213"/>
          </a:xfrm>
          <a:prstGeom prst="rect">
            <a:avLst/>
          </a:prstGeom>
          <a:noFill/>
          <a:ln w="9525">
            <a:noFill/>
            <a:miter lim="800000"/>
            <a:headEnd/>
            <a:tailEnd/>
          </a:ln>
        </p:spPr>
      </p:pic>
      <p:pic>
        <p:nvPicPr>
          <p:cNvPr id="11" name="Picture 10" descr="A close up of a logo&#10;&#10;Description automatically generated">
            <a:extLst>
              <a:ext uri="{FF2B5EF4-FFF2-40B4-BE49-F238E27FC236}">
                <a16:creationId xmlns:a16="http://schemas.microsoft.com/office/drawing/2014/main" id="{D220EA4F-0BC7-423E-B3AB-9DAFACB4DAC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1255" t="31617" r="39979" b="28971"/>
          <a:stretch/>
        </p:blipFill>
        <p:spPr>
          <a:xfrm>
            <a:off x="2363487" y="2497995"/>
            <a:ext cx="837239" cy="931005"/>
          </a:xfrm>
          <a:prstGeom prst="rect">
            <a:avLst/>
          </a:prstGeom>
        </p:spPr>
      </p:pic>
      <p:sp>
        <p:nvSpPr>
          <p:cNvPr id="12" name="Rectangle 11">
            <a:extLst>
              <a:ext uri="{FF2B5EF4-FFF2-40B4-BE49-F238E27FC236}">
                <a16:creationId xmlns:a16="http://schemas.microsoft.com/office/drawing/2014/main" id="{F745FB08-1D73-4D28-BE00-188986AC7561}"/>
              </a:ext>
            </a:extLst>
          </p:cNvPr>
          <p:cNvSpPr/>
          <p:nvPr/>
        </p:nvSpPr>
        <p:spPr>
          <a:xfrm>
            <a:off x="1000116" y="3651830"/>
            <a:ext cx="4823674" cy="1600438"/>
          </a:xfrm>
          <a:prstGeom prst="rect">
            <a:avLst/>
          </a:prstGeom>
        </p:spPr>
        <p:txBody>
          <a:bodyPr wrap="square">
            <a:spAutoFit/>
          </a:bodyPr>
          <a:lstStyle/>
          <a:p>
            <a:pPr marL="285750" indent="-285750">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rPr>
              <a:t>Mac Data will need to be handled By itsupport@flashbay.com </a:t>
            </a:r>
          </a:p>
          <a:p>
            <a:pPr marL="285750" indent="-285750">
              <a:buFont typeface="Arial" panose="020B0604020202020204" pitchFamily="34" charset="0"/>
              <a:buChar char="•"/>
            </a:pPr>
            <a:endParaRPr lang="en-GB" sz="1400" dirty="0">
              <a:solidFill>
                <a:schemeClr val="bg1">
                  <a:lumMod val="50000"/>
                </a:schemeClr>
              </a:solidFill>
              <a:latin typeface="HelveticaNeueLT Pro 55 Roman" panose="020B0604020202020204" pitchFamily="34" charset="0"/>
            </a:endParaRPr>
          </a:p>
          <a:p>
            <a:pPr marL="285750" indent="-285750">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rPr>
              <a:t>If you try to extract it yourself it will corrupt, not work properly or display incorrect data</a:t>
            </a:r>
          </a:p>
          <a:p>
            <a:pPr marL="285750" indent="-285750">
              <a:buFont typeface="Arial" panose="020B0604020202020204" pitchFamily="34" charset="0"/>
              <a:buChar char="•"/>
            </a:pPr>
            <a:endParaRPr lang="en-GB" sz="1400" dirty="0">
              <a:solidFill>
                <a:schemeClr val="bg1">
                  <a:lumMod val="50000"/>
                </a:schemeClr>
              </a:solidFill>
              <a:latin typeface="HelveticaNeueLT Pro 55 Roman" panose="020B0604020202020204" pitchFamily="34" charset="0"/>
            </a:endParaRPr>
          </a:p>
          <a:p>
            <a:pPr marL="285750" indent="-285750">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rPr>
              <a:t>The DP email highlights Mac data like this: </a:t>
            </a:r>
          </a:p>
        </p:txBody>
      </p:sp>
      <p:sp>
        <p:nvSpPr>
          <p:cNvPr id="13" name="Rectangle 12">
            <a:extLst>
              <a:ext uri="{FF2B5EF4-FFF2-40B4-BE49-F238E27FC236}">
                <a16:creationId xmlns:a16="http://schemas.microsoft.com/office/drawing/2014/main" id="{131300D2-CA93-464B-8E9E-D57308BE5E5F}"/>
              </a:ext>
            </a:extLst>
          </p:cNvPr>
          <p:cNvSpPr/>
          <p:nvPr/>
        </p:nvSpPr>
        <p:spPr>
          <a:xfrm>
            <a:off x="5823790" y="3651830"/>
            <a:ext cx="5876544" cy="1600438"/>
          </a:xfrm>
          <a:prstGeom prst="rect">
            <a:avLst/>
          </a:prstGeom>
        </p:spPr>
        <p:txBody>
          <a:bodyPr wrap="square">
            <a:spAutoFit/>
          </a:bodyPr>
          <a:lstStyle/>
          <a:p>
            <a:pPr marL="285750" indent="-285750">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rPr>
              <a:t>Windows data can be extracted on your desktops </a:t>
            </a:r>
          </a:p>
          <a:p>
            <a:endParaRPr lang="en-GB" sz="1400" dirty="0">
              <a:solidFill>
                <a:schemeClr val="bg1">
                  <a:lumMod val="50000"/>
                </a:schemeClr>
              </a:solidFill>
              <a:latin typeface="HelveticaNeueLT Pro 55 Roman" panose="020B0604020202020204" pitchFamily="34" charset="0"/>
            </a:endParaRPr>
          </a:p>
          <a:p>
            <a:pPr marL="285750" indent="-285750">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rPr>
              <a:t>If you are having trouble with unzipping data then notify itsupport@flashbay.com</a:t>
            </a:r>
          </a:p>
          <a:p>
            <a:endParaRPr lang="en-GB" sz="1400" dirty="0">
              <a:solidFill>
                <a:schemeClr val="bg1">
                  <a:lumMod val="50000"/>
                </a:schemeClr>
              </a:solidFill>
              <a:latin typeface="HelveticaNeueLT Pro 55 Roman" panose="020B0604020202020204" pitchFamily="34" charset="0"/>
            </a:endParaRPr>
          </a:p>
          <a:p>
            <a:pPr marL="285750" indent="-285750">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rPr>
              <a:t> If you have no space on your computer you can move data into your public folder</a:t>
            </a:r>
          </a:p>
        </p:txBody>
      </p:sp>
    </p:spTree>
    <p:extLst>
      <p:ext uri="{BB962C8B-B14F-4D97-AF65-F5344CB8AC3E}">
        <p14:creationId xmlns:p14="http://schemas.microsoft.com/office/powerpoint/2010/main" val="912499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66" y="1049769"/>
            <a:ext cx="12159733" cy="584775"/>
          </a:xfrm>
          <a:prstGeom prst="rect">
            <a:avLst/>
          </a:prstGeom>
        </p:spPr>
        <p:txBody>
          <a:bodyPr wrap="square">
            <a:spAutoFit/>
          </a:bodyPr>
          <a:lstStyle/>
          <a:p>
            <a:pPr algn="ctr"/>
            <a:r>
              <a:rPr lang="en-US" sz="3200" b="1" dirty="0">
                <a:ln w="11430"/>
                <a:solidFill>
                  <a:srgbClr val="A32038"/>
                </a:solidFill>
                <a:latin typeface="HelveticaNeueLT Pro 95 Blk" panose="020B0904020202020204" pitchFamily="34" charset="0"/>
                <a:cs typeface="Arial" panose="020B0604020202020204" pitchFamily="34" charset="0"/>
              </a:rPr>
              <a:t>Zipped DATA </a:t>
            </a:r>
            <a:endParaRPr lang="en-GB" sz="3200" dirty="0">
              <a:solidFill>
                <a:srgbClr val="A32038"/>
              </a:solidFill>
              <a:latin typeface="HelveticaNeueLT Pro 95 Blk" panose="020B0904020202020204" pitchFamily="34" charset="0"/>
              <a:cs typeface="Arial" panose="020B0604020202020204" pitchFamily="34" charset="0"/>
            </a:endParaRPr>
          </a:p>
        </p:txBody>
      </p:sp>
      <p:sp>
        <p:nvSpPr>
          <p:cNvPr id="3" name="Rectangle 2"/>
          <p:cNvSpPr/>
          <p:nvPr/>
        </p:nvSpPr>
        <p:spPr>
          <a:xfrm>
            <a:off x="380721" y="1644973"/>
            <a:ext cx="12159732" cy="3293209"/>
          </a:xfrm>
          <a:prstGeom prst="rect">
            <a:avLst/>
          </a:prstGeom>
        </p:spPr>
        <p:txBody>
          <a:bodyPr wrap="square">
            <a:spAutoFit/>
          </a:bodyPr>
          <a:lstStyle/>
          <a:p>
            <a:endParaRPr lang="en-US" sz="2000" dirty="0">
              <a:solidFill>
                <a:schemeClr val="bg1">
                  <a:lumMod val="50000"/>
                </a:schemeClr>
              </a:solidFill>
              <a:latin typeface="HelveticaNeueLT Pro 55 Roman" panose="020B0604020202020204" pitchFamily="34" charset="0"/>
            </a:endParaRPr>
          </a:p>
          <a:p>
            <a:r>
              <a:rPr lang="en-US" sz="2000" b="1" dirty="0">
                <a:solidFill>
                  <a:schemeClr val="bg1">
                    <a:lumMod val="50000"/>
                  </a:schemeClr>
                </a:solidFill>
                <a:latin typeface="HelveticaNeueLT Pro 55 Roman" panose="020B0604020202020204" pitchFamily="34" charset="0"/>
              </a:rPr>
              <a:t>What is Zipped data and why do we use it? </a:t>
            </a:r>
          </a:p>
          <a:p>
            <a:endParaRPr lang="en-US" sz="1400" dirty="0">
              <a:solidFill>
                <a:schemeClr val="bg1">
                  <a:lumMod val="50000"/>
                </a:schemeClr>
              </a:solidFill>
              <a:latin typeface="HelveticaNeueLT Pro 55 Roman" panose="020B0604020202020204" pitchFamily="34" charset="0"/>
            </a:endParaRPr>
          </a:p>
          <a:p>
            <a:pPr marL="285750" indent="-285750">
              <a:buFont typeface="Arial" panose="020B0604020202020204" pitchFamily="34" charset="0"/>
              <a:buChar char="•"/>
            </a:pPr>
            <a:r>
              <a:rPr lang="en-US" sz="1400" dirty="0">
                <a:solidFill>
                  <a:schemeClr val="bg1">
                    <a:lumMod val="50000"/>
                  </a:schemeClr>
                </a:solidFill>
                <a:latin typeface="HelveticaNeueLT Pro 55 Roman" panose="020B0604020202020204" pitchFamily="34" charset="0"/>
              </a:rPr>
              <a:t>In order for our customers to send data to us we ask them to first </a:t>
            </a:r>
            <a:r>
              <a:rPr lang="en-US" sz="1400" dirty="0">
                <a:solidFill>
                  <a:srgbClr val="A32038"/>
                </a:solidFill>
                <a:latin typeface="HelveticaNeueLT Pro 55 Roman" panose="020B0604020202020204" pitchFamily="34" charset="0"/>
              </a:rPr>
              <a:t>zip all of their data into one zipped folder. </a:t>
            </a:r>
          </a:p>
          <a:p>
            <a:pPr marL="285750" indent="-285750">
              <a:buFont typeface="Arial" panose="020B0604020202020204" pitchFamily="34" charset="0"/>
              <a:buChar char="•"/>
            </a:pPr>
            <a:endParaRPr lang="en-US" sz="1400" dirty="0">
              <a:solidFill>
                <a:schemeClr val="bg1">
                  <a:lumMod val="50000"/>
                </a:schemeClr>
              </a:solidFill>
              <a:latin typeface="HelveticaNeueLT Pro 55 Roman" panose="020B0604020202020204" pitchFamily="34" charset="0"/>
            </a:endParaRPr>
          </a:p>
          <a:p>
            <a:pPr marL="285750" indent="-285750">
              <a:buFont typeface="Arial" panose="020B0604020202020204" pitchFamily="34" charset="0"/>
              <a:buChar char="•"/>
            </a:pPr>
            <a:r>
              <a:rPr lang="en-US" sz="1400" dirty="0">
                <a:solidFill>
                  <a:schemeClr val="bg1">
                    <a:lumMod val="50000"/>
                  </a:schemeClr>
                </a:solidFill>
                <a:latin typeface="HelveticaNeueLT Pro 55 Roman" panose="020B0604020202020204" pitchFamily="34" charset="0"/>
              </a:rPr>
              <a:t>Zipping files make it easy to keep related files together and makes transporting, downloading &amp; storing data faster and more efficient.</a:t>
            </a:r>
          </a:p>
          <a:p>
            <a:endParaRPr lang="en-US" sz="1400" dirty="0">
              <a:solidFill>
                <a:schemeClr val="bg1">
                  <a:lumMod val="50000"/>
                </a:schemeClr>
              </a:solidFill>
              <a:latin typeface="HelveticaNeueLT Pro 55 Roman" panose="020B0604020202020204" pitchFamily="34" charset="0"/>
            </a:endParaRPr>
          </a:p>
          <a:p>
            <a:pPr marL="285750" indent="-285750">
              <a:buFont typeface="Arial" panose="020B0604020202020204" pitchFamily="34" charset="0"/>
              <a:buChar char="•"/>
            </a:pPr>
            <a:r>
              <a:rPr lang="en-US" sz="1400" dirty="0">
                <a:solidFill>
                  <a:schemeClr val="bg1">
                    <a:lumMod val="50000"/>
                  </a:schemeClr>
                </a:solidFill>
                <a:latin typeface="HelveticaNeueLT Pro 55 Roman" panose="020B0604020202020204" pitchFamily="34" charset="0"/>
              </a:rPr>
              <a:t>By zipping the data we are </a:t>
            </a:r>
            <a:r>
              <a:rPr lang="en-US" sz="1400" dirty="0">
                <a:solidFill>
                  <a:srgbClr val="A32038"/>
                </a:solidFill>
                <a:latin typeface="HelveticaNeueLT Pro 55 Roman" panose="020B0604020202020204" pitchFamily="34" charset="0"/>
              </a:rPr>
              <a:t>compressing</a:t>
            </a:r>
            <a:r>
              <a:rPr lang="en-US" sz="1400" dirty="0">
                <a:solidFill>
                  <a:schemeClr val="bg1">
                    <a:lumMod val="50000"/>
                  </a:schemeClr>
                </a:solidFill>
                <a:latin typeface="HelveticaNeueLT Pro 55 Roman" panose="020B0604020202020204" pitchFamily="34" charset="0"/>
              </a:rPr>
              <a:t> it into one file which we call an </a:t>
            </a:r>
            <a:r>
              <a:rPr lang="en-US" sz="1400" dirty="0">
                <a:solidFill>
                  <a:srgbClr val="A32038"/>
                </a:solidFill>
                <a:latin typeface="HelveticaNeueLT Pro 55 Roman" panose="020B0604020202020204" pitchFamily="34" charset="0"/>
              </a:rPr>
              <a:t>“Archive”. </a:t>
            </a:r>
          </a:p>
          <a:p>
            <a:endParaRPr lang="en-US" sz="1400" dirty="0">
              <a:solidFill>
                <a:schemeClr val="bg1">
                  <a:lumMod val="50000"/>
                </a:schemeClr>
              </a:solidFill>
              <a:latin typeface="HelveticaNeueLT Pro 55 Roman" panose="020B0604020202020204" pitchFamily="34" charset="0"/>
            </a:endParaRPr>
          </a:p>
          <a:p>
            <a:pPr marL="285750" indent="-285750">
              <a:buFont typeface="Arial" panose="020B0604020202020204" pitchFamily="34" charset="0"/>
              <a:buChar char="•"/>
            </a:pPr>
            <a:r>
              <a:rPr lang="en-US" sz="1400" dirty="0">
                <a:solidFill>
                  <a:schemeClr val="bg1">
                    <a:lumMod val="50000"/>
                  </a:schemeClr>
                </a:solidFill>
                <a:latin typeface="HelveticaNeueLT Pro 55 Roman" panose="020B0604020202020204" pitchFamily="34" charset="0"/>
              </a:rPr>
              <a:t>This reduces the size of the data and also keep data from being misplaced or lost. </a:t>
            </a:r>
          </a:p>
          <a:p>
            <a:endParaRPr lang="en-US" sz="1400" dirty="0">
              <a:solidFill>
                <a:schemeClr val="bg1">
                  <a:lumMod val="50000"/>
                </a:schemeClr>
              </a:solidFill>
              <a:latin typeface="HelveticaNeueLT Pro 55 Roman" panose="020B0604020202020204" pitchFamily="34" charset="0"/>
            </a:endParaRPr>
          </a:p>
          <a:p>
            <a:pPr marL="285750" indent="-285750">
              <a:buFont typeface="Arial" panose="020B0604020202020204" pitchFamily="34" charset="0"/>
              <a:buChar char="•"/>
            </a:pPr>
            <a:r>
              <a:rPr lang="en-US" sz="1400" dirty="0">
                <a:solidFill>
                  <a:schemeClr val="bg1">
                    <a:lumMod val="50000"/>
                  </a:schemeClr>
                </a:solidFill>
                <a:latin typeface="HelveticaNeueLT Pro 55 Roman" panose="020B0604020202020204" pitchFamily="34" charset="0"/>
              </a:rPr>
              <a:t>It also makes it easier to transport the data as you only need to send one file. </a:t>
            </a:r>
          </a:p>
          <a:p>
            <a:endParaRPr lang="en-US" sz="1400" dirty="0">
              <a:solidFill>
                <a:schemeClr val="bg1">
                  <a:lumMod val="50000"/>
                </a:schemeClr>
              </a:solidFill>
              <a:latin typeface="HelveticaNeueLT Pro 55 Roman" panose="020B0604020202020204" pitchFamily="34" charset="0"/>
            </a:endParaRPr>
          </a:p>
          <a:p>
            <a:endParaRPr lang="en-GB" sz="1400" dirty="0">
              <a:solidFill>
                <a:schemeClr val="bg1">
                  <a:lumMod val="50000"/>
                </a:schemeClr>
              </a:solidFill>
              <a:latin typeface="HelveticaNeueLT Pro 55 Roman" panose="020B0604020202020204" pitchFamily="34" charset="0"/>
            </a:endParaRPr>
          </a:p>
        </p:txBody>
      </p:sp>
    </p:spTree>
    <p:extLst>
      <p:ext uri="{BB962C8B-B14F-4D97-AF65-F5344CB8AC3E}">
        <p14:creationId xmlns:p14="http://schemas.microsoft.com/office/powerpoint/2010/main" val="4128306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39011"/>
            <a:ext cx="12192000" cy="584775"/>
          </a:xfrm>
          <a:prstGeom prst="rect">
            <a:avLst/>
          </a:prstGeom>
        </p:spPr>
        <p:txBody>
          <a:bodyPr wrap="square">
            <a:spAutoFit/>
          </a:bodyPr>
          <a:lstStyle/>
          <a:p>
            <a:pPr algn="ctr"/>
            <a:r>
              <a:rPr lang="en-US" sz="3200" b="1" dirty="0">
                <a:ln w="11430"/>
                <a:solidFill>
                  <a:srgbClr val="A32038"/>
                </a:solidFill>
                <a:latin typeface="HelveticaNeueLT Pro 95 Blk" panose="020B0904020202020204" pitchFamily="34" charset="0"/>
                <a:cs typeface="Arial" panose="020B0604020202020204" pitchFamily="34" charset="0"/>
              </a:rPr>
              <a:t>Data Preloading Guide</a:t>
            </a:r>
          </a:p>
        </p:txBody>
      </p:sp>
      <p:sp>
        <p:nvSpPr>
          <p:cNvPr id="7" name="Rectangle 6"/>
          <p:cNvSpPr/>
          <p:nvPr/>
        </p:nvSpPr>
        <p:spPr>
          <a:xfrm>
            <a:off x="303007" y="1623786"/>
            <a:ext cx="11585986" cy="4093428"/>
          </a:xfrm>
          <a:prstGeom prst="rect">
            <a:avLst/>
          </a:prstGeom>
        </p:spPr>
        <p:txBody>
          <a:bodyPr wrap="square">
            <a:spAutoFit/>
          </a:bodyPr>
          <a:lstStyle/>
          <a:p>
            <a:r>
              <a:rPr lang="en-GB" sz="2000" b="1" i="1" dirty="0">
                <a:solidFill>
                  <a:schemeClr val="bg1">
                    <a:lumMod val="50000"/>
                  </a:schemeClr>
                </a:solidFill>
                <a:latin typeface="HelveticaNeueLT Pro 55 Roman" panose="020B0604020202020204" pitchFamily="34" charset="0"/>
                <a:cs typeface="Arial" panose="020B0604020202020204" pitchFamily="34" charset="0"/>
              </a:rPr>
              <a:t>Step One:  </a:t>
            </a:r>
          </a:p>
          <a:p>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cs typeface="Arial" panose="020B0604020202020204" pitchFamily="34" charset="0"/>
              </a:rPr>
              <a:t>Send the </a:t>
            </a:r>
            <a:r>
              <a:rPr lang="en-GB" sz="1400" dirty="0">
                <a:solidFill>
                  <a:srgbClr val="B50230"/>
                </a:solidFill>
                <a:latin typeface="HelveticaNeueLT Pro 55 Roman" panose="020B0604020202020204" pitchFamily="34" charset="0"/>
                <a:cs typeface="Arial" panose="020B0604020202020204" pitchFamily="34" charset="0"/>
              </a:rPr>
              <a:t>data preload link </a:t>
            </a:r>
            <a:r>
              <a:rPr lang="en-GB" sz="1400" dirty="0">
                <a:solidFill>
                  <a:schemeClr val="bg1">
                    <a:lumMod val="50000"/>
                  </a:schemeClr>
                </a:solidFill>
                <a:latin typeface="HelveticaNeueLT Pro 55 Roman" panose="020B0604020202020204" pitchFamily="34" charset="0"/>
                <a:cs typeface="Arial" panose="020B0604020202020204" pitchFamily="34" charset="0"/>
              </a:rPr>
              <a:t>to the </a:t>
            </a:r>
            <a:r>
              <a:rPr lang="en-GB" sz="1400" dirty="0">
                <a:solidFill>
                  <a:srgbClr val="B50230"/>
                </a:solidFill>
                <a:latin typeface="HelveticaNeueLT Pro 55 Roman" panose="020B0604020202020204" pitchFamily="34" charset="0"/>
                <a:cs typeface="Arial" panose="020B0604020202020204" pitchFamily="34" charset="0"/>
              </a:rPr>
              <a:t>customer</a:t>
            </a:r>
            <a:r>
              <a:rPr lang="en-GB" sz="1400" dirty="0">
                <a:solidFill>
                  <a:schemeClr val="bg1">
                    <a:lumMod val="50000"/>
                  </a:schemeClr>
                </a:solidFill>
                <a:latin typeface="HelveticaNeueLT Pro 55 Roman" panose="020B0604020202020204" pitchFamily="34" charset="0"/>
                <a:cs typeface="Arial" panose="020B0604020202020204" pitchFamily="34" charset="0"/>
              </a:rPr>
              <a:t> and request they </a:t>
            </a:r>
            <a:r>
              <a:rPr lang="en-GB" sz="1400" dirty="0">
                <a:solidFill>
                  <a:srgbClr val="B50230"/>
                </a:solidFill>
                <a:latin typeface="HelveticaNeueLT Pro 55 Roman" panose="020B0604020202020204" pitchFamily="34" charset="0"/>
                <a:cs typeface="Arial" panose="020B0604020202020204" pitchFamily="34" charset="0"/>
              </a:rPr>
              <a:t>upload</a:t>
            </a:r>
            <a:r>
              <a:rPr lang="en-GB" sz="1400" dirty="0">
                <a:solidFill>
                  <a:schemeClr val="bg1">
                    <a:lumMod val="50000"/>
                  </a:schemeClr>
                </a:solidFill>
                <a:latin typeface="HelveticaNeueLT Pro 55 Roman" panose="020B0604020202020204" pitchFamily="34" charset="0"/>
                <a:cs typeface="Arial" panose="020B0604020202020204" pitchFamily="34" charset="0"/>
              </a:rPr>
              <a:t> their data to </a:t>
            </a:r>
            <a:r>
              <a:rPr lang="en-GB" sz="1400" dirty="0">
                <a:solidFill>
                  <a:srgbClr val="B50230"/>
                </a:solidFill>
                <a:latin typeface="HelveticaNeueLT Pro 55 Roman" panose="020B0604020202020204" pitchFamily="34" charset="0"/>
                <a:cs typeface="Arial" panose="020B0604020202020204" pitchFamily="34" charset="0"/>
              </a:rPr>
              <a:t>our FTP (our data server)</a:t>
            </a:r>
            <a:r>
              <a:rPr lang="en-GB" sz="1400" dirty="0">
                <a:solidFill>
                  <a:schemeClr val="bg1">
                    <a:lumMod val="50000"/>
                  </a:schemeClr>
                </a:solidFill>
                <a:latin typeface="HelveticaNeueLT Pro 55 Roman" panose="020B0604020202020204" pitchFamily="34" charset="0"/>
                <a:cs typeface="Arial" panose="020B0604020202020204" pitchFamily="34" charset="0"/>
              </a:rPr>
              <a:t>                                                          </a:t>
            </a:r>
            <a:r>
              <a:rPr lang="en-GB" sz="1400" dirty="0">
                <a:solidFill>
                  <a:srgbClr val="B50230"/>
                </a:solidFill>
                <a:latin typeface="HelveticaNeueLT Pro 55 Roman" panose="020B0604020202020204" pitchFamily="34" charset="0"/>
                <a:cs typeface="Arial" panose="020B0604020202020204" pitchFamily="34" charset="0"/>
              </a:rPr>
              <a:t>Note: Our FTP only takes up to 10GB of data, any data over that amount needs to be sent in to the office via USB</a:t>
            </a:r>
          </a:p>
          <a:p>
            <a:pPr marL="285750" indent="-285750">
              <a:buFont typeface="Arial" panose="020B0604020202020204" pitchFamily="34" charset="0"/>
              <a:buChar char="•"/>
            </a:pPr>
            <a:endParaRPr lang="en-GB" sz="1400" dirty="0">
              <a:solidFill>
                <a:srgbClr val="828187"/>
              </a:solidFill>
              <a:latin typeface="HelveticaNeueLT Pro 55 Roman"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rgbClr val="828187"/>
                </a:solidFill>
                <a:latin typeface="HelveticaNeueLT Pro 55 Roman" panose="020B0604020202020204" pitchFamily="34" charset="0"/>
                <a:cs typeface="Arial" panose="020B0604020202020204" pitchFamily="34" charset="0"/>
              </a:rPr>
              <a:t>The customer should follow the steps ensuring that they have zipped the data.                                                                                                  </a:t>
            </a:r>
            <a:r>
              <a:rPr lang="en-GB" sz="1400" dirty="0">
                <a:solidFill>
                  <a:srgbClr val="B50230"/>
                </a:solidFill>
                <a:latin typeface="HelveticaNeueLT Pro 55 Roman" panose="020B0604020202020204" pitchFamily="34" charset="0"/>
                <a:cs typeface="Arial" panose="020B0604020202020204" pitchFamily="34" charset="0"/>
              </a:rPr>
              <a:t>Note: we will only accept data in one complete zip folder  </a:t>
            </a:r>
          </a:p>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a:p>
            <a:r>
              <a:rPr lang="en-GB" sz="2000" b="1" i="1" dirty="0">
                <a:solidFill>
                  <a:schemeClr val="bg1">
                    <a:lumMod val="50000"/>
                  </a:schemeClr>
                </a:solidFill>
                <a:latin typeface="HelveticaNeueLT Pro 55 Roman" panose="020B0604020202020204" pitchFamily="34" charset="0"/>
                <a:cs typeface="Arial" panose="020B0604020202020204" pitchFamily="34" charset="0"/>
              </a:rPr>
              <a:t>If the customer cannot upload: </a:t>
            </a:r>
          </a:p>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a:p>
            <a:pPr marL="342900" indent="-342900">
              <a:buFont typeface="Arial" panose="020B0604020202020204" pitchFamily="34" charset="0"/>
              <a:buChar char="•"/>
            </a:pPr>
            <a:r>
              <a:rPr lang="en-GB" sz="1400" dirty="0">
                <a:solidFill>
                  <a:srgbClr val="B50230"/>
                </a:solidFill>
                <a:latin typeface="HelveticaNeueLT Pro 55 Roman" panose="020B0604020202020204" pitchFamily="34" charset="0"/>
                <a:cs typeface="Arial" panose="020B0604020202020204" pitchFamily="34" charset="0"/>
              </a:rPr>
              <a:t>Most common reason for data not uploading correctly is that the data is corrupt. </a:t>
            </a:r>
            <a:r>
              <a:rPr lang="en-GB" sz="1400" dirty="0">
                <a:solidFill>
                  <a:schemeClr val="bg1">
                    <a:lumMod val="50000"/>
                  </a:schemeClr>
                </a:solidFill>
                <a:latin typeface="HelveticaNeueLT Pro 55 Roman" panose="020B0604020202020204" pitchFamily="34" charset="0"/>
                <a:cs typeface="Arial" panose="020B0604020202020204" pitchFamily="34" charset="0"/>
              </a:rPr>
              <a:t>If the customer experiences problems please ask them to </a:t>
            </a:r>
            <a:r>
              <a:rPr lang="en-GB" sz="1400" dirty="0">
                <a:solidFill>
                  <a:srgbClr val="B50230"/>
                </a:solidFill>
                <a:latin typeface="HelveticaNeueLT Pro 55 Roman" panose="020B0604020202020204" pitchFamily="34" charset="0"/>
                <a:cs typeface="Arial" panose="020B0604020202020204" pitchFamily="34" charset="0"/>
              </a:rPr>
              <a:t>check the data for corruptions, rezip and resend the data.</a:t>
            </a:r>
          </a:p>
          <a:p>
            <a:pPr marL="342900" indent="-342900">
              <a:buFont typeface="Arial" panose="020B0604020202020204" pitchFamily="34" charset="0"/>
              <a:buChar char="•"/>
            </a:pPr>
            <a:endParaRPr lang="en-GB" sz="1400" dirty="0">
              <a:solidFill>
                <a:schemeClr val="bg1">
                  <a:lumMod val="50000"/>
                </a:schemeClr>
              </a:solidFill>
              <a:latin typeface="HelveticaNeueLT Pro 55 Roman" panose="020B0604020202020204" pitchFamily="34" charset="0"/>
              <a:cs typeface="Arial" panose="020B0604020202020204" pitchFamily="34" charset="0"/>
            </a:endParaRPr>
          </a:p>
          <a:p>
            <a:pPr marL="342900" indent="-342900">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cs typeface="Arial" panose="020B0604020202020204" pitchFamily="34" charset="0"/>
              </a:rPr>
              <a:t>If they are still experiencing issues then ask the customer to </a:t>
            </a:r>
            <a:r>
              <a:rPr lang="en-GB" sz="1400" dirty="0">
                <a:solidFill>
                  <a:srgbClr val="B50230"/>
                </a:solidFill>
                <a:latin typeface="HelveticaNeueLT Pro 55 Roman" panose="020B0604020202020204" pitchFamily="34" charset="0"/>
                <a:cs typeface="Arial" panose="020B0604020202020204" pitchFamily="34" charset="0"/>
              </a:rPr>
              <a:t>send us the data via a USB </a:t>
            </a:r>
            <a:r>
              <a:rPr lang="en-GB" sz="1400" dirty="0">
                <a:solidFill>
                  <a:schemeClr val="bg1">
                    <a:lumMod val="50000"/>
                  </a:schemeClr>
                </a:solidFill>
                <a:latin typeface="HelveticaNeueLT Pro 55 Roman" panose="020B0604020202020204" pitchFamily="34" charset="0"/>
                <a:cs typeface="Arial" panose="020B0604020202020204" pitchFamily="34" charset="0"/>
              </a:rPr>
              <a:t>instead.</a:t>
            </a:r>
          </a:p>
          <a:p>
            <a:pPr marL="342900" indent="-342900">
              <a:buFont typeface="Arial" panose="020B0604020202020204" pitchFamily="34" charset="0"/>
              <a:buChar char="•"/>
            </a:pPr>
            <a:endParaRPr lang="en-GB" sz="1400" dirty="0">
              <a:solidFill>
                <a:schemeClr val="bg1">
                  <a:lumMod val="50000"/>
                </a:schemeClr>
              </a:solidFill>
              <a:latin typeface="HelveticaNeueLT Pro 55 Roman" panose="020B0604020202020204" pitchFamily="34" charset="0"/>
              <a:cs typeface="Arial" panose="020B0604020202020204" pitchFamily="34" charset="0"/>
            </a:endParaRPr>
          </a:p>
          <a:p>
            <a:pPr marL="342900" indent="-342900">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cs typeface="Arial" panose="020B0604020202020204" pitchFamily="34" charset="0"/>
              </a:rPr>
              <a:t>Under very special circumstances we will expect 3</a:t>
            </a:r>
            <a:r>
              <a:rPr lang="en-GB" sz="1400" baseline="30000" dirty="0">
                <a:solidFill>
                  <a:schemeClr val="bg1">
                    <a:lumMod val="50000"/>
                  </a:schemeClr>
                </a:solidFill>
                <a:latin typeface="HelveticaNeueLT Pro 55 Roman" panose="020B0604020202020204" pitchFamily="34" charset="0"/>
                <a:cs typeface="Arial" panose="020B0604020202020204" pitchFamily="34" charset="0"/>
              </a:rPr>
              <a:t>rd</a:t>
            </a:r>
            <a:r>
              <a:rPr lang="en-GB" sz="1400" dirty="0">
                <a:solidFill>
                  <a:schemeClr val="bg1">
                    <a:lumMod val="50000"/>
                  </a:schemeClr>
                </a:solidFill>
                <a:latin typeface="HelveticaNeueLT Pro 55 Roman" panose="020B0604020202020204" pitchFamily="34" charset="0"/>
                <a:cs typeface="Arial" panose="020B0604020202020204" pitchFamily="34" charset="0"/>
              </a:rPr>
              <a:t> party transfers from other sites such as WeTransfer or Filemail. </a:t>
            </a:r>
          </a:p>
        </p:txBody>
      </p:sp>
    </p:spTree>
    <p:extLst>
      <p:ext uri="{BB962C8B-B14F-4D97-AF65-F5344CB8AC3E}">
        <p14:creationId xmlns:p14="http://schemas.microsoft.com/office/powerpoint/2010/main" val="2826814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39011"/>
            <a:ext cx="12192000" cy="584775"/>
          </a:xfrm>
          <a:prstGeom prst="rect">
            <a:avLst/>
          </a:prstGeom>
        </p:spPr>
        <p:txBody>
          <a:bodyPr wrap="square">
            <a:spAutoFit/>
          </a:bodyPr>
          <a:lstStyle/>
          <a:p>
            <a:pPr algn="ctr"/>
            <a:r>
              <a:rPr lang="en-US" sz="3200" b="1" dirty="0">
                <a:ln w="11430"/>
                <a:solidFill>
                  <a:srgbClr val="A32038"/>
                </a:solidFill>
                <a:latin typeface="HelveticaNeueLT Pro 95 Blk" panose="020B0904020202020204" pitchFamily="34" charset="0"/>
                <a:cs typeface="Arial" panose="020B0604020202020204" pitchFamily="34" charset="0"/>
              </a:rPr>
              <a:t>Data Preloading Guide</a:t>
            </a:r>
          </a:p>
        </p:txBody>
      </p:sp>
      <p:sp>
        <p:nvSpPr>
          <p:cNvPr id="7" name="Rectangle 6"/>
          <p:cNvSpPr/>
          <p:nvPr/>
        </p:nvSpPr>
        <p:spPr>
          <a:xfrm>
            <a:off x="156703" y="1623786"/>
            <a:ext cx="11585986" cy="707886"/>
          </a:xfrm>
          <a:prstGeom prst="rect">
            <a:avLst/>
          </a:prstGeom>
        </p:spPr>
        <p:txBody>
          <a:bodyPr wrap="square">
            <a:spAutoFit/>
          </a:bodyPr>
          <a:lstStyle/>
          <a:p>
            <a:r>
              <a:rPr lang="en-US" sz="2000" b="1" i="1" dirty="0">
                <a:solidFill>
                  <a:schemeClr val="bg1">
                    <a:lumMod val="50000"/>
                  </a:schemeClr>
                </a:solidFill>
                <a:latin typeface="HelveticaNeueLT Pro 55 Roman" panose="020B0604020202020204" pitchFamily="34" charset="0"/>
                <a:cs typeface="Arial" panose="020B0604020202020204" pitchFamily="34" charset="0"/>
              </a:rPr>
              <a:t>Upload webpage: </a:t>
            </a:r>
          </a:p>
          <a:p>
            <a:endParaRPr lang="en-GB" sz="2000" b="1" i="1" dirty="0">
              <a:solidFill>
                <a:schemeClr val="bg1">
                  <a:lumMod val="50000"/>
                </a:schemeClr>
              </a:solidFill>
              <a:latin typeface="HelveticaNeueLT Pro 55 Roman"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D626414-989B-4A25-B491-0AC25B846429}"/>
              </a:ext>
            </a:extLst>
          </p:cNvPr>
          <p:cNvPicPr>
            <a:picLocks noChangeAspect="1"/>
          </p:cNvPicPr>
          <p:nvPr/>
        </p:nvPicPr>
        <p:blipFill rotWithShape="1">
          <a:blip r:embed="rId3"/>
          <a:srcRect t="24496" b="3188"/>
          <a:stretch/>
        </p:blipFill>
        <p:spPr>
          <a:xfrm>
            <a:off x="2071344" y="2109216"/>
            <a:ext cx="8907942" cy="40510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1837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39011"/>
            <a:ext cx="12192000" cy="584775"/>
          </a:xfrm>
          <a:prstGeom prst="rect">
            <a:avLst/>
          </a:prstGeom>
        </p:spPr>
        <p:txBody>
          <a:bodyPr wrap="square">
            <a:spAutoFit/>
          </a:bodyPr>
          <a:lstStyle/>
          <a:p>
            <a:pPr algn="ctr"/>
            <a:r>
              <a:rPr lang="en-US" sz="3200" b="1" dirty="0">
                <a:ln w="11430"/>
                <a:solidFill>
                  <a:srgbClr val="A32038"/>
                </a:solidFill>
                <a:latin typeface="HelveticaNeueLT Pro 95 Blk" panose="020B0904020202020204" pitchFamily="34" charset="0"/>
                <a:cs typeface="Arial" panose="020B0604020202020204" pitchFamily="34" charset="0"/>
              </a:rPr>
              <a:t>Data Preloading Guide</a:t>
            </a:r>
          </a:p>
        </p:txBody>
      </p:sp>
      <p:sp>
        <p:nvSpPr>
          <p:cNvPr id="7" name="Rectangle 6"/>
          <p:cNvSpPr/>
          <p:nvPr/>
        </p:nvSpPr>
        <p:spPr>
          <a:xfrm>
            <a:off x="303007" y="1648478"/>
            <a:ext cx="11585986" cy="3354765"/>
          </a:xfrm>
          <a:prstGeom prst="rect">
            <a:avLst/>
          </a:prstGeom>
        </p:spPr>
        <p:txBody>
          <a:bodyPr wrap="square">
            <a:spAutoFit/>
          </a:bodyPr>
          <a:lstStyle/>
          <a:p>
            <a:r>
              <a:rPr lang="en-GB" sz="2000" b="1" i="1" dirty="0">
                <a:solidFill>
                  <a:schemeClr val="bg1">
                    <a:lumMod val="50000"/>
                  </a:schemeClr>
                </a:solidFill>
                <a:latin typeface="HelveticaNeueLT Pro 55 Roman" panose="020B0604020202020204" pitchFamily="34" charset="0"/>
                <a:cs typeface="Arial" panose="020B0604020202020204" pitchFamily="34" charset="0"/>
              </a:rPr>
              <a:t>Step Two:  </a:t>
            </a:r>
          </a:p>
          <a:p>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cs typeface="Arial" panose="020B0604020202020204" pitchFamily="34" charset="0"/>
              </a:rPr>
              <a:t>When the customer has sent the </a:t>
            </a:r>
            <a:r>
              <a:rPr lang="en-GB" sz="1400" dirty="0">
                <a:solidFill>
                  <a:srgbClr val="B50230"/>
                </a:solidFill>
                <a:latin typeface="HelveticaNeueLT Pro 55 Roman" panose="020B0604020202020204" pitchFamily="34" charset="0"/>
                <a:cs typeface="Arial" panose="020B0604020202020204" pitchFamily="34" charset="0"/>
              </a:rPr>
              <a:t>data</a:t>
            </a:r>
            <a:r>
              <a:rPr lang="en-GB" sz="1400" dirty="0">
                <a:solidFill>
                  <a:schemeClr val="bg1">
                    <a:lumMod val="50000"/>
                  </a:schemeClr>
                </a:solidFill>
                <a:latin typeface="HelveticaNeueLT Pro 55 Roman" panose="020B0604020202020204" pitchFamily="34" charset="0"/>
                <a:cs typeface="Arial" panose="020B0604020202020204" pitchFamily="34" charset="0"/>
              </a:rPr>
              <a:t> successfully you will </a:t>
            </a:r>
            <a:r>
              <a:rPr lang="en-GB" sz="1400" dirty="0">
                <a:solidFill>
                  <a:srgbClr val="828187"/>
                </a:solidFill>
                <a:latin typeface="HelveticaNeueLT Pro 55 Roman" panose="020B0604020202020204" pitchFamily="34" charset="0"/>
                <a:cs typeface="Arial" panose="020B0604020202020204" pitchFamily="34" charset="0"/>
              </a:rPr>
              <a:t>receive </a:t>
            </a:r>
            <a:r>
              <a:rPr lang="en-GB" sz="1400" dirty="0">
                <a:solidFill>
                  <a:schemeClr val="bg1">
                    <a:lumMod val="50000"/>
                  </a:schemeClr>
                </a:solidFill>
                <a:latin typeface="HelveticaNeueLT Pro 55 Roman" panose="020B0604020202020204" pitchFamily="34" charset="0"/>
                <a:cs typeface="Arial" panose="020B0604020202020204" pitchFamily="34" charset="0"/>
              </a:rPr>
              <a:t>an </a:t>
            </a:r>
            <a:r>
              <a:rPr lang="en-GB" sz="1400" dirty="0">
                <a:solidFill>
                  <a:srgbClr val="B50230"/>
                </a:solidFill>
                <a:latin typeface="HelveticaNeueLT Pro 55 Roman" panose="020B0604020202020204" pitchFamily="34" charset="0"/>
                <a:cs typeface="Arial" panose="020B0604020202020204" pitchFamily="34" charset="0"/>
              </a:rPr>
              <a:t>email</a:t>
            </a:r>
            <a:r>
              <a:rPr lang="en-GB" sz="1400" dirty="0">
                <a:solidFill>
                  <a:schemeClr val="bg1">
                    <a:lumMod val="50000"/>
                  </a:schemeClr>
                </a:solidFill>
                <a:latin typeface="HelveticaNeueLT Pro 55 Roman" panose="020B0604020202020204" pitchFamily="34" charset="0"/>
                <a:cs typeface="Arial" panose="020B0604020202020204" pitchFamily="34" charset="0"/>
              </a:rPr>
              <a:t> with a </a:t>
            </a:r>
            <a:r>
              <a:rPr lang="en-GB" sz="1400" dirty="0">
                <a:solidFill>
                  <a:srgbClr val="B50230"/>
                </a:solidFill>
                <a:latin typeface="HelveticaNeueLT Pro 55 Roman" panose="020B0604020202020204" pitchFamily="34" charset="0"/>
                <a:cs typeface="Arial" panose="020B0604020202020204" pitchFamily="34" charset="0"/>
              </a:rPr>
              <a:t>link to the data</a:t>
            </a:r>
            <a:r>
              <a:rPr lang="en-GB" sz="1400" dirty="0">
                <a:solidFill>
                  <a:schemeClr val="bg1">
                    <a:lumMod val="50000"/>
                  </a:schemeClr>
                </a:solidFill>
                <a:latin typeface="HelveticaNeueLT Pro 55 Roman" panose="020B0604020202020204" pitchFamily="34" charset="0"/>
                <a:cs typeface="Arial" panose="020B0604020202020204" pitchFamily="34" charset="0"/>
              </a:rPr>
              <a:t>. Click that link and the data will </a:t>
            </a:r>
            <a:r>
              <a:rPr lang="en-GB" sz="1400" dirty="0">
                <a:solidFill>
                  <a:srgbClr val="B50230"/>
                </a:solidFill>
                <a:latin typeface="HelveticaNeueLT Pro 55 Roman" panose="020B0604020202020204" pitchFamily="34" charset="0"/>
                <a:cs typeface="Arial" panose="020B0604020202020204" pitchFamily="34" charset="0"/>
              </a:rPr>
              <a:t>automatically download to your computer.</a:t>
            </a:r>
          </a:p>
          <a:p>
            <a:pPr marL="285750" indent="-285750">
              <a:buFont typeface="Arial" panose="020B0604020202020204" pitchFamily="34" charset="0"/>
              <a:buChar char="•"/>
            </a:pPr>
            <a:endParaRPr lang="en-GB" sz="1400" dirty="0">
              <a:solidFill>
                <a:schemeClr val="bg1">
                  <a:lumMod val="50000"/>
                </a:schemeClr>
              </a:solidFill>
              <a:latin typeface="HelveticaNeueLT Pro 55 Roman"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cs typeface="Arial" panose="020B0604020202020204" pitchFamily="34" charset="0"/>
              </a:rPr>
              <a:t>If customer has sent you </a:t>
            </a:r>
            <a:r>
              <a:rPr lang="en-GB" sz="1400" dirty="0">
                <a:solidFill>
                  <a:srgbClr val="B50230"/>
                </a:solidFill>
                <a:latin typeface="HelveticaNeueLT Pro 55 Roman" panose="020B0604020202020204" pitchFamily="34" charset="0"/>
                <a:cs typeface="Arial" panose="020B0604020202020204" pitchFamily="34" charset="0"/>
              </a:rPr>
              <a:t>Mac data </a:t>
            </a:r>
            <a:r>
              <a:rPr lang="en-GB" sz="1400" dirty="0">
                <a:solidFill>
                  <a:schemeClr val="bg1">
                    <a:lumMod val="50000"/>
                  </a:schemeClr>
                </a:solidFill>
                <a:latin typeface="HelveticaNeueLT Pro 55 Roman" panose="020B0604020202020204" pitchFamily="34" charset="0"/>
                <a:cs typeface="Arial" panose="020B0604020202020204" pitchFamily="34" charset="0"/>
              </a:rPr>
              <a:t>then you need to </a:t>
            </a:r>
            <a:r>
              <a:rPr lang="en-GB" sz="1400" dirty="0">
                <a:solidFill>
                  <a:srgbClr val="B50230"/>
                </a:solidFill>
                <a:latin typeface="HelveticaNeueLT Pro 55 Roman" panose="020B0604020202020204" pitchFamily="34" charset="0"/>
                <a:cs typeface="Arial" panose="020B0604020202020204" pitchFamily="34" charset="0"/>
              </a:rPr>
              <a:t>forward this to IT </a:t>
            </a:r>
            <a:r>
              <a:rPr lang="en-GB" sz="1400" dirty="0">
                <a:solidFill>
                  <a:schemeClr val="bg1">
                    <a:lumMod val="50000"/>
                  </a:schemeClr>
                </a:solidFill>
                <a:latin typeface="HelveticaNeueLT Pro 55 Roman" panose="020B0604020202020204" pitchFamily="34" charset="0"/>
                <a:cs typeface="Arial" panose="020B0604020202020204" pitchFamily="34" charset="0"/>
              </a:rPr>
              <a:t>who will </a:t>
            </a:r>
            <a:r>
              <a:rPr lang="en-GB" sz="1400" dirty="0">
                <a:solidFill>
                  <a:srgbClr val="B50230"/>
                </a:solidFill>
                <a:latin typeface="HelveticaNeueLT Pro 55 Roman" panose="020B0604020202020204" pitchFamily="34" charset="0"/>
                <a:cs typeface="Arial" panose="020B0604020202020204" pitchFamily="34" charset="0"/>
              </a:rPr>
              <a:t>unzip the data on a Mac </a:t>
            </a:r>
            <a:r>
              <a:rPr lang="en-GB" sz="1400" dirty="0">
                <a:solidFill>
                  <a:schemeClr val="bg1">
                    <a:lumMod val="50000"/>
                  </a:schemeClr>
                </a:solidFill>
                <a:latin typeface="HelveticaNeueLT Pro 55 Roman" panose="020B0604020202020204" pitchFamily="34" charset="0"/>
                <a:cs typeface="Arial" panose="020B0604020202020204" pitchFamily="34" charset="0"/>
              </a:rPr>
              <a:t>and place it in your </a:t>
            </a:r>
            <a:r>
              <a:rPr lang="en-GB" sz="1400" dirty="0">
                <a:solidFill>
                  <a:srgbClr val="B50230"/>
                </a:solidFill>
                <a:latin typeface="HelveticaNeueLT Pro 55 Roman" panose="020B0604020202020204" pitchFamily="34" charset="0"/>
                <a:cs typeface="Arial" panose="020B0604020202020204" pitchFamily="34" charset="0"/>
              </a:rPr>
              <a:t>public</a:t>
            </a:r>
            <a:r>
              <a:rPr lang="en-GB" sz="1400" dirty="0">
                <a:solidFill>
                  <a:schemeClr val="bg1">
                    <a:lumMod val="50000"/>
                  </a:schemeClr>
                </a:solidFill>
                <a:latin typeface="HelveticaNeueLT Pro 55 Roman" panose="020B0604020202020204" pitchFamily="34" charset="0"/>
                <a:cs typeface="Arial" panose="020B0604020202020204" pitchFamily="34" charset="0"/>
              </a:rPr>
              <a:t> </a:t>
            </a:r>
            <a:r>
              <a:rPr lang="en-GB" sz="1400" dirty="0">
                <a:solidFill>
                  <a:srgbClr val="B50230"/>
                </a:solidFill>
                <a:latin typeface="HelveticaNeueLT Pro 55 Roman" panose="020B0604020202020204" pitchFamily="34" charset="0"/>
                <a:cs typeface="Arial" panose="020B0604020202020204" pitchFamily="34" charset="0"/>
              </a:rPr>
              <a:t>folder</a:t>
            </a:r>
            <a:r>
              <a:rPr lang="en-GB" sz="1400" dirty="0">
                <a:solidFill>
                  <a:schemeClr val="bg1">
                    <a:lumMod val="50000"/>
                  </a:schemeClr>
                </a:solidFill>
                <a:latin typeface="HelveticaNeueLT Pro 55 Roman" panose="020B0604020202020204" pitchFamily="34" charset="0"/>
                <a:cs typeface="Arial" panose="020B0604020202020204" pitchFamily="34" charset="0"/>
              </a:rPr>
              <a:t>.                                                                                                                                                                </a:t>
            </a:r>
            <a:r>
              <a:rPr lang="en-GB" sz="1400" dirty="0">
                <a:solidFill>
                  <a:srgbClr val="B50230"/>
                </a:solidFill>
                <a:latin typeface="HelveticaNeueLT Pro 55 Roman" panose="020B0604020202020204" pitchFamily="34" charset="0"/>
                <a:cs typeface="Arial" panose="020B0604020202020204" pitchFamily="34" charset="0"/>
              </a:rPr>
              <a:t>Note: If you try to download this data on your windows PC you will most likely corrupt the data.</a:t>
            </a:r>
            <a:r>
              <a:rPr lang="en-GB" sz="1400" dirty="0">
                <a:solidFill>
                  <a:schemeClr val="bg1">
                    <a:lumMod val="50000"/>
                  </a:schemeClr>
                </a:solidFill>
                <a:latin typeface="HelveticaNeueLT Pro 55 Roman" panose="020B0604020202020204" pitchFamily="34" charset="0"/>
                <a:cs typeface="Arial" panose="020B0604020202020204" pitchFamily="34" charset="0"/>
              </a:rPr>
              <a:t>   </a:t>
            </a:r>
          </a:p>
          <a:p>
            <a:pPr marL="285750" indent="-285750">
              <a:buFont typeface="Arial" panose="020B0604020202020204" pitchFamily="34" charset="0"/>
              <a:buChar char="•"/>
            </a:pPr>
            <a:endParaRPr lang="en-GB" sz="1400" dirty="0">
              <a:solidFill>
                <a:schemeClr val="bg1">
                  <a:lumMod val="50000"/>
                </a:schemeClr>
              </a:solidFill>
              <a:latin typeface="HelveticaNeueLT Pro 55 Roman"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cs typeface="Arial" panose="020B0604020202020204" pitchFamily="34" charset="0"/>
              </a:rPr>
              <a:t>If your customer has sent in the </a:t>
            </a:r>
            <a:r>
              <a:rPr lang="en-GB" sz="1400" dirty="0">
                <a:solidFill>
                  <a:srgbClr val="B50230"/>
                </a:solidFill>
                <a:latin typeface="HelveticaNeueLT Pro 55 Roman" panose="020B0604020202020204" pitchFamily="34" charset="0"/>
                <a:cs typeface="Arial" panose="020B0604020202020204" pitchFamily="34" charset="0"/>
              </a:rPr>
              <a:t>data</a:t>
            </a:r>
            <a:r>
              <a:rPr lang="en-GB" sz="1400" dirty="0">
                <a:solidFill>
                  <a:schemeClr val="bg1">
                    <a:lumMod val="50000"/>
                  </a:schemeClr>
                </a:solidFill>
                <a:latin typeface="HelveticaNeueLT Pro 55 Roman" panose="020B0604020202020204" pitchFamily="34" charset="0"/>
                <a:cs typeface="Arial" panose="020B0604020202020204" pitchFamily="34" charset="0"/>
              </a:rPr>
              <a:t> </a:t>
            </a:r>
            <a:r>
              <a:rPr lang="en-GB" sz="1400" dirty="0">
                <a:solidFill>
                  <a:srgbClr val="B50230"/>
                </a:solidFill>
                <a:latin typeface="HelveticaNeueLT Pro 55 Roman" panose="020B0604020202020204" pitchFamily="34" charset="0"/>
                <a:cs typeface="Arial" panose="020B0604020202020204" pitchFamily="34" charset="0"/>
              </a:rPr>
              <a:t>via</a:t>
            </a:r>
            <a:r>
              <a:rPr lang="en-GB" sz="1400" dirty="0">
                <a:solidFill>
                  <a:schemeClr val="bg1">
                    <a:lumMod val="50000"/>
                  </a:schemeClr>
                </a:solidFill>
                <a:latin typeface="HelveticaNeueLT Pro 55 Roman" panose="020B0604020202020204" pitchFamily="34" charset="0"/>
                <a:cs typeface="Arial" panose="020B0604020202020204" pitchFamily="34" charset="0"/>
              </a:rPr>
              <a:t> </a:t>
            </a:r>
            <a:r>
              <a:rPr lang="en-GB" sz="1400" dirty="0">
                <a:solidFill>
                  <a:srgbClr val="B50230"/>
                </a:solidFill>
                <a:latin typeface="HelveticaNeueLT Pro 55 Roman" panose="020B0604020202020204" pitchFamily="34" charset="0"/>
                <a:cs typeface="Arial" panose="020B0604020202020204" pitchFamily="34" charset="0"/>
              </a:rPr>
              <a:t>USB</a:t>
            </a:r>
            <a:r>
              <a:rPr lang="en-GB" sz="1400" dirty="0">
                <a:solidFill>
                  <a:schemeClr val="bg1">
                    <a:lumMod val="50000"/>
                  </a:schemeClr>
                </a:solidFill>
                <a:latin typeface="HelveticaNeueLT Pro 55 Roman" panose="020B0604020202020204" pitchFamily="34" charset="0"/>
                <a:cs typeface="Arial" panose="020B0604020202020204" pitchFamily="34" charset="0"/>
              </a:rPr>
              <a:t> then please </a:t>
            </a:r>
            <a:r>
              <a:rPr lang="en-GB" sz="1400" dirty="0">
                <a:solidFill>
                  <a:srgbClr val="B50230"/>
                </a:solidFill>
                <a:latin typeface="HelveticaNeueLT Pro 55 Roman" panose="020B0604020202020204" pitchFamily="34" charset="0"/>
                <a:cs typeface="Arial" panose="020B0604020202020204" pitchFamily="34" charset="0"/>
              </a:rPr>
              <a:t>hand over to IT </a:t>
            </a:r>
            <a:r>
              <a:rPr lang="en-GB" sz="1400" dirty="0">
                <a:solidFill>
                  <a:schemeClr val="bg1">
                    <a:lumMod val="50000"/>
                  </a:schemeClr>
                </a:solidFill>
                <a:latin typeface="HelveticaNeueLT Pro 55 Roman" panose="020B0604020202020204" pitchFamily="34" charset="0"/>
                <a:cs typeface="Arial" panose="020B0604020202020204" pitchFamily="34" charset="0"/>
              </a:rPr>
              <a:t>who will take the data from the USB and put it in your </a:t>
            </a:r>
            <a:r>
              <a:rPr lang="en-GB" sz="1400" dirty="0">
                <a:solidFill>
                  <a:srgbClr val="B50230"/>
                </a:solidFill>
                <a:latin typeface="HelveticaNeueLT Pro 55 Roman" panose="020B0604020202020204" pitchFamily="34" charset="0"/>
                <a:cs typeface="Arial" panose="020B0604020202020204" pitchFamily="34" charset="0"/>
              </a:rPr>
              <a:t>public folder</a:t>
            </a:r>
            <a:r>
              <a:rPr lang="en-GB" sz="1400" dirty="0">
                <a:solidFill>
                  <a:schemeClr val="bg1">
                    <a:lumMod val="50000"/>
                  </a:schemeClr>
                </a:solidFill>
                <a:latin typeface="HelveticaNeueLT Pro 55 Roman" panose="020B0604020202020204" pitchFamily="34" charset="0"/>
                <a:cs typeface="Arial" panose="020B0604020202020204" pitchFamily="34" charset="0"/>
              </a:rPr>
              <a:t>.</a:t>
            </a:r>
          </a:p>
          <a:p>
            <a:pPr marL="285750" indent="-285750">
              <a:buFont typeface="Arial" panose="020B0604020202020204" pitchFamily="34" charset="0"/>
              <a:buChar char="•"/>
            </a:pPr>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a:p>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a:p>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a:p>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p:txBody>
      </p:sp>
    </p:spTree>
    <p:extLst>
      <p:ext uri="{BB962C8B-B14F-4D97-AF65-F5344CB8AC3E}">
        <p14:creationId xmlns:p14="http://schemas.microsoft.com/office/powerpoint/2010/main" val="2069001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66" y="1049769"/>
            <a:ext cx="12159733" cy="584775"/>
          </a:xfrm>
          <a:prstGeom prst="rect">
            <a:avLst/>
          </a:prstGeom>
        </p:spPr>
        <p:txBody>
          <a:bodyPr wrap="square">
            <a:spAutoFit/>
          </a:bodyPr>
          <a:lstStyle/>
          <a:p>
            <a:pPr algn="ctr"/>
            <a:r>
              <a:rPr lang="en-US" sz="3200" b="1" dirty="0">
                <a:ln w="11430"/>
                <a:solidFill>
                  <a:srgbClr val="A32038"/>
                </a:solidFill>
                <a:latin typeface="HelveticaNeueLT Pro 55 Roman" panose="020B0604020202020204" pitchFamily="34" charset="0"/>
                <a:cs typeface="Arial" panose="020B0604020202020204" pitchFamily="34" charset="0"/>
              </a:rPr>
              <a:t>Data Preload Example </a:t>
            </a:r>
            <a:endParaRPr lang="en-GB" sz="3200" dirty="0">
              <a:solidFill>
                <a:srgbClr val="A32038"/>
              </a:solidFill>
              <a:latin typeface="HelveticaNeueLT Pro 55 Roman"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510F093-278E-4902-8F31-2CDD8F3C26F0}"/>
              </a:ext>
            </a:extLst>
          </p:cNvPr>
          <p:cNvPicPr>
            <a:picLocks noChangeAspect="1"/>
          </p:cNvPicPr>
          <p:nvPr/>
        </p:nvPicPr>
        <p:blipFill>
          <a:blip r:embed="rId2"/>
          <a:stretch>
            <a:fillRect/>
          </a:stretch>
        </p:blipFill>
        <p:spPr>
          <a:xfrm>
            <a:off x="2942630" y="1634544"/>
            <a:ext cx="6306740" cy="45651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256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39011"/>
            <a:ext cx="12192000" cy="584775"/>
          </a:xfrm>
          <a:prstGeom prst="rect">
            <a:avLst/>
          </a:prstGeom>
        </p:spPr>
        <p:txBody>
          <a:bodyPr wrap="square">
            <a:spAutoFit/>
          </a:bodyPr>
          <a:lstStyle/>
          <a:p>
            <a:pPr algn="ctr"/>
            <a:r>
              <a:rPr lang="en-US" sz="3200" b="1" dirty="0">
                <a:ln w="11430"/>
                <a:solidFill>
                  <a:srgbClr val="A32038"/>
                </a:solidFill>
                <a:latin typeface="HelveticaNeueLT Pro 95 Blk" panose="020B0904020202020204" pitchFamily="34" charset="0"/>
                <a:cs typeface="Arial" panose="020B0604020202020204" pitchFamily="34" charset="0"/>
              </a:rPr>
              <a:t>Data Preloading Guide</a:t>
            </a:r>
          </a:p>
        </p:txBody>
      </p:sp>
      <p:sp>
        <p:nvSpPr>
          <p:cNvPr id="7" name="Rectangle 6"/>
          <p:cNvSpPr/>
          <p:nvPr/>
        </p:nvSpPr>
        <p:spPr>
          <a:xfrm>
            <a:off x="303007" y="1648478"/>
            <a:ext cx="11585986" cy="4462760"/>
          </a:xfrm>
          <a:prstGeom prst="rect">
            <a:avLst/>
          </a:prstGeom>
        </p:spPr>
        <p:txBody>
          <a:bodyPr wrap="square">
            <a:spAutoFit/>
          </a:bodyPr>
          <a:lstStyle/>
          <a:p>
            <a:r>
              <a:rPr lang="en-GB" sz="2000" b="1" i="1" dirty="0">
                <a:solidFill>
                  <a:schemeClr val="bg1">
                    <a:lumMod val="50000"/>
                  </a:schemeClr>
                </a:solidFill>
                <a:latin typeface="HelveticaNeueLT Pro 55 Roman" panose="020B0604020202020204" pitchFamily="34" charset="0"/>
                <a:cs typeface="Arial" panose="020B0604020202020204" pitchFamily="34" charset="0"/>
              </a:rPr>
              <a:t>Step Three:  </a:t>
            </a:r>
          </a:p>
          <a:p>
            <a:endParaRPr lang="en-GB" sz="1400" b="1" i="1" dirty="0">
              <a:solidFill>
                <a:schemeClr val="bg1">
                  <a:lumMod val="50000"/>
                </a:schemeClr>
              </a:solidFill>
              <a:latin typeface="HelveticaNeueLT Pro 55 Roman" panose="020B0604020202020204" pitchFamily="34" charset="0"/>
              <a:cs typeface="Arial" panose="020B0604020202020204" pitchFamily="34" charset="0"/>
            </a:endParaRPr>
          </a:p>
          <a:p>
            <a:r>
              <a:rPr lang="en-GB" sz="1400" dirty="0">
                <a:solidFill>
                  <a:srgbClr val="B50230"/>
                </a:solidFill>
                <a:latin typeface="HelveticaNeueLT Pro 55 Roman" panose="020B0604020202020204" pitchFamily="34" charset="0"/>
                <a:cs typeface="Arial" panose="020B0604020202020204" pitchFamily="34" charset="0"/>
              </a:rPr>
              <a:t>Once you have the data on your desktop you will need to check the data is correct. </a:t>
            </a:r>
            <a:endParaRPr lang="en-GB" sz="1600" dirty="0">
              <a:solidFill>
                <a:srgbClr val="B50230"/>
              </a:solidFill>
              <a:latin typeface="HelveticaNeueLT Pro 55 Roman" panose="020B0604020202020204" pitchFamily="34" charset="0"/>
              <a:cs typeface="Arial" panose="020B0604020202020204" pitchFamily="34" charset="0"/>
            </a:endParaRPr>
          </a:p>
          <a:p>
            <a:endParaRPr lang="en-GB" sz="1600" dirty="0">
              <a:solidFill>
                <a:srgbClr val="B50230"/>
              </a:solidFill>
              <a:latin typeface="HelveticaNeueLT Pro 55 Roman" panose="020B0604020202020204" pitchFamily="34" charset="0"/>
              <a:cs typeface="Arial" panose="020B0604020202020204" pitchFamily="34" charset="0"/>
            </a:endParaRPr>
          </a:p>
          <a:p>
            <a:r>
              <a:rPr lang="en-GB" sz="1600" b="1" dirty="0">
                <a:solidFill>
                  <a:schemeClr val="bg1">
                    <a:lumMod val="50000"/>
                  </a:schemeClr>
                </a:solidFill>
                <a:latin typeface="HelveticaNeueLT Pro 55 Roman" panose="020B0604020202020204" pitchFamily="34" charset="0"/>
                <a:cs typeface="Arial" panose="020B0604020202020204" pitchFamily="34" charset="0"/>
              </a:rPr>
              <a:t>Data from Flashbay FTP</a:t>
            </a:r>
          </a:p>
          <a:p>
            <a:endParaRPr lang="en-GB" sz="1600" b="1" dirty="0">
              <a:solidFill>
                <a:schemeClr val="bg1">
                  <a:lumMod val="50000"/>
                </a:schemeClr>
              </a:solidFill>
              <a:latin typeface="HelveticaNeueLT Pro 55 Roman"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cs typeface="Arial" panose="020B0604020202020204" pitchFamily="34" charset="0"/>
              </a:rPr>
              <a:t>Firstly you will need to </a:t>
            </a:r>
            <a:r>
              <a:rPr lang="en-GB" sz="1400" dirty="0">
                <a:solidFill>
                  <a:srgbClr val="B50230"/>
                </a:solidFill>
                <a:latin typeface="HelveticaNeueLT Pro 55 Roman" panose="020B0604020202020204" pitchFamily="34" charset="0"/>
                <a:cs typeface="Arial" panose="020B0604020202020204" pitchFamily="34" charset="0"/>
              </a:rPr>
              <a:t>unzip the data on your computer</a:t>
            </a:r>
            <a:r>
              <a:rPr lang="en-GB" sz="1400" dirty="0">
                <a:solidFill>
                  <a:schemeClr val="bg1">
                    <a:lumMod val="50000"/>
                  </a:schemeClr>
                </a:solidFill>
                <a:latin typeface="HelveticaNeueLT Pro 55 Roman" panose="020B0604020202020204" pitchFamily="34" charset="0"/>
                <a:cs typeface="Arial" panose="020B0604020202020204" pitchFamily="34" charset="0"/>
              </a:rPr>
              <a:t>. This is so you can take </a:t>
            </a:r>
            <a:r>
              <a:rPr lang="en-GB" sz="1400" dirty="0">
                <a:solidFill>
                  <a:srgbClr val="B50230"/>
                </a:solidFill>
                <a:latin typeface="HelveticaNeueLT Pro 55 Roman" panose="020B0604020202020204" pitchFamily="34" charset="0"/>
                <a:cs typeface="Arial" panose="020B0604020202020204" pitchFamily="34" charset="0"/>
              </a:rPr>
              <a:t>screenshots to confirm data</a:t>
            </a:r>
            <a:r>
              <a:rPr lang="en-GB" sz="1400" dirty="0">
                <a:solidFill>
                  <a:schemeClr val="bg1">
                    <a:lumMod val="50000"/>
                  </a:schemeClr>
                </a:solidFill>
                <a:latin typeface="HelveticaNeueLT Pro 55 Roman" panose="020B0604020202020204" pitchFamily="34" charset="0"/>
                <a:cs typeface="Arial" panose="020B0604020202020204" pitchFamily="34" charset="0"/>
              </a:rPr>
              <a:t> with the </a:t>
            </a:r>
            <a:r>
              <a:rPr lang="en-GB" sz="1400" dirty="0">
                <a:solidFill>
                  <a:srgbClr val="B50230"/>
                </a:solidFill>
                <a:latin typeface="HelveticaNeueLT Pro 55 Roman" panose="020B0604020202020204" pitchFamily="34" charset="0"/>
                <a:cs typeface="Arial" panose="020B0604020202020204" pitchFamily="34" charset="0"/>
              </a:rPr>
              <a:t>customer</a:t>
            </a:r>
            <a:r>
              <a:rPr lang="en-GB" sz="1400" dirty="0">
                <a:solidFill>
                  <a:schemeClr val="bg1">
                    <a:lumMod val="50000"/>
                  </a:schemeClr>
                </a:solidFill>
                <a:latin typeface="HelveticaNeueLT Pro 55 Roman" panose="020B0604020202020204" pitchFamily="34" charset="0"/>
                <a:cs typeface="Arial" panose="020B0604020202020204" pitchFamily="34" charset="0"/>
              </a:rPr>
              <a:t> and ensure the </a:t>
            </a:r>
            <a:r>
              <a:rPr lang="en-GB" sz="1400" dirty="0">
                <a:solidFill>
                  <a:srgbClr val="B50230"/>
                </a:solidFill>
                <a:latin typeface="HelveticaNeueLT Pro 55 Roman" panose="020B0604020202020204" pitchFamily="34" charset="0"/>
                <a:cs typeface="Arial" panose="020B0604020202020204" pitchFamily="34" charset="0"/>
              </a:rPr>
              <a:t>data is not corrupt</a:t>
            </a:r>
            <a:r>
              <a:rPr lang="en-GB" sz="1400" dirty="0">
                <a:solidFill>
                  <a:schemeClr val="bg1">
                    <a:lumMod val="50000"/>
                  </a:schemeClr>
                </a:solidFill>
                <a:latin typeface="HelveticaNeueLT Pro 55 Roman" panose="020B0604020202020204" pitchFamily="34" charset="0"/>
                <a:cs typeface="Arial" panose="020B0604020202020204" pitchFamily="34" charset="0"/>
              </a:rPr>
              <a:t>.</a:t>
            </a:r>
          </a:p>
          <a:p>
            <a:endParaRPr lang="en-GB" sz="1400" dirty="0">
              <a:solidFill>
                <a:schemeClr val="bg1">
                  <a:lumMod val="50000"/>
                </a:schemeClr>
              </a:solidFill>
              <a:latin typeface="HelveticaNeueLT Pro 55 Roman"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cs typeface="Arial" panose="020B0604020202020204" pitchFamily="34" charset="0"/>
              </a:rPr>
              <a:t>Next you will need to take a </a:t>
            </a:r>
            <a:r>
              <a:rPr lang="en-GB" sz="1400" dirty="0">
                <a:solidFill>
                  <a:srgbClr val="B50230"/>
                </a:solidFill>
                <a:latin typeface="HelveticaNeueLT Pro 55 Roman" panose="020B0604020202020204" pitchFamily="34" charset="0"/>
                <a:cs typeface="Arial" panose="020B0604020202020204" pitchFamily="34" charset="0"/>
              </a:rPr>
              <a:t>screenshots</a:t>
            </a:r>
            <a:r>
              <a:rPr lang="en-GB" sz="1400" dirty="0">
                <a:solidFill>
                  <a:schemeClr val="bg1">
                    <a:lumMod val="50000"/>
                  </a:schemeClr>
                </a:solidFill>
                <a:latin typeface="HelveticaNeueLT Pro 55 Roman" panose="020B0604020202020204" pitchFamily="34" charset="0"/>
                <a:cs typeface="Arial" panose="020B0604020202020204" pitchFamily="34" charset="0"/>
              </a:rPr>
              <a:t> of the </a:t>
            </a:r>
            <a:r>
              <a:rPr lang="en-GB" sz="1400" dirty="0">
                <a:solidFill>
                  <a:srgbClr val="C00000"/>
                </a:solidFill>
                <a:latin typeface="HelveticaNeueLT Pro 55 Roman" panose="020B0604020202020204" pitchFamily="34" charset="0"/>
                <a:cs typeface="Arial" panose="020B0604020202020204" pitchFamily="34" charset="0"/>
              </a:rPr>
              <a:t>Properties </a:t>
            </a:r>
            <a:r>
              <a:rPr lang="en-GB" sz="1400" dirty="0">
                <a:solidFill>
                  <a:schemeClr val="bg1">
                    <a:lumMod val="50000"/>
                  </a:schemeClr>
                </a:solidFill>
                <a:latin typeface="HelveticaNeueLT Pro 55 Roman" panose="020B0604020202020204" pitchFamily="34" charset="0"/>
                <a:cs typeface="Arial" panose="020B0604020202020204" pitchFamily="34" charset="0"/>
              </a:rPr>
              <a:t>and </a:t>
            </a:r>
            <a:r>
              <a:rPr lang="en-GB" sz="1400" dirty="0">
                <a:solidFill>
                  <a:srgbClr val="C00000"/>
                </a:solidFill>
                <a:latin typeface="HelveticaNeueLT Pro 55 Roman" panose="020B0604020202020204" pitchFamily="34" charset="0"/>
                <a:cs typeface="Arial" panose="020B0604020202020204" pitchFamily="34" charset="0"/>
              </a:rPr>
              <a:t>Root</a:t>
            </a:r>
            <a:r>
              <a:rPr lang="en-GB" sz="1400" dirty="0">
                <a:solidFill>
                  <a:schemeClr val="bg1">
                    <a:lumMod val="50000"/>
                  </a:schemeClr>
                </a:solidFill>
                <a:latin typeface="HelveticaNeueLT Pro 55 Roman" panose="020B0604020202020204" pitchFamily="34" charset="0"/>
                <a:cs typeface="Arial" panose="020B0604020202020204" pitchFamily="34" charset="0"/>
              </a:rPr>
              <a:t>. </a:t>
            </a:r>
          </a:p>
          <a:p>
            <a:endParaRPr lang="en-GB" sz="1400" dirty="0">
              <a:solidFill>
                <a:schemeClr val="bg1">
                  <a:lumMod val="50000"/>
                </a:schemeClr>
              </a:solidFill>
              <a:latin typeface="HelveticaNeueLT Pro 55 Roman"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cs typeface="Arial" panose="020B0604020202020204" pitchFamily="34" charset="0"/>
              </a:rPr>
              <a:t>Once you have taken the screenshots you will need to send this to the customer to confirm with the customer that the </a:t>
            </a:r>
            <a:r>
              <a:rPr lang="en-GB" sz="1400" dirty="0">
                <a:solidFill>
                  <a:srgbClr val="B50230"/>
                </a:solidFill>
                <a:latin typeface="HelveticaNeueLT Pro 55 Roman" panose="020B0604020202020204" pitchFamily="34" charset="0"/>
                <a:cs typeface="Arial" panose="020B0604020202020204" pitchFamily="34" charset="0"/>
              </a:rPr>
              <a:t>data is correct</a:t>
            </a:r>
            <a:r>
              <a:rPr lang="en-GB" sz="1400" dirty="0">
                <a:solidFill>
                  <a:schemeClr val="bg1">
                    <a:lumMod val="50000"/>
                  </a:schemeClr>
                </a:solidFill>
                <a:latin typeface="HelveticaNeueLT Pro 55 Roman" panose="020B0604020202020204" pitchFamily="34" charset="0"/>
                <a:cs typeface="Arial" panose="020B0604020202020204" pitchFamily="34" charset="0"/>
              </a:rPr>
              <a:t>.</a:t>
            </a:r>
          </a:p>
          <a:p>
            <a:pPr marL="285750" indent="-285750">
              <a:buFont typeface="Arial" panose="020B0604020202020204" pitchFamily="34" charset="0"/>
              <a:buChar char="•"/>
            </a:pPr>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a:p>
            <a:r>
              <a:rPr lang="en-GB" sz="1600" b="1" i="1" dirty="0">
                <a:solidFill>
                  <a:schemeClr val="bg1">
                    <a:lumMod val="50000"/>
                  </a:schemeClr>
                </a:solidFill>
                <a:latin typeface="HelveticaNeueLT Pro 55 Roman" panose="020B0604020202020204" pitchFamily="34" charset="0"/>
                <a:cs typeface="Arial" panose="020B0604020202020204" pitchFamily="34" charset="0"/>
              </a:rPr>
              <a:t>Data from USB </a:t>
            </a:r>
          </a:p>
          <a:p>
            <a:endParaRPr lang="en-GB" sz="1400" b="1" i="1" dirty="0">
              <a:solidFill>
                <a:schemeClr val="bg1">
                  <a:lumMod val="50000"/>
                </a:schemeClr>
              </a:solidFill>
              <a:latin typeface="HelveticaNeueLT Pro 55 Roman" panose="020B0604020202020204" pitchFamily="34" charset="0"/>
              <a:cs typeface="Arial" panose="020B0604020202020204" pitchFamily="34" charset="0"/>
            </a:endParaRPr>
          </a:p>
          <a:p>
            <a:pPr marL="285750" indent="-285750">
              <a:buFont typeface="Arial" charset="0"/>
              <a:buChar char="•"/>
            </a:pPr>
            <a:r>
              <a:rPr lang="en-GB" sz="1400" dirty="0">
                <a:solidFill>
                  <a:srgbClr val="B50230"/>
                </a:solidFill>
                <a:latin typeface="HelveticaNeueLT Pro 55 Roman" panose="020B0604020202020204" pitchFamily="34" charset="0"/>
                <a:cs typeface="Arial" panose="020B0604020202020204" pitchFamily="34" charset="0"/>
              </a:rPr>
              <a:t>Data from USB the data will already be unzipped</a:t>
            </a:r>
            <a:r>
              <a:rPr lang="en-GB" sz="1400" dirty="0">
                <a:solidFill>
                  <a:schemeClr val="bg1">
                    <a:lumMod val="50000"/>
                  </a:schemeClr>
                </a:solidFill>
                <a:latin typeface="HelveticaNeueLT Pro 55 Roman" panose="020B0604020202020204" pitchFamily="34" charset="0"/>
                <a:cs typeface="Arial" panose="020B0604020202020204" pitchFamily="34" charset="0"/>
              </a:rPr>
              <a:t>. </a:t>
            </a:r>
          </a:p>
          <a:p>
            <a:pPr marL="285750" indent="-285750">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cs typeface="Arial" panose="020B0604020202020204" pitchFamily="34" charset="0"/>
              </a:rPr>
              <a:t>This will be put in your </a:t>
            </a:r>
            <a:r>
              <a:rPr lang="en-GB" sz="1400" dirty="0">
                <a:solidFill>
                  <a:srgbClr val="B50230"/>
                </a:solidFill>
                <a:latin typeface="HelveticaNeueLT Pro 55 Roman" panose="020B0604020202020204" pitchFamily="34" charset="0"/>
                <a:cs typeface="Arial" panose="020B0604020202020204" pitchFamily="34" charset="0"/>
              </a:rPr>
              <a:t>public folder by IT. </a:t>
            </a:r>
          </a:p>
          <a:p>
            <a:pPr marL="285750" indent="-285750">
              <a:buFont typeface="Arial" panose="020B0604020202020204" pitchFamily="34" charset="0"/>
              <a:buChar char="•"/>
            </a:pPr>
            <a:r>
              <a:rPr lang="en-GB" sz="1400" dirty="0">
                <a:solidFill>
                  <a:schemeClr val="bg1">
                    <a:lumMod val="50000"/>
                  </a:schemeClr>
                </a:solidFill>
                <a:latin typeface="HelveticaNeueLT Pro 55 Roman" panose="020B0604020202020204" pitchFamily="34" charset="0"/>
                <a:cs typeface="Arial" panose="020B0604020202020204" pitchFamily="34" charset="0"/>
              </a:rPr>
              <a:t>You can then take </a:t>
            </a:r>
            <a:r>
              <a:rPr lang="en-GB" sz="1400" dirty="0">
                <a:solidFill>
                  <a:srgbClr val="A32038"/>
                </a:solidFill>
                <a:latin typeface="HelveticaNeueLT Pro 55 Roman" panose="020B0604020202020204" pitchFamily="34" charset="0"/>
                <a:cs typeface="Arial" panose="020B0604020202020204" pitchFamily="34" charset="0"/>
              </a:rPr>
              <a:t>screenshots</a:t>
            </a:r>
            <a:r>
              <a:rPr lang="en-GB" sz="1400" dirty="0">
                <a:solidFill>
                  <a:schemeClr val="bg1">
                    <a:lumMod val="50000"/>
                  </a:schemeClr>
                </a:solidFill>
                <a:latin typeface="HelveticaNeueLT Pro 55 Roman" panose="020B0604020202020204" pitchFamily="34" charset="0"/>
                <a:cs typeface="Arial" panose="020B0604020202020204" pitchFamily="34" charset="0"/>
              </a:rPr>
              <a:t> of the </a:t>
            </a:r>
            <a:r>
              <a:rPr lang="en-GB" sz="1400" dirty="0">
                <a:solidFill>
                  <a:srgbClr val="C00000"/>
                </a:solidFill>
                <a:latin typeface="HelveticaNeueLT Pro 55 Roman" panose="020B0604020202020204" pitchFamily="34" charset="0"/>
                <a:cs typeface="Arial" panose="020B0604020202020204" pitchFamily="34" charset="0"/>
              </a:rPr>
              <a:t>Properties </a:t>
            </a:r>
            <a:r>
              <a:rPr lang="en-GB" sz="1400" dirty="0">
                <a:solidFill>
                  <a:schemeClr val="bg1">
                    <a:lumMod val="50000"/>
                  </a:schemeClr>
                </a:solidFill>
                <a:latin typeface="HelveticaNeueLT Pro 55 Roman" panose="020B0604020202020204" pitchFamily="34" charset="0"/>
                <a:cs typeface="Arial" panose="020B0604020202020204" pitchFamily="34" charset="0"/>
              </a:rPr>
              <a:t>and </a:t>
            </a:r>
            <a:r>
              <a:rPr lang="en-GB" sz="1400" dirty="0">
                <a:solidFill>
                  <a:srgbClr val="C00000"/>
                </a:solidFill>
                <a:latin typeface="HelveticaNeueLT Pro 55 Roman" panose="020B0604020202020204" pitchFamily="34" charset="0"/>
                <a:cs typeface="Arial" panose="020B0604020202020204" pitchFamily="34" charset="0"/>
              </a:rPr>
              <a:t>Root</a:t>
            </a:r>
            <a:r>
              <a:rPr lang="en-GB" sz="1400" dirty="0">
                <a:solidFill>
                  <a:schemeClr val="bg1">
                    <a:lumMod val="50000"/>
                  </a:schemeClr>
                </a:solidFill>
                <a:latin typeface="HelveticaNeueLT Pro 55 Roman" panose="020B0604020202020204" pitchFamily="34" charset="0"/>
                <a:cs typeface="Arial" panose="020B0604020202020204" pitchFamily="34" charset="0"/>
              </a:rPr>
              <a:t> confirm with the customer that the data is correct.</a:t>
            </a:r>
          </a:p>
          <a:p>
            <a:endParaRPr lang="en-GB" sz="1600" dirty="0">
              <a:solidFill>
                <a:schemeClr val="bg1">
                  <a:lumMod val="50000"/>
                </a:schemeClr>
              </a:solidFill>
              <a:latin typeface="HelveticaNeueLT Pro 55 Roman" panose="020B0604020202020204" pitchFamily="34" charset="0"/>
              <a:cs typeface="Arial" panose="020B0604020202020204" pitchFamily="34" charset="0"/>
            </a:endParaRPr>
          </a:p>
        </p:txBody>
      </p:sp>
    </p:spTree>
    <p:extLst>
      <p:ext uri="{BB962C8B-B14F-4D97-AF65-F5344CB8AC3E}">
        <p14:creationId xmlns:p14="http://schemas.microsoft.com/office/powerpoint/2010/main" val="2218517375"/>
      </p:ext>
    </p:extLst>
  </p:cSld>
  <p:clrMapOvr>
    <a:masterClrMapping/>
  </p:clrMapOvr>
</p:sld>
</file>

<file path=ppt/theme/theme1.xml><?xml version="1.0" encoding="utf-8"?>
<a:theme xmlns:a="http://schemas.openxmlformats.org/drawingml/2006/main" name="FB">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B" id="{9AD47ECC-30E0-4609-9F4F-EA4A99BA01D0}" vid="{A30491F2-80CE-4D38-B97E-FCBE346D57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FB</Template>
  <TotalTime>0</TotalTime>
  <Words>2036</Words>
  <Application>Microsoft Office PowerPoint</Application>
  <PresentationFormat>Widescreen</PresentationFormat>
  <Paragraphs>364</Paragraphs>
  <Slides>19</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HelveticaNeueLT Pro 55 Roman</vt:lpstr>
      <vt:lpstr>HelveticaNeueLT Pro 95 Blk</vt:lpstr>
      <vt:lpstr>FB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Daniel.M</dc:creator>
  <cp:lastModifiedBy>Daniel Myers</cp:lastModifiedBy>
  <cp:revision>78</cp:revision>
  <cp:lastPrinted>2019-05-07T12:34:09Z</cp:lastPrinted>
  <dcterms:created xsi:type="dcterms:W3CDTF">2018-05-15T10:07:23Z</dcterms:created>
  <dcterms:modified xsi:type="dcterms:W3CDTF">2019-05-07T13:26:45Z</dcterms:modified>
</cp:coreProperties>
</file>