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62" r:id="rId3"/>
  </p:sldMasterIdLst>
  <p:notesMasterIdLst>
    <p:notesMasterId r:id="rId11"/>
  </p:notesMasterIdLst>
  <p:sldIdLst>
    <p:sldId id="267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45718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4362" algn="l" defTabSz="45718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71544" algn="l" defTabSz="45718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8726" algn="l" defTabSz="45718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5906" algn="l" defTabSz="45718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43088" algn="l" defTabSz="45718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00268" algn="l" defTabSz="45718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57450" algn="l" defTabSz="45718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6969"/>
    <a:srgbClr val="8A8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46" y="108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C8BCC-EBD9-457C-A621-DCEF316FE25F}" type="datetimeFigureOut">
              <a:rPr lang="en-GB" smtClean="0"/>
              <a:t>03/08/2017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95239-65B8-4129-8FE8-C464F08A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5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5"/>
            <a:ext cx="7772401" cy="147002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CF17-39B5-4028-A604-9F42BF1D6CBA}" type="datetime1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5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1DF6-D59F-406B-A7AF-2F12B55FD52E}" type="datetime1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78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399" y="274640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1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B6A-03A6-4E8E-9632-52FACF21571D}" type="datetime1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55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7173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30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609C-3AE2-4FF1-893B-1623985C8483}" type="datetime1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1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1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18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0D11-8897-4B4F-9D59-E65DFA638BFC}" type="datetime1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4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F35C-DEA4-48EE-869E-7F4C36CE6D0D}" type="datetime1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2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1900" b="1"/>
            </a:lvl2pPr>
            <a:lvl3pPr marL="914362" indent="0">
              <a:buNone/>
              <a:defRPr sz="1700" b="1"/>
            </a:lvl3pPr>
            <a:lvl4pPr marL="1371544" indent="0">
              <a:buNone/>
              <a:defRPr sz="1600" b="1"/>
            </a:lvl4pPr>
            <a:lvl5pPr marL="1828726" indent="0">
              <a:buNone/>
              <a:defRPr sz="1600" b="1"/>
            </a:lvl5pPr>
            <a:lvl6pPr marL="2285906" indent="0">
              <a:buNone/>
              <a:defRPr sz="1600" b="1"/>
            </a:lvl6pPr>
            <a:lvl7pPr marL="2743088" indent="0">
              <a:buNone/>
              <a:defRPr sz="1600" b="1"/>
            </a:lvl7pPr>
            <a:lvl8pPr marL="3200268" indent="0">
              <a:buNone/>
              <a:defRPr sz="1600" b="1"/>
            </a:lvl8pPr>
            <a:lvl9pPr marL="365745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5"/>
            <a:ext cx="4041775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1900" b="1"/>
            </a:lvl2pPr>
            <a:lvl3pPr marL="914362" indent="0">
              <a:buNone/>
              <a:defRPr sz="1700" b="1"/>
            </a:lvl3pPr>
            <a:lvl4pPr marL="1371544" indent="0">
              <a:buNone/>
              <a:defRPr sz="1600" b="1"/>
            </a:lvl4pPr>
            <a:lvl5pPr marL="1828726" indent="0">
              <a:buNone/>
              <a:defRPr sz="1600" b="1"/>
            </a:lvl5pPr>
            <a:lvl6pPr marL="2285906" indent="0">
              <a:buNone/>
              <a:defRPr sz="1600" b="1"/>
            </a:lvl6pPr>
            <a:lvl7pPr marL="2743088" indent="0">
              <a:buNone/>
              <a:defRPr sz="1600" b="1"/>
            </a:lvl7pPr>
            <a:lvl8pPr marL="3200268" indent="0">
              <a:buNone/>
              <a:defRPr sz="1600" b="1"/>
            </a:lvl8pPr>
            <a:lvl9pPr marL="365745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0BEE5-27F0-4FEE-846E-F764F927BA20}" type="datetime1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766E-FF3C-4AD0-9C9D-C35B39F3A848}" type="datetime1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8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9B86-BA5B-43A5-BB8B-7C1F5521C034}" type="datetime1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2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2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2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2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182" indent="0">
              <a:buNone/>
              <a:defRPr sz="1200"/>
            </a:lvl2pPr>
            <a:lvl3pPr marL="914362" indent="0">
              <a:buNone/>
              <a:defRPr sz="1000"/>
            </a:lvl3pPr>
            <a:lvl4pPr marL="1371544" indent="0">
              <a:buNone/>
              <a:defRPr sz="900"/>
            </a:lvl4pPr>
            <a:lvl5pPr marL="1828726" indent="0">
              <a:buNone/>
              <a:defRPr sz="900"/>
            </a:lvl5pPr>
            <a:lvl6pPr marL="2285906" indent="0">
              <a:buNone/>
              <a:defRPr sz="900"/>
            </a:lvl6pPr>
            <a:lvl7pPr marL="2743088" indent="0">
              <a:buNone/>
              <a:defRPr sz="900"/>
            </a:lvl7pPr>
            <a:lvl8pPr marL="3200268" indent="0">
              <a:buNone/>
              <a:defRPr sz="900"/>
            </a:lvl8pPr>
            <a:lvl9pPr marL="365745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4678-62DF-4B7B-96D0-71C13BFC21BB}" type="datetime1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3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7" y="4800600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7" y="612775"/>
            <a:ext cx="54864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7182" indent="0">
              <a:buNone/>
              <a:defRPr sz="2800"/>
            </a:lvl2pPr>
            <a:lvl3pPr marL="914362" indent="0">
              <a:buNone/>
              <a:defRPr sz="2400"/>
            </a:lvl3pPr>
            <a:lvl4pPr marL="1371544" indent="0">
              <a:buNone/>
              <a:defRPr sz="1900"/>
            </a:lvl4pPr>
            <a:lvl5pPr marL="1828726" indent="0">
              <a:buNone/>
              <a:defRPr sz="1900"/>
            </a:lvl5pPr>
            <a:lvl6pPr marL="2285906" indent="0">
              <a:buNone/>
              <a:defRPr sz="1900"/>
            </a:lvl6pPr>
            <a:lvl7pPr marL="2743088" indent="0">
              <a:buNone/>
              <a:defRPr sz="1900"/>
            </a:lvl7pPr>
            <a:lvl8pPr marL="3200268" indent="0">
              <a:buNone/>
              <a:defRPr sz="1900"/>
            </a:lvl8pPr>
            <a:lvl9pPr marL="3657450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7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2" indent="0">
              <a:buNone/>
              <a:defRPr sz="1200"/>
            </a:lvl2pPr>
            <a:lvl3pPr marL="914362" indent="0">
              <a:buNone/>
              <a:defRPr sz="1000"/>
            </a:lvl3pPr>
            <a:lvl4pPr marL="1371544" indent="0">
              <a:buNone/>
              <a:defRPr sz="900"/>
            </a:lvl4pPr>
            <a:lvl5pPr marL="1828726" indent="0">
              <a:buNone/>
              <a:defRPr sz="900"/>
            </a:lvl5pPr>
            <a:lvl6pPr marL="2285906" indent="0">
              <a:buNone/>
              <a:defRPr sz="900"/>
            </a:lvl6pPr>
            <a:lvl7pPr marL="2743088" indent="0">
              <a:buNone/>
              <a:defRPr sz="900"/>
            </a:lvl7pPr>
            <a:lvl8pPr marL="3200268" indent="0">
              <a:buNone/>
              <a:defRPr sz="900"/>
            </a:lvl8pPr>
            <a:lvl9pPr marL="365745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04F39-FA06-4908-88A7-C7128DF385FC}" type="datetime1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2" y="274639"/>
            <a:ext cx="8229600" cy="1143000"/>
          </a:xfrm>
          <a:prstGeom prst="rect">
            <a:avLst/>
          </a:prstGeom>
        </p:spPr>
        <p:txBody>
          <a:bodyPr vert="horz" lIns="91436" tIns="45719" rIns="91436" bIns="45719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600202"/>
            <a:ext cx="8229600" cy="4525963"/>
          </a:xfrm>
          <a:prstGeom prst="rect">
            <a:avLst/>
          </a:prstGeom>
        </p:spPr>
        <p:txBody>
          <a:bodyPr vert="horz" lIns="91436" tIns="45719" rIns="91436" bIns="45719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2"/>
            <a:ext cx="2133599" cy="365124"/>
          </a:xfrm>
          <a:prstGeom prst="rect">
            <a:avLst/>
          </a:prstGeom>
        </p:spPr>
        <p:txBody>
          <a:bodyPr vert="horz" lIns="91436" tIns="45719" rIns="91436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D4626-52B2-44D7-ADDD-F6F0BBE79FE2}" type="datetime1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2" y="6356352"/>
            <a:ext cx="2895600" cy="365124"/>
          </a:xfrm>
          <a:prstGeom prst="rect">
            <a:avLst/>
          </a:prstGeom>
        </p:spPr>
        <p:txBody>
          <a:bodyPr vert="horz" lIns="91436" tIns="45719" rIns="91436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599" cy="365124"/>
          </a:xfrm>
          <a:prstGeom prst="rect">
            <a:avLst/>
          </a:prstGeom>
        </p:spPr>
        <p:txBody>
          <a:bodyPr vert="horz" lIns="91436" tIns="45719" rIns="91436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79F8-0197-C44F-B3A7-BDB9B59FB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4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18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6" indent="-342886" algn="l" defTabSz="45718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9" indent="-285739" algn="l" defTabSz="457182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3" indent="-228591" algn="l" defTabSz="45718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5" indent="-228591" algn="l" defTabSz="457182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5" indent="-228591" algn="l" defTabSz="457182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7" indent="-228591" algn="l" defTabSz="457182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9" indent="-228591" algn="l" defTabSz="457182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9" indent="-228591" algn="l" defTabSz="457182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1" indent="-228591" algn="l" defTabSz="457182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4571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4571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4" algn="l" defTabSz="4571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6" algn="l" defTabSz="4571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6" algn="l" defTabSz="4571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8" algn="l" defTabSz="4571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8" algn="l" defTabSz="4571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0" algn="l" defTabSz="4571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C:\Users\bartek.FLASHBAY\Desktop\NEW_WAVE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52010" y="2366010"/>
            <a:ext cx="6858000" cy="212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bartek.FLASHBAY\Desktop\flashbay_logo_gb_NEW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85" y="268857"/>
            <a:ext cx="3458078" cy="124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86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C:\Users\bartek.FLASHBAY\Desktop\NEW_WAVE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24080"/>
            <a:ext cx="9144000" cy="283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bartek.FLASHBAY\Desktop\flashbay_logo_gb_NEW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662" y="6168905"/>
            <a:ext cx="1604338" cy="57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6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038687" y="1340527"/>
            <a:ext cx="6800296" cy="3981883"/>
          </a:xfrm>
          <a:prstGeom prst="rect">
            <a:avLst/>
          </a:prstGeom>
        </p:spPr>
        <p:txBody>
          <a:bodyPr vert="horz" lIns="91436" tIns="45719" rIns="91436" bIns="45719" rtlCol="0">
            <a:normAutofit/>
          </a:bodyPr>
          <a:lstStyle>
            <a:lvl1pPr marL="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6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44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2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0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08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26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45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i="1" dirty="0" smtClean="0">
              <a:ln w="11430"/>
              <a:solidFill>
                <a:prstClr val="black">
                  <a:lumMod val="50000"/>
                  <a:lumOff val="50000"/>
                </a:prst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i="1" dirty="0" smtClean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7200" b="1" i="1" dirty="0" smtClean="0">
                <a:ln w="11430"/>
                <a:solidFill>
                  <a:srgbClr val="69696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Phone calls</a:t>
            </a:r>
          </a:p>
          <a:p>
            <a:endParaRPr lang="en-US" b="1" i="1" u="sng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endParaRPr lang="en-US" b="1" i="1" u="sng" dirty="0" smtClean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endParaRPr lang="en-US" b="1" i="1" dirty="0" smtClean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endParaRPr lang="en-US" b="1" i="1" dirty="0" smtClean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" action="ppaction://noaction"/>
            </a:endParaRPr>
          </a:p>
          <a:p>
            <a:endParaRPr lang="en-US" b="1" i="1" dirty="0" smtClean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" action="ppaction://noaction"/>
            </a:endParaRPr>
          </a:p>
          <a:p>
            <a:endParaRPr lang="en-US" b="1" i="1" u="sng" dirty="0" smtClean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i="1" dirty="0" smtClean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i="1" dirty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594" y="4029642"/>
            <a:ext cx="2158799" cy="215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7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4595" y="215056"/>
            <a:ext cx="726844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1430"/>
                <a:solidFill>
                  <a:srgbClr val="696969"/>
                </a:solidFill>
              </a:rPr>
              <a:t>How to Make Good </a:t>
            </a:r>
            <a:r>
              <a:rPr lang="en-US" sz="4400" b="1" i="1" dirty="0">
                <a:ln w="11430"/>
                <a:solidFill>
                  <a:srgbClr val="696969"/>
                </a:solidFill>
              </a:rPr>
              <a:t>P</a:t>
            </a:r>
            <a:r>
              <a:rPr lang="en-US" sz="4400" b="1" i="1" dirty="0" smtClean="0">
                <a:ln w="11430"/>
                <a:solidFill>
                  <a:srgbClr val="696969"/>
                </a:solidFill>
              </a:rPr>
              <a:t>hone </a:t>
            </a:r>
            <a:r>
              <a:rPr lang="en-US" sz="4400" b="1" i="1" dirty="0">
                <a:ln w="11430"/>
                <a:solidFill>
                  <a:srgbClr val="696969"/>
                </a:solidFill>
              </a:rPr>
              <a:t>C</a:t>
            </a:r>
            <a:r>
              <a:rPr lang="en-US" sz="4400" b="1" i="1" dirty="0" smtClean="0">
                <a:ln w="11430"/>
                <a:solidFill>
                  <a:srgbClr val="696969"/>
                </a:solidFill>
              </a:rPr>
              <a:t>alls?</a:t>
            </a:r>
            <a:endParaRPr lang="en-US" sz="4400" b="1" i="1" dirty="0">
              <a:ln w="11430"/>
              <a:solidFill>
                <a:srgbClr val="69696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083" y="1502688"/>
            <a:ext cx="78488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READY</a:t>
            </a:r>
            <a:endParaRPr lang="en-GB" sz="1200" dirty="0" smtClean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 professional introduction</a:t>
            </a:r>
          </a:p>
          <a:p>
            <a:endParaRPr lang="en-GB" sz="1200" dirty="0" smtClean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SPECIFIC</a:t>
            </a:r>
            <a:endParaRPr lang="en-GB" sz="1200" b="1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for i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nquiry, should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relate to customer's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inquiry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make sure customer understands the reason for your call.</a:t>
            </a:r>
            <a:b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-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addressing customer needs and why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Flashbay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meet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</a:p>
          <a:p>
            <a:endParaRPr lang="en-GB" sz="1200" dirty="0" smtClean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DIALOGUE</a:t>
            </a:r>
            <a:endParaRPr lang="en-GB" sz="1200" b="1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Yes, you're excited about your business, but a phone call is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dialogue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not a monologue.</a:t>
            </a:r>
          </a:p>
          <a:p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Don't make the price most important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- point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other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advantages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buying from Flashbay ( quality, lead time)</a:t>
            </a:r>
            <a:b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knowledge of the product, branding methods and services we offer will improve customer's confidence, increasing chances of a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</a:t>
            </a:r>
          </a:p>
          <a:p>
            <a:endParaRPr lang="en-GB" sz="1200" dirty="0" smtClean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FOR LOGO &amp; ADDRESS</a:t>
            </a:r>
            <a:endParaRPr lang="en-GB" sz="1200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customer's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order to create a virtual proof or their address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order to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them a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</a:t>
            </a:r>
          </a:p>
          <a:p>
            <a:endParaRPr lang="en-GB" sz="1200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DEADLINE</a:t>
            </a:r>
            <a:endParaRPr lang="en-GB" sz="1200" b="1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important to know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have an urgent project or not as you will be able to send your quote accordingly and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 </a:t>
            </a:r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</a:t>
            </a:r>
            <a:r>
              <a:rPr lang="en-GB" sz="12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</a:p>
          <a:p>
            <a:endParaRPr lang="en-GB" sz="1200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IT SHORT</a:t>
            </a:r>
            <a:endParaRPr lang="en-GB" sz="1200" b="1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Assume this won't be the only time in your life that you'll talk to them, so you don't need to fit everything into a single conversation.</a:t>
            </a:r>
          </a:p>
          <a:p>
            <a:r>
              <a:rPr lang="en-GB" sz="12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next step ( Sales Cycle)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25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6626" y="516681"/>
            <a:ext cx="639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up</a:t>
            </a:r>
            <a:endParaRPr lang="en-GB" sz="1400" b="1" u="sng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6626" y="1089898"/>
            <a:ext cx="633670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will help you increase the level of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accuracy. You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have more information to understand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customer's requirements,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you will be able to adapt your price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accordingly</a:t>
            </a:r>
          </a:p>
          <a:p>
            <a:pPr lvl="0"/>
            <a:endParaRPr lang="en-GB" sz="1400" dirty="0" smtClean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call your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you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if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customer is available to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talk. If not, ask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you can call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back</a:t>
            </a:r>
          </a:p>
          <a:p>
            <a:pPr lvl="0"/>
            <a:endParaRPr lang="en-GB" sz="1400" dirty="0" smtClean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introduction:</a:t>
            </a:r>
            <a:endParaRPr lang="en-GB" sz="1400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Hello</a:t>
            </a:r>
            <a:r>
              <a:rPr lang="en-GB" sz="1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it’s </a:t>
            </a:r>
            <a:r>
              <a:rPr lang="en-GB" sz="1400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Krystyna</a:t>
            </a:r>
            <a:r>
              <a:rPr lang="en-GB" sz="1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en-GB" sz="1400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14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lashbay</a:t>
            </a:r>
            <a:r>
              <a:rPr lang="en-GB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GB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received our sample pack, ask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feedback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quality of our products</a:t>
            </a:r>
          </a:p>
          <a:p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they received our price list, quote,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( explain the fluctuation of the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NAND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flash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price and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they will buy at the best price if they can confirm within 6 days)</a:t>
            </a:r>
          </a:p>
          <a:p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m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aking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final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- proactively </a:t>
            </a: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the customer towards a purchase</a:t>
            </a:r>
          </a:p>
          <a:p>
            <a:endParaRPr lang="en-GB" dirty="0">
              <a:solidFill>
                <a:srgbClr val="6969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13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554854" y="2443578"/>
            <a:ext cx="8229600" cy="4525963"/>
          </a:xfrm>
          <a:prstGeom prst="rect">
            <a:avLst/>
          </a:prstGeom>
        </p:spPr>
        <p:txBody>
          <a:bodyPr vert="horz" lIns="91436" tIns="45719" rIns="91436" bIns="45719" rtlCol="0">
            <a:normAutofit/>
          </a:bodyPr>
          <a:lstStyle>
            <a:lvl1pPr marL="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6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44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2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0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08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26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45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algn="l"/>
            <a:endParaRPr lang="en-GB" sz="1000" dirty="0">
              <a:solidFill>
                <a:prstClr val="black">
                  <a:tint val="75000"/>
                </a:prstClr>
              </a:solidFill>
            </a:endParaRPr>
          </a:p>
          <a:p>
            <a:pPr marL="457200" lvl="1" algn="l"/>
            <a:endParaRPr lang="en-GB" sz="10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149" y="548680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Refresh Leads</a:t>
            </a:r>
            <a:endParaRPr lang="en-GB" sz="1400" b="1" u="sng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54854" y="1052736"/>
            <a:ext cx="8229600" cy="4525963"/>
          </a:xfrm>
          <a:prstGeom prst="rect">
            <a:avLst/>
          </a:prstGeom>
        </p:spPr>
        <p:txBody>
          <a:bodyPr vert="horz" lIns="91436" tIns="45719" rIns="91436" bIns="45719" rtlCol="0">
            <a:normAutofit/>
          </a:bodyPr>
          <a:lstStyle>
            <a:lvl1pPr marL="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6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44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2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0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08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26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45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Important to see if you can re-launch customer project</a:t>
            </a:r>
          </a:p>
          <a:p>
            <a:pPr marL="0" marR="0" lvl="0" indent="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may have made a fantastic phone call and follow up but for some reason customer said “NO”.</a:t>
            </a:r>
            <a:b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Never give up and don't take "No" for an answer!</a:t>
            </a:r>
          </a:p>
          <a:p>
            <a:pPr marL="285750" marR="0" lvl="0" indent="-28575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Maybe the customer placed their order with a competitor -  call them back to check if they are satisfied with the quality and service and then offer a quote</a:t>
            </a:r>
          </a:p>
          <a:p>
            <a:pPr marL="285750" marR="0" lvl="0" indent="-28575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Customers / leads contact might have changed so try to qualify on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Netsuite</a:t>
            </a: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Keep those calls short and informative; with no initial interest customers will not like long lasting phone calls</a:t>
            </a:r>
          </a:p>
          <a:p>
            <a:pPr marL="285750" marR="0" lvl="0" indent="-28575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 about samples / new products &amp; ensure customer still has samples and is informed about any new products or services</a:t>
            </a:r>
          </a:p>
          <a:p>
            <a:pPr marL="285750" marR="0" lvl="0" indent="-28575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Give the customer a reason to buy – preparation – future customer events </a:t>
            </a:r>
          </a:p>
          <a:p>
            <a:pPr marL="285750" marR="0" lvl="0" indent="-28575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Line up the next follow up call :</a:t>
            </a:r>
          </a:p>
          <a:p>
            <a:pPr marL="0" marR="0" lvl="0" indent="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1400" b="0" i="1" u="none" strike="noStrike" kern="1200" cap="none" spc="0" normalizeH="0" baseline="0" noProof="0" dirty="0" smtClean="0">
              <a:ln>
                <a:noFill/>
              </a:ln>
              <a:solidFill>
                <a:srgbClr val="69696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“If I do not hear from you I will contact you again in a few weeks or when new products introduced”</a:t>
            </a:r>
          </a:p>
          <a:p>
            <a:pPr marL="0" marR="0" lvl="0" indent="0" algn="ctr" defTabSz="4571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3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6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199" y="7140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182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 smtClean="0">
                <a:ln w="11430"/>
                <a:solidFill>
                  <a:srgbClr val="696969"/>
                </a:solidFill>
              </a:rPr>
              <a:t>How to Professionally Transfer a Call</a:t>
            </a:r>
            <a:endParaRPr lang="en-GB" dirty="0">
              <a:solidFill>
                <a:srgbClr val="696969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85813" y="79763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886" indent="-342886" algn="l" defTabSz="457182" rtl="0" eaLnBrk="1" latinLnBrk="0" hangingPunct="1">
              <a:spcBef>
                <a:spcPct val="20000"/>
              </a:spcBef>
              <a:buFont typeface="Arial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19" indent="-285739" algn="l" defTabSz="457182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53" indent="-228591" algn="l" defTabSz="457182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35" indent="-228591" algn="l" defTabSz="457182" rtl="0" eaLnBrk="1" latinLnBrk="0" hangingPunct="1">
              <a:spcBef>
                <a:spcPct val="20000"/>
              </a:spcBef>
              <a:buFont typeface="Arial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15" indent="-228591" algn="l" defTabSz="457182" rtl="0" eaLnBrk="1" latinLnBrk="0" hangingPunct="1">
              <a:spcBef>
                <a:spcPct val="20000"/>
              </a:spcBef>
              <a:buFont typeface="Arial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7" indent="-228591" algn="l" defTabSz="457182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79" indent="-228591" algn="l" defTabSz="457182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59" indent="-228591" algn="l" defTabSz="457182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1" indent="-228591" algn="l" defTabSz="457182" rtl="0" eaLnBrk="1" latinLnBrk="0" hangingPunct="1">
              <a:spcBef>
                <a:spcPct val="20000"/>
              </a:spcBef>
              <a:buFont typeface="Arial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 yourself and ask who the customer would like to speak to</a:t>
            </a:r>
          </a:p>
          <a:p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 the customer that you will try to transfer them to the appropriate person. 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This will give the caller a chance to ask any other questions and give them a feeling of control.</a:t>
            </a:r>
          </a:p>
          <a:p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 to the customer</a:t>
            </a:r>
            <a:r>
              <a:rPr lang="en-GB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“Please hold the line, I will see if I can put you through”</a:t>
            </a:r>
          </a:p>
          <a:p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en-GB" sz="1400" b="1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Hold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the appropriate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(you can use the phone book to find the extension)</a:t>
            </a:r>
            <a:endParaRPr lang="en-GB" dirty="0">
              <a:solidFill>
                <a:srgbClr val="696969"/>
              </a:solidFill>
            </a:endParaRPr>
          </a:p>
        </p:txBody>
      </p:sp>
      <p:pic>
        <p:nvPicPr>
          <p:cNvPr id="10" name="Picture 2" descr="\\UK-FP-01\homet$\joanna.n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214" y="2463405"/>
            <a:ext cx="6278797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2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554854" y="2443578"/>
            <a:ext cx="8229600" cy="4525963"/>
          </a:xfrm>
          <a:prstGeom prst="rect">
            <a:avLst/>
          </a:prstGeom>
        </p:spPr>
        <p:txBody>
          <a:bodyPr vert="horz" lIns="91436" tIns="45719" rIns="91436" bIns="45719" rtlCol="0">
            <a:normAutofit/>
          </a:bodyPr>
          <a:lstStyle>
            <a:lvl1pPr marL="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6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44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2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0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08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26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45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algn="l"/>
            <a:endParaRPr lang="en-GB" sz="1000" dirty="0">
              <a:solidFill>
                <a:prstClr val="black">
                  <a:tint val="75000"/>
                </a:prstClr>
              </a:solidFill>
            </a:endParaRPr>
          </a:p>
          <a:p>
            <a:pPr marL="457200" lvl="1" algn="l"/>
            <a:endParaRPr lang="en-GB" sz="10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4854" y="12090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blindly transfer the call. Wait for the SAM to answer and explain to them that a customer wishes to speak to them. This will give the SAM a chance to prepare for the call and the customer will not have to explain the situation all over again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400" dirty="0" smtClean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SAM is ready then Press</a:t>
            </a:r>
            <a:r>
              <a:rPr lang="en-GB" sz="1400" b="1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Transfer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followed by the </a:t>
            </a:r>
            <a:r>
              <a:rPr lang="en-GB" sz="1400" b="1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</a:p>
          <a:p>
            <a:endParaRPr lang="en-GB" sz="1400" dirty="0" smtClean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SAM is not available, return to the customer and explain that the SAM is away from their desk. Take a message and inform them that the SAM will contact them ASAP. Thank the caller for their patience and ask if there is anything else that you can do</a:t>
            </a:r>
          </a:p>
          <a:p>
            <a:endParaRPr lang="en-GB" sz="1400" dirty="0" smtClean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solidFill>
                  <a:srgbClr val="6969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please send a brief email to the appropriate SAM with all the details (customer name, company name, phone number and reason for their call)</a:t>
            </a:r>
          </a:p>
          <a:p>
            <a:endParaRPr lang="en-GB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71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79F8-0197-C44F-B3A7-BDB9B59FB8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53" y="93962"/>
            <a:ext cx="7925487" cy="87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33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387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Kamila Piatkowska</dc:creator>
  <cp:lastModifiedBy>Kamila Piatkowska</cp:lastModifiedBy>
  <cp:revision>49</cp:revision>
  <dcterms:created xsi:type="dcterms:W3CDTF">2013-10-22T14:51:11Z</dcterms:created>
  <dcterms:modified xsi:type="dcterms:W3CDTF">2017-08-03T13:33:00Z</dcterms:modified>
</cp:coreProperties>
</file>