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4" r:id="rId7"/>
    <p:sldId id="275" r:id="rId8"/>
    <p:sldId id="266" r:id="rId9"/>
    <p:sldId id="267" r:id="rId10"/>
    <p:sldId id="268" r:id="rId11"/>
    <p:sldId id="269" r:id="rId12"/>
    <p:sldId id="270" r:id="rId13"/>
    <p:sldId id="271"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1" d="100"/>
          <a:sy n="111" d="100"/>
        </p:scale>
        <p:origin x="-1482"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0EBF49D-3295-4EF8-9C82-F2B67F86A9B2}" type="datetimeFigureOut">
              <a:rPr lang="en-GB" smtClean="0"/>
              <a:t>29/04/2016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26D6FD-0FDB-4C5B-AB05-D75269D4E3B4}" type="slidenum">
              <a:rPr lang="en-GB" smtClean="0"/>
              <a:t>‹#›</a:t>
            </a:fld>
            <a:endParaRPr lang="en-GB"/>
          </a:p>
        </p:txBody>
      </p:sp>
    </p:spTree>
    <p:extLst>
      <p:ext uri="{BB962C8B-B14F-4D97-AF65-F5344CB8AC3E}">
        <p14:creationId xmlns:p14="http://schemas.microsoft.com/office/powerpoint/2010/main" val="2887519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0EBF49D-3295-4EF8-9C82-F2B67F86A9B2}" type="datetimeFigureOut">
              <a:rPr lang="en-GB" smtClean="0"/>
              <a:t>29/04/2016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26D6FD-0FDB-4C5B-AB05-D75269D4E3B4}" type="slidenum">
              <a:rPr lang="en-GB" smtClean="0"/>
              <a:t>‹#›</a:t>
            </a:fld>
            <a:endParaRPr lang="en-GB"/>
          </a:p>
        </p:txBody>
      </p:sp>
    </p:spTree>
    <p:extLst>
      <p:ext uri="{BB962C8B-B14F-4D97-AF65-F5344CB8AC3E}">
        <p14:creationId xmlns:p14="http://schemas.microsoft.com/office/powerpoint/2010/main" val="3428723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0EBF49D-3295-4EF8-9C82-F2B67F86A9B2}" type="datetimeFigureOut">
              <a:rPr lang="en-GB" smtClean="0"/>
              <a:t>29/04/2016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26D6FD-0FDB-4C5B-AB05-D75269D4E3B4}" type="slidenum">
              <a:rPr lang="en-GB" smtClean="0"/>
              <a:t>‹#›</a:t>
            </a:fld>
            <a:endParaRPr lang="en-GB"/>
          </a:p>
        </p:txBody>
      </p:sp>
    </p:spTree>
    <p:extLst>
      <p:ext uri="{BB962C8B-B14F-4D97-AF65-F5344CB8AC3E}">
        <p14:creationId xmlns:p14="http://schemas.microsoft.com/office/powerpoint/2010/main" val="915068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0EBF49D-3295-4EF8-9C82-F2B67F86A9B2}" type="datetimeFigureOut">
              <a:rPr lang="en-GB" smtClean="0"/>
              <a:t>29/04/2016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26D6FD-0FDB-4C5B-AB05-D75269D4E3B4}" type="slidenum">
              <a:rPr lang="en-GB" smtClean="0"/>
              <a:t>‹#›</a:t>
            </a:fld>
            <a:endParaRPr lang="en-GB"/>
          </a:p>
        </p:txBody>
      </p:sp>
    </p:spTree>
    <p:extLst>
      <p:ext uri="{BB962C8B-B14F-4D97-AF65-F5344CB8AC3E}">
        <p14:creationId xmlns:p14="http://schemas.microsoft.com/office/powerpoint/2010/main" val="2154190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EBF49D-3295-4EF8-9C82-F2B67F86A9B2}" type="datetimeFigureOut">
              <a:rPr lang="en-GB" smtClean="0"/>
              <a:t>29/04/2016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26D6FD-0FDB-4C5B-AB05-D75269D4E3B4}" type="slidenum">
              <a:rPr lang="en-GB" smtClean="0"/>
              <a:t>‹#›</a:t>
            </a:fld>
            <a:endParaRPr lang="en-GB"/>
          </a:p>
        </p:txBody>
      </p:sp>
    </p:spTree>
    <p:extLst>
      <p:ext uri="{BB962C8B-B14F-4D97-AF65-F5344CB8AC3E}">
        <p14:creationId xmlns:p14="http://schemas.microsoft.com/office/powerpoint/2010/main" val="1617271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0EBF49D-3295-4EF8-9C82-F2B67F86A9B2}" type="datetimeFigureOut">
              <a:rPr lang="en-GB" smtClean="0"/>
              <a:t>29/04/2016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26D6FD-0FDB-4C5B-AB05-D75269D4E3B4}" type="slidenum">
              <a:rPr lang="en-GB" smtClean="0"/>
              <a:t>‹#›</a:t>
            </a:fld>
            <a:endParaRPr lang="en-GB"/>
          </a:p>
        </p:txBody>
      </p:sp>
    </p:spTree>
    <p:extLst>
      <p:ext uri="{BB962C8B-B14F-4D97-AF65-F5344CB8AC3E}">
        <p14:creationId xmlns:p14="http://schemas.microsoft.com/office/powerpoint/2010/main" val="1611794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0EBF49D-3295-4EF8-9C82-F2B67F86A9B2}" type="datetimeFigureOut">
              <a:rPr lang="en-GB" smtClean="0"/>
              <a:t>29/04/2016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C26D6FD-0FDB-4C5B-AB05-D75269D4E3B4}" type="slidenum">
              <a:rPr lang="en-GB" smtClean="0"/>
              <a:t>‹#›</a:t>
            </a:fld>
            <a:endParaRPr lang="en-GB"/>
          </a:p>
        </p:txBody>
      </p:sp>
    </p:spTree>
    <p:extLst>
      <p:ext uri="{BB962C8B-B14F-4D97-AF65-F5344CB8AC3E}">
        <p14:creationId xmlns:p14="http://schemas.microsoft.com/office/powerpoint/2010/main" val="984494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0EBF49D-3295-4EF8-9C82-F2B67F86A9B2}" type="datetimeFigureOut">
              <a:rPr lang="en-GB" smtClean="0"/>
              <a:t>29/04/2016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C26D6FD-0FDB-4C5B-AB05-D75269D4E3B4}" type="slidenum">
              <a:rPr lang="en-GB" smtClean="0"/>
              <a:t>‹#›</a:t>
            </a:fld>
            <a:endParaRPr lang="en-GB"/>
          </a:p>
        </p:txBody>
      </p:sp>
    </p:spTree>
    <p:extLst>
      <p:ext uri="{BB962C8B-B14F-4D97-AF65-F5344CB8AC3E}">
        <p14:creationId xmlns:p14="http://schemas.microsoft.com/office/powerpoint/2010/main" val="608133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EBF49D-3295-4EF8-9C82-F2B67F86A9B2}" type="datetimeFigureOut">
              <a:rPr lang="en-GB" smtClean="0"/>
              <a:t>29/04/2016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C26D6FD-0FDB-4C5B-AB05-D75269D4E3B4}" type="slidenum">
              <a:rPr lang="en-GB" smtClean="0"/>
              <a:t>‹#›</a:t>
            </a:fld>
            <a:endParaRPr lang="en-GB"/>
          </a:p>
        </p:txBody>
      </p:sp>
    </p:spTree>
    <p:extLst>
      <p:ext uri="{BB962C8B-B14F-4D97-AF65-F5344CB8AC3E}">
        <p14:creationId xmlns:p14="http://schemas.microsoft.com/office/powerpoint/2010/main" val="619445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EBF49D-3295-4EF8-9C82-F2B67F86A9B2}" type="datetimeFigureOut">
              <a:rPr lang="en-GB" smtClean="0"/>
              <a:t>29/04/2016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26D6FD-0FDB-4C5B-AB05-D75269D4E3B4}" type="slidenum">
              <a:rPr lang="en-GB" smtClean="0"/>
              <a:t>‹#›</a:t>
            </a:fld>
            <a:endParaRPr lang="en-GB"/>
          </a:p>
        </p:txBody>
      </p:sp>
    </p:spTree>
    <p:extLst>
      <p:ext uri="{BB962C8B-B14F-4D97-AF65-F5344CB8AC3E}">
        <p14:creationId xmlns:p14="http://schemas.microsoft.com/office/powerpoint/2010/main" val="3943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EBF49D-3295-4EF8-9C82-F2B67F86A9B2}" type="datetimeFigureOut">
              <a:rPr lang="en-GB" smtClean="0"/>
              <a:t>29/04/2016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26D6FD-0FDB-4C5B-AB05-D75269D4E3B4}" type="slidenum">
              <a:rPr lang="en-GB" smtClean="0"/>
              <a:t>‹#›</a:t>
            </a:fld>
            <a:endParaRPr lang="en-GB"/>
          </a:p>
        </p:txBody>
      </p:sp>
    </p:spTree>
    <p:extLst>
      <p:ext uri="{BB962C8B-B14F-4D97-AF65-F5344CB8AC3E}">
        <p14:creationId xmlns:p14="http://schemas.microsoft.com/office/powerpoint/2010/main" val="195348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BF49D-3295-4EF8-9C82-F2B67F86A9B2}" type="datetimeFigureOut">
              <a:rPr lang="en-GB" smtClean="0"/>
              <a:t>29/04/2016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26D6FD-0FDB-4C5B-AB05-D75269D4E3B4}" type="slidenum">
              <a:rPr lang="en-GB" smtClean="0"/>
              <a:t>‹#›</a:t>
            </a:fld>
            <a:endParaRPr lang="en-GB"/>
          </a:p>
        </p:txBody>
      </p:sp>
    </p:spTree>
    <p:extLst>
      <p:ext uri="{BB962C8B-B14F-4D97-AF65-F5344CB8AC3E}">
        <p14:creationId xmlns:p14="http://schemas.microsoft.com/office/powerpoint/2010/main" val="2440210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r.czikkel@flashbay.com" TargetMode="External"/><Relationship Id="rId2" Type="http://schemas.openxmlformats.org/officeDocument/2006/relationships/hyperlink" Target="mailto:itsupport@flashbay.com"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08920"/>
            <a:ext cx="8229600" cy="1143000"/>
          </a:xfrm>
        </p:spPr>
        <p:txBody>
          <a:bodyPr>
            <a:normAutofit/>
          </a:bodyPr>
          <a:lstStyle/>
          <a:p>
            <a:r>
              <a:rPr lang="en-US" sz="5400" b="1" i="1" dirty="0" smtClean="0">
                <a:ln w="11430"/>
                <a:solidFill>
                  <a:srgbClr val="A52036"/>
                </a:solidFill>
                <a:latin typeface="+mn-lt"/>
              </a:rPr>
              <a:t>IT Training – Data Preload</a:t>
            </a:r>
            <a:endParaRPr lang="en-GB" sz="5400" dirty="0">
              <a:latin typeface="+mn-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1592" y="6381328"/>
            <a:ext cx="3672408" cy="355764"/>
          </a:xfrm>
          <a:prstGeom prst="rect">
            <a:avLst/>
          </a:prstGeom>
        </p:spPr>
      </p:pic>
      <p:pic>
        <p:nvPicPr>
          <p:cNvPr id="5" name="Picture 4" descr="\\UK-FP-01\homet$\joanna.n\Desktop\teresk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00" y="6438767"/>
            <a:ext cx="1125633" cy="240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8079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1430"/>
                <a:solidFill>
                  <a:srgbClr val="A52036"/>
                </a:solidFill>
              </a:rPr>
              <a:t>DPUS</a:t>
            </a:r>
            <a:endParaRPr lang="en-GB" dirty="0"/>
          </a:p>
        </p:txBody>
      </p:sp>
      <p:sp>
        <p:nvSpPr>
          <p:cNvPr id="3" name="Content Placeholder 2"/>
          <p:cNvSpPr>
            <a:spLocks noGrp="1"/>
          </p:cNvSpPr>
          <p:nvPr>
            <p:ph idx="1"/>
          </p:nvPr>
        </p:nvSpPr>
        <p:spPr/>
        <p:txBody>
          <a:bodyPr>
            <a:normAutofit/>
          </a:bodyPr>
          <a:lstStyle/>
          <a:p>
            <a:pPr lvl="0"/>
            <a:r>
              <a:rPr lang="en-GB" sz="1400" dirty="0" smtClean="0">
                <a:latin typeface="Arial" panose="020B0604020202020204" pitchFamily="34" charset="0"/>
                <a:cs typeface="Arial" panose="020B0604020202020204" pitchFamily="34" charset="0"/>
              </a:rPr>
              <a:t>Splits the USB into a CD partition and a USB partition</a:t>
            </a:r>
          </a:p>
          <a:p>
            <a:pPr lvl="0"/>
            <a:r>
              <a:rPr lang="en-GB" sz="1400" dirty="0" smtClean="0">
                <a:latin typeface="Arial" panose="020B0604020202020204" pitchFamily="34" charset="0"/>
                <a:cs typeface="Arial" panose="020B0604020202020204" pitchFamily="34" charset="0"/>
              </a:rPr>
              <a:t>CD partition contains files that are read only; the USB partition can either be locked or unlocked</a:t>
            </a:r>
          </a:p>
          <a:p>
            <a:pPr lvl="0"/>
            <a:r>
              <a:rPr lang="en-GB" sz="1400" dirty="0" smtClean="0">
                <a:latin typeface="Arial" panose="020B0604020202020204" pitchFamily="34" charset="0"/>
                <a:cs typeface="Arial" panose="020B0604020202020204" pitchFamily="34" charset="0"/>
              </a:rPr>
              <a:t>The CD partition will not work on devices such as TVs</a:t>
            </a:r>
          </a:p>
          <a:p>
            <a:pPr lvl="0"/>
            <a:r>
              <a:rPr lang="en-GB" sz="1400" dirty="0" smtClean="0">
                <a:latin typeface="Arial" panose="020B0604020202020204" pitchFamily="34" charset="0"/>
                <a:cs typeface="Arial" panose="020B0604020202020204" pitchFamily="34" charset="0"/>
              </a:rPr>
              <a:t>Need DPUS for autorun to work</a:t>
            </a:r>
            <a:endParaRPr lang="en-GB" sz="1400" dirty="0">
              <a:latin typeface="Arial" panose="020B0604020202020204" pitchFamily="34" charset="0"/>
              <a:cs typeface="Arial" panose="020B0604020202020204" pitchFamily="34" charset="0"/>
            </a:endParaRPr>
          </a:p>
        </p:txBody>
      </p:sp>
      <p:pic>
        <p:nvPicPr>
          <p:cNvPr id="1026" name="Picture 2" descr="C:\Users\gareth\Desktop\DPU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3356992"/>
            <a:ext cx="5076056" cy="19250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9560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1430"/>
                <a:solidFill>
                  <a:srgbClr val="A52036"/>
                </a:solidFill>
              </a:rPr>
              <a:t>Autorun</a:t>
            </a:r>
            <a:endParaRPr lang="en-GB" dirty="0"/>
          </a:p>
        </p:txBody>
      </p:sp>
      <p:sp>
        <p:nvSpPr>
          <p:cNvPr id="3" name="Content Placeholder 2"/>
          <p:cNvSpPr>
            <a:spLocks noGrp="1"/>
          </p:cNvSpPr>
          <p:nvPr>
            <p:ph idx="1"/>
          </p:nvPr>
        </p:nvSpPr>
        <p:spPr/>
        <p:txBody>
          <a:bodyPr>
            <a:normAutofit/>
          </a:bodyPr>
          <a:lstStyle/>
          <a:p>
            <a:r>
              <a:rPr lang="en-GB" sz="1400" dirty="0" smtClean="0"/>
              <a:t>Autorun is a Windows feature that allows programs to run automatically after a USB drive has been plugged into a computer.</a:t>
            </a:r>
          </a:p>
          <a:p>
            <a:r>
              <a:rPr lang="en-GB" sz="1400" dirty="0" smtClean="0"/>
              <a:t>It doesn’t work for any version of Mac OS</a:t>
            </a:r>
          </a:p>
          <a:p>
            <a:r>
              <a:rPr lang="en-GB" sz="1400" dirty="0" smtClean="0"/>
              <a:t>Although this is a handy feature, its purpose was taken advantage of by malware writers. This meant that there were instances of users plugging in a USB only to find that they then had infected their computer with a virus.</a:t>
            </a:r>
          </a:p>
          <a:p>
            <a:r>
              <a:rPr lang="en-GB" sz="1400" dirty="0" smtClean="0"/>
              <a:t>Because of this, modern operating systems don’t enable autorun by default.  In fact </a:t>
            </a:r>
            <a:r>
              <a:rPr lang="en-GB" sz="1400" dirty="0" err="1"/>
              <a:t>a</a:t>
            </a:r>
            <a:r>
              <a:rPr lang="en-GB" sz="1400" dirty="0" err="1" smtClean="0"/>
              <a:t>utorun</a:t>
            </a:r>
            <a:r>
              <a:rPr lang="en-GB" sz="1400" dirty="0" smtClean="0"/>
              <a:t> won't</a:t>
            </a:r>
            <a:r>
              <a:rPr lang="en-GB" sz="1400" dirty="0"/>
              <a:t> work on most versions of </a:t>
            </a:r>
            <a:r>
              <a:rPr lang="en-GB" sz="1400" dirty="0" smtClean="0"/>
              <a:t>Windows, </a:t>
            </a:r>
            <a:r>
              <a:rPr lang="en-GB" sz="1400" dirty="0"/>
              <a:t>apart from the pop up dialogue box that offers to run the </a:t>
            </a:r>
            <a:r>
              <a:rPr lang="en-GB" sz="1400" dirty="0" smtClean="0"/>
              <a:t>file.</a:t>
            </a:r>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smtClean="0"/>
          </a:p>
          <a:p>
            <a:endParaRPr lang="en-GB" sz="1400" dirty="0"/>
          </a:p>
          <a:p>
            <a:r>
              <a:rPr lang="en-GB" sz="1400" dirty="0" smtClean="0"/>
              <a:t>If customers request this feature, make them aware that it is not guaranteed to work</a:t>
            </a:r>
            <a:endParaRPr lang="en-GB" sz="1400" dirty="0"/>
          </a:p>
        </p:txBody>
      </p:sp>
      <p:pic>
        <p:nvPicPr>
          <p:cNvPr id="1026" name="Picture 2" descr="C:\Users\carlos\Downloads\dialog box.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573014"/>
            <a:ext cx="2448272" cy="2165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536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1430"/>
                <a:solidFill>
                  <a:srgbClr val="A52036"/>
                </a:solidFill>
              </a:rPr>
              <a:t>Formatting a USB</a:t>
            </a:r>
            <a:endParaRPr lang="en-GB" dirty="0"/>
          </a:p>
        </p:txBody>
      </p:sp>
      <p:sp>
        <p:nvSpPr>
          <p:cNvPr id="3" name="Content Placeholder 2"/>
          <p:cNvSpPr>
            <a:spLocks noGrp="1"/>
          </p:cNvSpPr>
          <p:nvPr>
            <p:ph idx="1"/>
          </p:nvPr>
        </p:nvSpPr>
        <p:spPr>
          <a:xfrm>
            <a:off x="457200" y="1600200"/>
            <a:ext cx="8229600" cy="5069160"/>
          </a:xfrm>
        </p:spPr>
        <p:txBody>
          <a:bodyPr>
            <a:normAutofit fontScale="92500" lnSpcReduction="20000"/>
          </a:bodyPr>
          <a:lstStyle/>
          <a:p>
            <a:pPr marL="0" indent="0">
              <a:buNone/>
            </a:pPr>
            <a:r>
              <a:rPr lang="en-US" sz="1400" b="1" dirty="0" smtClean="0">
                <a:ln w="11430"/>
                <a:solidFill>
                  <a:srgbClr val="A52036"/>
                </a:solidFill>
              </a:rPr>
              <a:t>Windows:</a:t>
            </a:r>
            <a:endParaRPr lang="en-GB" sz="1400" dirty="0" smtClean="0"/>
          </a:p>
          <a:p>
            <a:pPr>
              <a:buAutoNum type="arabicPeriod"/>
            </a:pPr>
            <a:r>
              <a:rPr lang="en-GB" sz="1400" dirty="0" smtClean="0"/>
              <a:t>Go to ‘Computer’</a:t>
            </a:r>
          </a:p>
          <a:p>
            <a:pPr>
              <a:buFont typeface="Arial" panose="020B0604020202020204" pitchFamily="34" charset="0"/>
              <a:buAutoNum type="arabicPeriod"/>
            </a:pPr>
            <a:r>
              <a:rPr lang="en-GB" sz="1400" dirty="0" smtClean="0"/>
              <a:t>Right-click on the USB drive and click on ‘Format’</a:t>
            </a:r>
            <a:r>
              <a:rPr lang="en-GB" sz="1400" dirty="0"/>
              <a:t> </a:t>
            </a:r>
            <a:r>
              <a:rPr lang="en-GB" sz="1400" dirty="0" smtClean="0"/>
              <a:t>	</a:t>
            </a:r>
          </a:p>
          <a:p>
            <a:pPr>
              <a:buFont typeface="Arial" panose="020B0604020202020204" pitchFamily="34" charset="0"/>
              <a:buAutoNum type="arabicPeriod"/>
            </a:pPr>
            <a:endParaRPr lang="en-GB" sz="1400" dirty="0"/>
          </a:p>
          <a:p>
            <a:pPr>
              <a:buFont typeface="Arial" panose="020B0604020202020204" pitchFamily="34" charset="0"/>
              <a:buAutoNum type="arabicPeriod"/>
            </a:pPr>
            <a:endParaRPr lang="en-GB" sz="1400" dirty="0" smtClean="0"/>
          </a:p>
          <a:p>
            <a:pPr>
              <a:buFont typeface="Arial" panose="020B0604020202020204" pitchFamily="34" charset="0"/>
              <a:buAutoNum type="arabicPeriod"/>
            </a:pPr>
            <a:endParaRPr lang="en-GB" sz="1400" dirty="0"/>
          </a:p>
          <a:p>
            <a:pPr>
              <a:buFont typeface="Arial" panose="020B0604020202020204" pitchFamily="34" charset="0"/>
              <a:buAutoNum type="arabicPeriod"/>
            </a:pPr>
            <a:endParaRPr lang="en-GB" sz="1400" dirty="0" smtClean="0"/>
          </a:p>
          <a:p>
            <a:pPr>
              <a:buFont typeface="Arial" panose="020B0604020202020204" pitchFamily="34" charset="0"/>
              <a:buAutoNum type="arabicPeriod"/>
            </a:pPr>
            <a:endParaRPr lang="en-GB" sz="1400" dirty="0"/>
          </a:p>
          <a:p>
            <a:pPr>
              <a:buFont typeface="Arial" panose="020B0604020202020204" pitchFamily="34" charset="0"/>
              <a:buAutoNum type="arabicPeriod"/>
            </a:pPr>
            <a:endParaRPr lang="en-GB" sz="1400" dirty="0" smtClean="0"/>
          </a:p>
          <a:p>
            <a:pPr>
              <a:buFont typeface="Arial" panose="020B0604020202020204" pitchFamily="34" charset="0"/>
              <a:buAutoNum type="arabicPeriod"/>
            </a:pPr>
            <a:endParaRPr lang="en-GB" sz="1400" dirty="0"/>
          </a:p>
          <a:p>
            <a:pPr>
              <a:buFont typeface="Arial" panose="020B0604020202020204" pitchFamily="34" charset="0"/>
              <a:buAutoNum type="arabicPeriod"/>
            </a:pPr>
            <a:endParaRPr lang="en-GB" sz="1400" dirty="0" smtClean="0"/>
          </a:p>
          <a:p>
            <a:pPr>
              <a:buFont typeface="Arial" panose="020B0604020202020204" pitchFamily="34" charset="0"/>
              <a:buAutoNum type="arabicPeriod"/>
            </a:pPr>
            <a:endParaRPr lang="en-GB" sz="1400" dirty="0"/>
          </a:p>
          <a:p>
            <a:pPr>
              <a:buFont typeface="Arial" panose="020B0604020202020204" pitchFamily="34" charset="0"/>
              <a:buAutoNum type="arabicPeriod"/>
            </a:pPr>
            <a:endParaRPr lang="en-GB" sz="1400" dirty="0" smtClean="0"/>
          </a:p>
          <a:p>
            <a:pPr>
              <a:buFont typeface="Arial" panose="020B0604020202020204" pitchFamily="34" charset="0"/>
              <a:buAutoNum type="arabicPeriod"/>
            </a:pPr>
            <a:endParaRPr lang="en-GB" sz="1400" dirty="0"/>
          </a:p>
          <a:p>
            <a:pPr>
              <a:buFont typeface="Arial" panose="020B0604020202020204" pitchFamily="34" charset="0"/>
              <a:buAutoNum type="arabicPeriod"/>
            </a:pPr>
            <a:endParaRPr lang="en-GB" sz="1400" dirty="0" smtClean="0"/>
          </a:p>
          <a:p>
            <a:pPr>
              <a:buFont typeface="Arial" panose="020B0604020202020204" pitchFamily="34" charset="0"/>
              <a:buAutoNum type="arabicPeriod"/>
            </a:pPr>
            <a:endParaRPr lang="en-GB" sz="1400" dirty="0"/>
          </a:p>
          <a:p>
            <a:pPr marL="0" indent="0">
              <a:buNone/>
            </a:pPr>
            <a:endParaRPr lang="en-GB" sz="1400" dirty="0" smtClean="0"/>
          </a:p>
          <a:p>
            <a:pPr marL="0" indent="0">
              <a:buNone/>
            </a:pPr>
            <a:endParaRPr lang="en-GB" sz="1400" dirty="0"/>
          </a:p>
          <a:p>
            <a:pPr marL="0" indent="0">
              <a:buNone/>
            </a:pPr>
            <a:r>
              <a:rPr lang="en-GB" sz="1400" dirty="0" smtClean="0"/>
              <a:t>3</a:t>
            </a:r>
            <a:r>
              <a:rPr lang="en-GB" sz="1400" dirty="0"/>
              <a:t>. The following box will appear</a:t>
            </a:r>
            <a:r>
              <a:rPr lang="en-GB" sz="1400" dirty="0" smtClean="0"/>
              <a:t>:</a:t>
            </a:r>
            <a:endParaRPr lang="en-GB" sz="1400" dirty="0"/>
          </a:p>
          <a:p>
            <a:pPr>
              <a:buAutoNum type="arabicPeriod"/>
            </a:pPr>
            <a:endParaRPr lang="en-GB" sz="1400" dirty="0" smtClean="0"/>
          </a:p>
          <a:p>
            <a:pPr marL="0" indent="0">
              <a:buNone/>
            </a:pPr>
            <a:endParaRPr lang="en-GB" sz="1400" dirty="0" smtClean="0"/>
          </a:p>
          <a:p>
            <a:pPr marL="0" indent="0">
              <a:buNone/>
            </a:pPr>
            <a:endParaRPr lang="en-GB" sz="1400" dirty="0" smtClean="0"/>
          </a:p>
          <a:p>
            <a:pPr marL="0" indent="0">
              <a:buNone/>
            </a:pPr>
            <a:r>
              <a:rPr lang="en-GB" sz="1400" dirty="0"/>
              <a:t>	</a:t>
            </a:r>
            <a:r>
              <a:rPr lang="en-GB" sz="1400" dirty="0" smtClean="0"/>
              <a:t>				</a:t>
            </a:r>
            <a:endParaRPr lang="en-GB" sz="1400" dirty="0"/>
          </a:p>
          <a:p>
            <a:pPr marL="0" indent="0">
              <a:buNone/>
            </a:pPr>
            <a:r>
              <a:rPr lang="en-GB" sz="1400" dirty="0" smtClean="0"/>
              <a:t> </a:t>
            </a:r>
            <a:endParaRPr lang="en-GB" sz="1400" dirty="0"/>
          </a:p>
        </p:txBody>
      </p:sp>
      <p:pic>
        <p:nvPicPr>
          <p:cNvPr id="2050" name="Picture 2" descr="C:\Users\gareth\Desktop\Format Optio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2348880"/>
            <a:ext cx="3481196" cy="2666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3518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n w="11430"/>
                <a:solidFill>
                  <a:srgbClr val="A52036"/>
                </a:solidFill>
              </a:rPr>
              <a:t>Formatting a </a:t>
            </a:r>
            <a:r>
              <a:rPr lang="en-US" b="1" dirty="0" smtClean="0">
                <a:ln w="11430"/>
                <a:solidFill>
                  <a:srgbClr val="A52036"/>
                </a:solidFill>
              </a:rPr>
              <a:t>USB </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endParaRPr lang="en-GB" dirty="0" smtClean="0"/>
          </a:p>
          <a:p>
            <a:pPr marL="0" indent="0">
              <a:buNone/>
            </a:pPr>
            <a:endParaRPr lang="en-GB" sz="1400" dirty="0"/>
          </a:p>
          <a:p>
            <a:pPr marL="0" indent="0">
              <a:buNone/>
            </a:pPr>
            <a:r>
              <a:rPr lang="en-GB" sz="1400" dirty="0" smtClean="0"/>
              <a:t>3. Select which file system you want to format the USB with. If necessary, you can also change the VL</a:t>
            </a:r>
          </a:p>
          <a:p>
            <a:pPr marL="0" indent="0">
              <a:buNone/>
            </a:pPr>
            <a:r>
              <a:rPr lang="en-GB" sz="1400" dirty="0" smtClean="0"/>
              <a:t>4. When you press ‘Start’, a warning message appears asking you whether you really want to do it – press ‘OK’</a:t>
            </a:r>
            <a:endParaRPr lang="en-GB" sz="1400" dirty="0"/>
          </a:p>
          <a:p>
            <a:pPr marL="0" indent="0">
              <a:buNone/>
            </a:pPr>
            <a:endParaRPr lang="en-GB" dirty="0" smtClean="0"/>
          </a:p>
          <a:p>
            <a:pPr marL="0" indent="0">
              <a:buNone/>
            </a:pPr>
            <a:endParaRPr lang="en-GB" sz="1400" dirty="0"/>
          </a:p>
        </p:txBody>
      </p:sp>
      <p:pic>
        <p:nvPicPr>
          <p:cNvPr id="3074" name="Picture 2" descr="C:\Users\gareth\Desktop\Format 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1628800"/>
            <a:ext cx="1089804" cy="192684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gareth\Desktop\Format Warni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516" y="4437112"/>
            <a:ext cx="2386627" cy="902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37052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1430"/>
                <a:solidFill>
                  <a:srgbClr val="A52036"/>
                </a:solidFill>
              </a:rPr>
              <a:t>Storage Capacity</a:t>
            </a:r>
            <a:endParaRPr lang="en-GB" dirty="0"/>
          </a:p>
        </p:txBody>
      </p:sp>
      <p:sp>
        <p:nvSpPr>
          <p:cNvPr id="3" name="Content Placeholder 2"/>
          <p:cNvSpPr>
            <a:spLocks noGrp="1"/>
          </p:cNvSpPr>
          <p:nvPr>
            <p:ph idx="1"/>
          </p:nvPr>
        </p:nvSpPr>
        <p:spPr/>
        <p:txBody>
          <a:bodyPr>
            <a:normAutofit/>
          </a:bodyPr>
          <a:lstStyle/>
          <a:p>
            <a:r>
              <a:rPr lang="en-GB" sz="1400" dirty="0" smtClean="0"/>
              <a:t>The maximum usable capacity of a USB will be less than the total quoted capacity. This is because a small portion of the space is needed by the computer to store the data it needs to operate the drive (the firmware)</a:t>
            </a:r>
          </a:p>
          <a:p>
            <a:r>
              <a:rPr lang="en-GB" sz="1400" dirty="0" smtClean="0"/>
              <a:t>Below are estimates of how much data our USBs can store:</a:t>
            </a:r>
          </a:p>
          <a:p>
            <a:endParaRPr lang="en-GB" sz="1400" dirty="0"/>
          </a:p>
          <a:p>
            <a:endParaRPr lang="en-GB" sz="1400" dirty="0" smtClean="0"/>
          </a:p>
          <a:p>
            <a:pPr marL="0" indent="0">
              <a:buNone/>
            </a:pPr>
            <a:endParaRPr lang="en-GB" sz="1400" dirty="0"/>
          </a:p>
        </p:txBody>
      </p:sp>
      <p:graphicFrame>
        <p:nvGraphicFramePr>
          <p:cNvPr id="4" name="Table 3"/>
          <p:cNvGraphicFramePr>
            <a:graphicFrameLocks noGrp="1"/>
          </p:cNvGraphicFramePr>
          <p:nvPr>
            <p:extLst>
              <p:ext uri="{D42A27DB-BD31-4B8C-83A1-F6EECF244321}">
                <p14:modId xmlns:p14="http://schemas.microsoft.com/office/powerpoint/2010/main" val="3938960105"/>
              </p:ext>
            </p:extLst>
          </p:nvPr>
        </p:nvGraphicFramePr>
        <p:xfrm>
          <a:off x="971600" y="2780928"/>
          <a:ext cx="6840760" cy="2966720"/>
        </p:xfrm>
        <a:graphic>
          <a:graphicData uri="http://schemas.openxmlformats.org/drawingml/2006/table">
            <a:tbl>
              <a:tblPr firstRow="1" bandRow="1">
                <a:tableStyleId>{5C22544A-7EE6-4342-B048-85BDC9FD1C3A}</a:tableStyleId>
              </a:tblPr>
              <a:tblGrid>
                <a:gridCol w="2160240"/>
                <a:gridCol w="1512168"/>
                <a:gridCol w="1656184"/>
                <a:gridCol w="1512168"/>
              </a:tblGrid>
              <a:tr h="370840">
                <a:tc>
                  <a:txBody>
                    <a:bodyPr/>
                    <a:lstStyle/>
                    <a:p>
                      <a:endParaRPr lang="en-GB" dirty="0"/>
                    </a:p>
                  </a:txBody>
                  <a:tcPr/>
                </a:tc>
                <a:tc>
                  <a:txBody>
                    <a:bodyPr/>
                    <a:lstStyle/>
                    <a:p>
                      <a:pPr algn="ctr"/>
                      <a:r>
                        <a:rPr lang="en-GB" dirty="0" smtClean="0"/>
                        <a:t>Photos</a:t>
                      </a:r>
                      <a:endParaRPr lang="en-GB" dirty="0"/>
                    </a:p>
                  </a:txBody>
                  <a:tcPr/>
                </a:tc>
                <a:tc>
                  <a:txBody>
                    <a:bodyPr/>
                    <a:lstStyle/>
                    <a:p>
                      <a:pPr algn="ctr"/>
                      <a:r>
                        <a:rPr lang="en-GB" dirty="0" smtClean="0"/>
                        <a:t>Music</a:t>
                      </a:r>
                      <a:endParaRPr lang="en-GB" dirty="0"/>
                    </a:p>
                  </a:txBody>
                  <a:tcPr/>
                </a:tc>
                <a:tc>
                  <a:txBody>
                    <a:bodyPr/>
                    <a:lstStyle/>
                    <a:p>
                      <a:pPr algn="ctr"/>
                      <a:r>
                        <a:rPr lang="en-GB" dirty="0" smtClean="0"/>
                        <a:t>Films</a:t>
                      </a:r>
                      <a:endParaRPr lang="en-GB"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b="1" dirty="0" smtClean="0"/>
                        <a:t>2GB</a:t>
                      </a:r>
                      <a:r>
                        <a:rPr lang="en-GB" sz="1000" b="1" dirty="0" smtClean="0"/>
                        <a:t> </a:t>
                      </a:r>
                      <a:r>
                        <a:rPr lang="en-GB" sz="1000" dirty="0" smtClean="0"/>
                        <a:t>(1.86GB or 1905MB)</a:t>
                      </a:r>
                      <a:endParaRPr lang="en-GB" sz="1000" b="1" dirty="0" smtClean="0"/>
                    </a:p>
                  </a:txBody>
                  <a:tcPr/>
                </a:tc>
                <a:tc>
                  <a:txBody>
                    <a:bodyPr/>
                    <a:lstStyle/>
                    <a:p>
                      <a:pPr algn="ctr"/>
                      <a:r>
                        <a:rPr lang="en-GB" dirty="0" smtClean="0"/>
                        <a:t>952</a:t>
                      </a:r>
                      <a:endParaRPr lang="en-GB" dirty="0"/>
                    </a:p>
                  </a:txBody>
                  <a:tcPr/>
                </a:tc>
                <a:tc>
                  <a:txBody>
                    <a:bodyPr/>
                    <a:lstStyle/>
                    <a:p>
                      <a:pPr algn="ctr"/>
                      <a:r>
                        <a:rPr lang="en-GB" dirty="0" smtClean="0"/>
                        <a:t>476</a:t>
                      </a:r>
                      <a:endParaRPr lang="en-GB" dirty="0"/>
                    </a:p>
                  </a:txBody>
                  <a:tcPr/>
                </a:tc>
                <a:tc>
                  <a:txBody>
                    <a:bodyPr/>
                    <a:lstStyle/>
                    <a:p>
                      <a:pPr algn="ctr"/>
                      <a:r>
                        <a:rPr lang="en-GB" dirty="0" smtClean="0"/>
                        <a:t>3.81</a:t>
                      </a:r>
                      <a:endParaRPr lang="en-GB" dirty="0"/>
                    </a:p>
                  </a:txBody>
                  <a:tcPr/>
                </a:tc>
              </a:tr>
              <a:tr h="370840">
                <a:tc>
                  <a:txBody>
                    <a:bodyPr/>
                    <a:lstStyle/>
                    <a:p>
                      <a:pPr algn="ctr"/>
                      <a:r>
                        <a:rPr lang="en-GB" b="1" dirty="0" smtClean="0"/>
                        <a:t>4GB</a:t>
                      </a:r>
                      <a:r>
                        <a:rPr lang="en-GB" sz="1000" dirty="0" smtClean="0"/>
                        <a:t> (3.72GB or 3809MB)</a:t>
                      </a:r>
                      <a:endParaRPr lang="en-GB" sz="1000" b="1" dirty="0"/>
                    </a:p>
                  </a:txBody>
                  <a:tcPr/>
                </a:tc>
                <a:tc>
                  <a:txBody>
                    <a:bodyPr/>
                    <a:lstStyle/>
                    <a:p>
                      <a:pPr algn="ctr"/>
                      <a:r>
                        <a:rPr lang="en-GB" dirty="0" smtClean="0"/>
                        <a:t>1904</a:t>
                      </a:r>
                      <a:endParaRPr lang="en-GB" dirty="0"/>
                    </a:p>
                  </a:txBody>
                  <a:tcPr/>
                </a:tc>
                <a:tc>
                  <a:txBody>
                    <a:bodyPr/>
                    <a:lstStyle/>
                    <a:p>
                      <a:pPr algn="ctr"/>
                      <a:r>
                        <a:rPr lang="en-GB" dirty="0" smtClean="0"/>
                        <a:t>952</a:t>
                      </a:r>
                      <a:endParaRPr lang="en-GB" dirty="0"/>
                    </a:p>
                  </a:txBody>
                  <a:tcPr/>
                </a:tc>
                <a:tc>
                  <a:txBody>
                    <a:bodyPr/>
                    <a:lstStyle/>
                    <a:p>
                      <a:pPr algn="ctr"/>
                      <a:r>
                        <a:rPr lang="en-GB" dirty="0" smtClean="0"/>
                        <a:t>7.62</a:t>
                      </a:r>
                      <a:endParaRPr lang="en-GB" dirty="0"/>
                    </a:p>
                  </a:txBody>
                  <a:tcPr/>
                </a:tc>
              </a:tr>
              <a:tr h="370840">
                <a:tc>
                  <a:txBody>
                    <a:bodyPr/>
                    <a:lstStyle/>
                    <a:p>
                      <a:pPr algn="ctr"/>
                      <a:r>
                        <a:rPr lang="en-GB" b="1" dirty="0" smtClean="0"/>
                        <a:t>8GB</a:t>
                      </a:r>
                      <a:r>
                        <a:rPr lang="en-GB" sz="1000" dirty="0" smtClean="0"/>
                        <a:t> (7.44GB or 7619MB)</a:t>
                      </a:r>
                      <a:endParaRPr lang="en-GB" sz="1000" b="1" dirty="0"/>
                    </a:p>
                  </a:txBody>
                  <a:tcPr/>
                </a:tc>
                <a:tc>
                  <a:txBody>
                    <a:bodyPr/>
                    <a:lstStyle/>
                    <a:p>
                      <a:pPr algn="ctr"/>
                      <a:r>
                        <a:rPr lang="en-GB" dirty="0" smtClean="0"/>
                        <a:t>3809</a:t>
                      </a:r>
                      <a:endParaRPr lang="en-GB" dirty="0"/>
                    </a:p>
                  </a:txBody>
                  <a:tcPr/>
                </a:tc>
                <a:tc>
                  <a:txBody>
                    <a:bodyPr/>
                    <a:lstStyle/>
                    <a:p>
                      <a:pPr algn="ctr"/>
                      <a:r>
                        <a:rPr lang="en-GB" dirty="0" smtClean="0"/>
                        <a:t>1904</a:t>
                      </a:r>
                      <a:endParaRPr lang="en-GB" dirty="0"/>
                    </a:p>
                  </a:txBody>
                  <a:tcPr/>
                </a:tc>
                <a:tc>
                  <a:txBody>
                    <a:bodyPr/>
                    <a:lstStyle/>
                    <a:p>
                      <a:pPr algn="ctr"/>
                      <a:r>
                        <a:rPr lang="en-GB" dirty="0" smtClean="0"/>
                        <a:t>15.24</a:t>
                      </a:r>
                      <a:endParaRPr lang="en-GB" dirty="0"/>
                    </a:p>
                  </a:txBody>
                  <a:tcPr/>
                </a:tc>
              </a:tr>
              <a:tr h="370840">
                <a:tc>
                  <a:txBody>
                    <a:bodyPr/>
                    <a:lstStyle/>
                    <a:p>
                      <a:pPr algn="ctr"/>
                      <a:r>
                        <a:rPr lang="en-GB" b="1" dirty="0" smtClean="0"/>
                        <a:t>16GB</a:t>
                      </a:r>
                      <a:r>
                        <a:rPr lang="en-GB" sz="1000" dirty="0" smtClean="0"/>
                        <a:t> (14.88GB or</a:t>
                      </a:r>
                      <a:r>
                        <a:rPr lang="en-GB" sz="1000" baseline="0" dirty="0" smtClean="0"/>
                        <a:t> </a:t>
                      </a:r>
                      <a:r>
                        <a:rPr lang="en-GB" sz="1000" dirty="0" smtClean="0"/>
                        <a:t>15237MB)</a:t>
                      </a:r>
                      <a:endParaRPr lang="en-GB" sz="1000" b="1" dirty="0"/>
                    </a:p>
                  </a:txBody>
                  <a:tcPr/>
                </a:tc>
                <a:tc>
                  <a:txBody>
                    <a:bodyPr/>
                    <a:lstStyle/>
                    <a:p>
                      <a:pPr algn="ctr"/>
                      <a:r>
                        <a:rPr lang="en-GB" dirty="0" smtClean="0"/>
                        <a:t>7618</a:t>
                      </a:r>
                      <a:endParaRPr lang="en-GB" dirty="0"/>
                    </a:p>
                  </a:txBody>
                  <a:tcPr/>
                </a:tc>
                <a:tc>
                  <a:txBody>
                    <a:bodyPr/>
                    <a:lstStyle/>
                    <a:p>
                      <a:pPr algn="ctr"/>
                      <a:r>
                        <a:rPr lang="en-GB" dirty="0" smtClean="0"/>
                        <a:t>3809</a:t>
                      </a:r>
                      <a:endParaRPr lang="en-GB" dirty="0"/>
                    </a:p>
                  </a:txBody>
                  <a:tcPr/>
                </a:tc>
                <a:tc>
                  <a:txBody>
                    <a:bodyPr/>
                    <a:lstStyle/>
                    <a:p>
                      <a:pPr algn="ctr"/>
                      <a:r>
                        <a:rPr lang="en-GB" dirty="0" smtClean="0"/>
                        <a:t>30.47</a:t>
                      </a:r>
                      <a:endParaRPr lang="en-GB" dirty="0"/>
                    </a:p>
                  </a:txBody>
                  <a:tcPr/>
                </a:tc>
              </a:tr>
              <a:tr h="370840">
                <a:tc>
                  <a:txBody>
                    <a:bodyPr/>
                    <a:lstStyle/>
                    <a:p>
                      <a:pPr algn="ctr"/>
                      <a:r>
                        <a:rPr lang="en-GB" b="1" dirty="0" smtClean="0"/>
                        <a:t>32GB</a:t>
                      </a:r>
                      <a:r>
                        <a:rPr lang="en-GB" sz="1000" dirty="0" smtClean="0"/>
                        <a:t> (29.76GB or 30474MB)</a:t>
                      </a:r>
                      <a:endParaRPr lang="en-GB" sz="1000" b="1" dirty="0"/>
                    </a:p>
                  </a:txBody>
                  <a:tcPr/>
                </a:tc>
                <a:tc>
                  <a:txBody>
                    <a:bodyPr/>
                    <a:lstStyle/>
                    <a:p>
                      <a:pPr algn="ctr"/>
                      <a:r>
                        <a:rPr lang="en-GB" dirty="0" smtClean="0"/>
                        <a:t>15237</a:t>
                      </a:r>
                      <a:endParaRPr lang="en-GB" dirty="0"/>
                    </a:p>
                  </a:txBody>
                  <a:tcPr/>
                </a:tc>
                <a:tc>
                  <a:txBody>
                    <a:bodyPr/>
                    <a:lstStyle/>
                    <a:p>
                      <a:pPr algn="ctr"/>
                      <a:r>
                        <a:rPr lang="en-GB" dirty="0" smtClean="0"/>
                        <a:t>7618</a:t>
                      </a:r>
                      <a:endParaRPr lang="en-GB" dirty="0"/>
                    </a:p>
                  </a:txBody>
                  <a:tcPr/>
                </a:tc>
                <a:tc>
                  <a:txBody>
                    <a:bodyPr/>
                    <a:lstStyle/>
                    <a:p>
                      <a:pPr algn="ctr"/>
                      <a:r>
                        <a:rPr lang="en-GB" dirty="0" smtClean="0"/>
                        <a:t>60.95</a:t>
                      </a:r>
                      <a:endParaRPr lang="en-GB" dirty="0"/>
                    </a:p>
                  </a:txBody>
                  <a:tcPr/>
                </a:tc>
              </a:tr>
              <a:tr h="370840">
                <a:tc>
                  <a:txBody>
                    <a:bodyPr/>
                    <a:lstStyle/>
                    <a:p>
                      <a:pPr algn="ctr"/>
                      <a:r>
                        <a:rPr lang="en-GB" b="1" dirty="0" smtClean="0"/>
                        <a:t>64GB</a:t>
                      </a:r>
                      <a:r>
                        <a:rPr lang="en-GB" sz="1000" dirty="0" smtClean="0"/>
                        <a:t> (59.52GB or 60948MB)</a:t>
                      </a:r>
                      <a:endParaRPr lang="en-GB" sz="1000" b="1" dirty="0"/>
                    </a:p>
                  </a:txBody>
                  <a:tcPr/>
                </a:tc>
                <a:tc>
                  <a:txBody>
                    <a:bodyPr/>
                    <a:lstStyle/>
                    <a:p>
                      <a:pPr algn="ctr"/>
                      <a:r>
                        <a:rPr lang="en-GB" dirty="0" smtClean="0"/>
                        <a:t>30474</a:t>
                      </a:r>
                      <a:endParaRPr lang="en-GB" dirty="0"/>
                    </a:p>
                  </a:txBody>
                  <a:tcPr/>
                </a:tc>
                <a:tc>
                  <a:txBody>
                    <a:bodyPr/>
                    <a:lstStyle/>
                    <a:p>
                      <a:pPr algn="ctr"/>
                      <a:r>
                        <a:rPr lang="en-GB" dirty="0" smtClean="0"/>
                        <a:t>15237</a:t>
                      </a:r>
                      <a:endParaRPr lang="en-GB" dirty="0"/>
                    </a:p>
                  </a:txBody>
                  <a:tcPr/>
                </a:tc>
                <a:tc>
                  <a:txBody>
                    <a:bodyPr/>
                    <a:lstStyle/>
                    <a:p>
                      <a:pPr algn="ctr"/>
                      <a:r>
                        <a:rPr lang="en-GB" dirty="0" smtClean="0"/>
                        <a:t>121.90</a:t>
                      </a:r>
                      <a:endParaRPr lang="en-GB" dirty="0"/>
                    </a:p>
                  </a:txBody>
                  <a:tcPr/>
                </a:tc>
              </a:tr>
              <a:tr h="370840">
                <a:tc>
                  <a:txBody>
                    <a:bodyPr/>
                    <a:lstStyle/>
                    <a:p>
                      <a:pPr algn="ctr"/>
                      <a:r>
                        <a:rPr lang="en-GB" b="1" dirty="0" smtClean="0"/>
                        <a:t>128GB</a:t>
                      </a:r>
                      <a:r>
                        <a:rPr lang="en-GB" sz="1000" dirty="0" smtClean="0"/>
                        <a:t> (119.04GB or</a:t>
                      </a:r>
                      <a:r>
                        <a:rPr lang="en-GB" sz="1000" baseline="0" dirty="0" smtClean="0"/>
                        <a:t> </a:t>
                      </a:r>
                      <a:r>
                        <a:rPr lang="en-GB" sz="1000" dirty="0" smtClean="0"/>
                        <a:t>121897MB)</a:t>
                      </a:r>
                      <a:endParaRPr lang="en-GB" sz="1000" b="1" dirty="0"/>
                    </a:p>
                  </a:txBody>
                  <a:tcPr/>
                </a:tc>
                <a:tc>
                  <a:txBody>
                    <a:bodyPr/>
                    <a:lstStyle/>
                    <a:p>
                      <a:pPr algn="ctr"/>
                      <a:r>
                        <a:rPr lang="en-GB" dirty="0" smtClean="0"/>
                        <a:t>60948 </a:t>
                      </a:r>
                      <a:endParaRPr lang="en-GB" dirty="0"/>
                    </a:p>
                  </a:txBody>
                  <a:tcPr/>
                </a:tc>
                <a:tc>
                  <a:txBody>
                    <a:bodyPr/>
                    <a:lstStyle/>
                    <a:p>
                      <a:pPr algn="ctr"/>
                      <a:r>
                        <a:rPr lang="en-GB" dirty="0" smtClean="0"/>
                        <a:t>30474 </a:t>
                      </a:r>
                      <a:endParaRPr lang="en-GB" dirty="0"/>
                    </a:p>
                  </a:txBody>
                  <a:tcPr/>
                </a:tc>
                <a:tc>
                  <a:txBody>
                    <a:bodyPr/>
                    <a:lstStyle/>
                    <a:p>
                      <a:pPr algn="ctr"/>
                      <a:r>
                        <a:rPr lang="en-GB" dirty="0" smtClean="0"/>
                        <a:t>243.79</a:t>
                      </a:r>
                      <a:endParaRPr lang="en-GB" dirty="0"/>
                    </a:p>
                  </a:txBody>
                  <a:tcPr/>
                </a:tc>
              </a:tr>
            </a:tbl>
          </a:graphicData>
        </a:graphic>
      </p:graphicFrame>
      <p:sp>
        <p:nvSpPr>
          <p:cNvPr id="5" name="TextBox 4"/>
          <p:cNvSpPr txBox="1"/>
          <p:nvPr/>
        </p:nvSpPr>
        <p:spPr>
          <a:xfrm>
            <a:off x="2699792" y="5813793"/>
            <a:ext cx="3816424" cy="246221"/>
          </a:xfrm>
          <a:prstGeom prst="rect">
            <a:avLst/>
          </a:prstGeom>
          <a:noFill/>
        </p:spPr>
        <p:txBody>
          <a:bodyPr wrap="square" rtlCol="0">
            <a:spAutoFit/>
          </a:bodyPr>
          <a:lstStyle/>
          <a:p>
            <a:r>
              <a:rPr lang="en-GB" sz="1000" dirty="0" smtClean="0"/>
              <a:t>*When average photo size is 2MB, MP3 is 4MB &amp; film is 500MB</a:t>
            </a:r>
            <a:endParaRPr lang="en-GB" sz="1000" dirty="0"/>
          </a:p>
        </p:txBody>
      </p:sp>
    </p:spTree>
    <p:extLst>
      <p:ext uri="{BB962C8B-B14F-4D97-AF65-F5344CB8AC3E}">
        <p14:creationId xmlns:p14="http://schemas.microsoft.com/office/powerpoint/2010/main" val="68657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2050" name="Picture 2" descr="C:\Users\gareth\Desktop\FS Tabl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199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en-US" b="1" i="1" dirty="0" smtClean="0">
                <a:ln w="11430"/>
                <a:solidFill>
                  <a:srgbClr val="A52036"/>
                </a:solidFill>
              </a:rPr>
              <a:t>File Systems</a:t>
            </a:r>
            <a:endParaRPr lang="en-US" b="1" i="1" dirty="0">
              <a:ln w="11430"/>
              <a:solidFill>
                <a:srgbClr val="A52036"/>
              </a:solidFill>
            </a:endParaRPr>
          </a:p>
        </p:txBody>
      </p:sp>
      <p:sp>
        <p:nvSpPr>
          <p:cNvPr id="3" name="Content Placeholder 2"/>
          <p:cNvSpPr>
            <a:spLocks noGrp="1"/>
          </p:cNvSpPr>
          <p:nvPr>
            <p:ph idx="1"/>
          </p:nvPr>
        </p:nvSpPr>
        <p:spPr>
          <a:xfrm>
            <a:off x="179512" y="1628800"/>
            <a:ext cx="8229600" cy="6336704"/>
          </a:xfrm>
        </p:spPr>
        <p:txBody>
          <a:bodyPr>
            <a:normAutofit/>
          </a:bodyPr>
          <a:lstStyle/>
          <a:p>
            <a:pPr marL="0" indent="0">
              <a:buNone/>
            </a:pPr>
            <a:r>
              <a:rPr lang="en-US" sz="1800" b="1" i="1" dirty="0" smtClean="0">
                <a:ln w="11430"/>
                <a:solidFill>
                  <a:srgbClr val="A52036"/>
                </a:solidFill>
              </a:rPr>
              <a:t>What is a ‘file system’?</a:t>
            </a:r>
            <a:endParaRPr lang="en-US" sz="1800" b="1" i="1" dirty="0">
              <a:ln w="11430"/>
              <a:solidFill>
                <a:srgbClr val="A52036"/>
              </a:solidFill>
            </a:endParaRPr>
          </a:p>
          <a:p>
            <a:pPr marL="0" indent="0">
              <a:buNone/>
            </a:pPr>
            <a:endParaRPr lang="en-GB" sz="1400" dirty="0" smtClean="0">
              <a:latin typeface="Arial" panose="020B0604020202020204" pitchFamily="34" charset="0"/>
              <a:cs typeface="Arial" panose="020B0604020202020204" pitchFamily="34" charset="0"/>
            </a:endParaRPr>
          </a:p>
          <a:p>
            <a:pPr lvl="0"/>
            <a:r>
              <a:rPr lang="en-GB" sz="1400" dirty="0" smtClean="0">
                <a:latin typeface="Arial" panose="020B0604020202020204" pitchFamily="34" charset="0"/>
                <a:cs typeface="Arial" panose="020B0604020202020204" pitchFamily="34" charset="0"/>
              </a:rPr>
              <a:t>An efficient way for a data storage device to store/retrieve files</a:t>
            </a:r>
          </a:p>
          <a:p>
            <a:pPr lvl="0"/>
            <a:r>
              <a:rPr lang="en-GB" sz="1400" dirty="0" smtClean="0">
                <a:latin typeface="Arial" panose="020B0604020202020204" pitchFamily="34" charset="0"/>
                <a:cs typeface="Arial" panose="020B0604020202020204" pitchFamily="34" charset="0"/>
              </a:rPr>
              <a:t>Gives structure to file access by organising the files in a certain way</a:t>
            </a:r>
          </a:p>
          <a:p>
            <a:pPr lvl="0"/>
            <a:endParaRPr lang="en-GB" sz="1400" dirty="0">
              <a:latin typeface="Arial" panose="020B0604020202020204" pitchFamily="34" charset="0"/>
              <a:cs typeface="Arial" panose="020B0604020202020204" pitchFamily="34" charset="0"/>
            </a:endParaRPr>
          </a:p>
          <a:p>
            <a:pPr marL="0" lvl="0" indent="0">
              <a:buNone/>
            </a:pPr>
            <a:r>
              <a:rPr lang="en-GB" sz="1400" dirty="0" smtClean="0">
                <a:latin typeface="Arial" panose="020B0604020202020204" pitchFamily="34" charset="0"/>
                <a:cs typeface="Arial" panose="020B0604020202020204" pitchFamily="34" charset="0"/>
              </a:rPr>
              <a:t>E.g.</a:t>
            </a:r>
          </a:p>
          <a:p>
            <a:pPr marL="357188" lvl="0" indent="-357188">
              <a:buNone/>
            </a:pPr>
            <a:r>
              <a:rPr lang="en-GB" sz="1400" dirty="0">
                <a:latin typeface="Arial" panose="020B0604020202020204" pitchFamily="34" charset="0"/>
                <a:cs typeface="Arial" panose="020B0604020202020204" pitchFamily="34" charset="0"/>
              </a:rPr>
              <a:t> </a:t>
            </a:r>
            <a:r>
              <a:rPr lang="en-GB" sz="1400" dirty="0" smtClean="0">
                <a:latin typeface="Arial" panose="020B0604020202020204" pitchFamily="34" charset="0"/>
                <a:cs typeface="Arial" panose="020B0604020202020204" pitchFamily="34" charset="0"/>
              </a:rPr>
              <a:t>      Libraries use the Dewey Decimal System, which organises books according to subject area. This  allows users to easily track down the book that they’re looking for in the most efficient manner. If there was no structure, users would have to look at every book in the library until they find the one they want.</a:t>
            </a:r>
          </a:p>
          <a:p>
            <a:pPr marL="357188" lvl="0" indent="-357188">
              <a:buNone/>
            </a:pPr>
            <a:endParaRPr lang="en-GB" sz="1400" dirty="0">
              <a:latin typeface="Arial" panose="020B0604020202020204" pitchFamily="34" charset="0"/>
              <a:cs typeface="Arial" panose="020B0604020202020204" pitchFamily="34" charset="0"/>
            </a:endParaRPr>
          </a:p>
          <a:p>
            <a:r>
              <a:rPr lang="en-GB" sz="1400" dirty="0" smtClean="0">
                <a:latin typeface="Arial" panose="020B0604020202020204" pitchFamily="34" charset="0"/>
                <a:cs typeface="Arial" panose="020B0604020202020204" pitchFamily="34" charset="0"/>
              </a:rPr>
              <a:t>File systems have a ‘contents page’ that store a list of filenames and locations of where those files can be found on the device</a:t>
            </a:r>
          </a:p>
          <a:p>
            <a:pPr marL="357188" lvl="0" indent="-357188">
              <a:buNone/>
            </a:pPr>
            <a:endParaRPr lang="en-GB" sz="1400" dirty="0">
              <a:latin typeface="Arial" panose="020B0604020202020204" pitchFamily="34" charset="0"/>
              <a:cs typeface="Arial" panose="020B0604020202020204" pitchFamily="34" charset="0"/>
            </a:endParaRPr>
          </a:p>
          <a:p>
            <a:r>
              <a:rPr lang="en-GB" sz="1400" dirty="0" smtClean="0">
                <a:latin typeface="Arial" panose="020B0604020202020204" pitchFamily="34" charset="0"/>
                <a:cs typeface="Arial" panose="020B0604020202020204" pitchFamily="34" charset="0"/>
              </a:rPr>
              <a:t>Technological changes have occurred over time, meaning that features have been added as new file systems are developed. Consequently, there isn’t a ‘one size fits all’ file system that will work on all devices and operating systems</a:t>
            </a:r>
          </a:p>
          <a:p>
            <a:pPr marL="0" indent="0">
              <a:buNone/>
            </a:pPr>
            <a:endParaRPr lang="en-GB" sz="1400" dirty="0" smtClean="0">
              <a:latin typeface="Arial" panose="020B0604020202020204" pitchFamily="34" charset="0"/>
              <a:cs typeface="Arial" panose="020B0604020202020204" pitchFamily="34" charset="0"/>
            </a:endParaRPr>
          </a:p>
          <a:p>
            <a:pPr marL="0" indent="0">
              <a:buNone/>
            </a:pPr>
            <a:endParaRPr lang="en-US" b="1" i="1" dirty="0" smtClean="0">
              <a:ln w="11430"/>
              <a:solidFill>
                <a:srgbClr val="A52036"/>
              </a:solidFill>
            </a:endParaRPr>
          </a:p>
          <a:p>
            <a:pPr marL="0" indent="0">
              <a:buNone/>
            </a:pPr>
            <a:endParaRPr lang="en-GB" dirty="0"/>
          </a:p>
        </p:txBody>
      </p:sp>
      <p:sp>
        <p:nvSpPr>
          <p:cNvPr id="5" name="Title 1"/>
          <p:cNvSpPr txBox="1">
            <a:spLocks/>
          </p:cNvSpPr>
          <p:nvPr/>
        </p:nvSpPr>
        <p:spPr>
          <a:xfrm>
            <a:off x="323528" y="1268760"/>
            <a:ext cx="8229600" cy="496855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4000" b="1" i="1" dirty="0">
              <a:ln w="11430"/>
              <a:solidFill>
                <a:srgbClr val="A52036"/>
              </a:solidFill>
            </a:endParaRPr>
          </a:p>
        </p:txBody>
      </p:sp>
    </p:spTree>
    <p:extLst>
      <p:ext uri="{BB962C8B-B14F-4D97-AF65-F5344CB8AC3E}">
        <p14:creationId xmlns:p14="http://schemas.microsoft.com/office/powerpoint/2010/main" val="25934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n w="11430"/>
                <a:solidFill>
                  <a:srgbClr val="A52036"/>
                </a:solidFill>
              </a:rPr>
              <a:t>FAT32 vs NTFS vs exFAT</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138833374"/>
              </p:ext>
            </p:extLst>
          </p:nvPr>
        </p:nvGraphicFramePr>
        <p:xfrm>
          <a:off x="1187624" y="2996952"/>
          <a:ext cx="6012160" cy="3037840"/>
        </p:xfrm>
        <a:graphic>
          <a:graphicData uri="http://schemas.openxmlformats.org/drawingml/2006/table">
            <a:tbl>
              <a:tblPr firstRow="1" bandRow="1">
                <a:tableStyleId>{5C22544A-7EE6-4342-B048-85BDC9FD1C3A}</a:tableStyleId>
              </a:tblPr>
              <a:tblGrid>
                <a:gridCol w="1695338"/>
                <a:gridCol w="1310742"/>
                <a:gridCol w="1503040"/>
                <a:gridCol w="1503040"/>
              </a:tblGrid>
              <a:tr h="370840">
                <a:tc>
                  <a:txBody>
                    <a:bodyPr/>
                    <a:lstStyle/>
                    <a:p>
                      <a:endParaRPr lang="en-GB" dirty="0"/>
                    </a:p>
                  </a:txBody>
                  <a:tcPr/>
                </a:tc>
                <a:tc>
                  <a:txBody>
                    <a:bodyPr/>
                    <a:lstStyle/>
                    <a:p>
                      <a:pPr algn="ctr"/>
                      <a:r>
                        <a:rPr lang="en-GB" dirty="0" smtClean="0"/>
                        <a:t>FAT32</a:t>
                      </a:r>
                      <a:endParaRPr lang="en-GB" dirty="0"/>
                    </a:p>
                  </a:txBody>
                  <a:tcPr/>
                </a:tc>
                <a:tc>
                  <a:txBody>
                    <a:bodyPr/>
                    <a:lstStyle/>
                    <a:p>
                      <a:pPr algn="ctr"/>
                      <a:r>
                        <a:rPr lang="en-GB" dirty="0" smtClean="0"/>
                        <a:t>NTFS</a:t>
                      </a:r>
                      <a:endParaRPr lang="en-GB" dirty="0"/>
                    </a:p>
                  </a:txBody>
                  <a:tcPr/>
                </a:tc>
                <a:tc>
                  <a:txBody>
                    <a:bodyPr/>
                    <a:lstStyle/>
                    <a:p>
                      <a:pPr algn="ctr"/>
                      <a:r>
                        <a:rPr lang="en-GB" dirty="0" smtClean="0"/>
                        <a:t>exFAT</a:t>
                      </a:r>
                      <a:endParaRPr lang="en-GB" dirty="0"/>
                    </a:p>
                  </a:txBody>
                  <a:tcPr/>
                </a:tc>
              </a:tr>
              <a:tr h="370840">
                <a:tc>
                  <a:txBody>
                    <a:bodyPr/>
                    <a:lstStyle/>
                    <a:p>
                      <a:pPr algn="ctr"/>
                      <a:r>
                        <a:rPr lang="en-GB" dirty="0" smtClean="0"/>
                        <a:t>Max. File Size</a:t>
                      </a:r>
                      <a:endParaRPr lang="en-GB" dirty="0"/>
                    </a:p>
                  </a:txBody>
                  <a:tcPr/>
                </a:tc>
                <a:tc>
                  <a:txBody>
                    <a:bodyPr/>
                    <a:lstStyle/>
                    <a:p>
                      <a:pPr algn="ctr"/>
                      <a:r>
                        <a:rPr lang="en-GB" dirty="0" smtClean="0"/>
                        <a:t>4GB</a:t>
                      </a:r>
                      <a:endParaRPr lang="en-GB" dirty="0"/>
                    </a:p>
                  </a:txBody>
                  <a:tcPr/>
                </a:tc>
                <a:tc>
                  <a:txBody>
                    <a:bodyPr/>
                    <a:lstStyle/>
                    <a:p>
                      <a:pPr algn="ctr"/>
                      <a:r>
                        <a:rPr lang="en-GB" dirty="0" smtClean="0"/>
                        <a:t>16TB</a:t>
                      </a:r>
                      <a:endParaRPr lang="en-GB" dirty="0"/>
                    </a:p>
                  </a:txBody>
                  <a:tcPr/>
                </a:tc>
                <a:tc>
                  <a:txBody>
                    <a:bodyPr/>
                    <a:lstStyle/>
                    <a:p>
                      <a:pPr algn="ctr"/>
                      <a:r>
                        <a:rPr lang="en-GB" dirty="0" smtClean="0"/>
                        <a:t>Very high</a:t>
                      </a:r>
                      <a:endParaRPr lang="en-GB" dirty="0"/>
                    </a:p>
                  </a:txBody>
                  <a:tcPr/>
                </a:tc>
              </a:tr>
              <a:tr h="370840">
                <a:tc>
                  <a:txBody>
                    <a:bodyPr/>
                    <a:lstStyle/>
                    <a:p>
                      <a:pPr algn="ctr"/>
                      <a:r>
                        <a:rPr lang="en-GB" dirty="0" smtClean="0"/>
                        <a:t>Max. Partition Size</a:t>
                      </a:r>
                      <a:endParaRPr lang="en-GB" dirty="0"/>
                    </a:p>
                  </a:txBody>
                  <a:tcPr/>
                </a:tc>
                <a:tc>
                  <a:txBody>
                    <a:bodyPr/>
                    <a:lstStyle/>
                    <a:p>
                      <a:pPr algn="ctr"/>
                      <a:r>
                        <a:rPr lang="en-GB" dirty="0" smtClean="0"/>
                        <a:t>2TB</a:t>
                      </a:r>
                      <a:endParaRPr lang="en-GB" dirty="0"/>
                    </a:p>
                  </a:txBody>
                  <a:tcPr/>
                </a:tc>
                <a:tc>
                  <a:txBody>
                    <a:bodyPr/>
                    <a:lstStyle/>
                    <a:p>
                      <a:pPr algn="ctr"/>
                      <a:r>
                        <a:rPr lang="en-GB" dirty="0" smtClean="0"/>
                        <a:t>2TB</a:t>
                      </a:r>
                      <a:endParaRPr lang="en-GB" dirty="0"/>
                    </a:p>
                  </a:txBody>
                  <a:tcPr/>
                </a:tc>
                <a:tc>
                  <a:txBody>
                    <a:bodyPr/>
                    <a:lstStyle/>
                    <a:p>
                      <a:pPr algn="ctr"/>
                      <a:r>
                        <a:rPr lang="en-GB" dirty="0" smtClean="0"/>
                        <a:t>Very high</a:t>
                      </a:r>
                      <a:endParaRPr lang="en-GB" dirty="0"/>
                    </a:p>
                  </a:txBody>
                  <a:tcPr/>
                </a:tc>
              </a:tr>
              <a:tr h="370840">
                <a:tc>
                  <a:txBody>
                    <a:bodyPr/>
                    <a:lstStyle/>
                    <a:p>
                      <a:pPr algn="ctr"/>
                      <a:r>
                        <a:rPr lang="en-GB" dirty="0" smtClean="0"/>
                        <a:t>Max. Filename Length</a:t>
                      </a:r>
                      <a:endParaRPr lang="en-GB" dirty="0"/>
                    </a:p>
                  </a:txBody>
                  <a:tcPr/>
                </a:tc>
                <a:tc>
                  <a:txBody>
                    <a:bodyPr/>
                    <a:lstStyle/>
                    <a:p>
                      <a:pPr algn="ctr"/>
                      <a:r>
                        <a:rPr lang="en-GB" dirty="0" smtClean="0"/>
                        <a:t>11 characters (8.3)</a:t>
                      </a:r>
                      <a:endParaRPr lang="en-GB" dirty="0"/>
                    </a:p>
                  </a:txBody>
                  <a:tcPr/>
                </a:tc>
                <a:tc>
                  <a:txBody>
                    <a:bodyPr/>
                    <a:lstStyle/>
                    <a:p>
                      <a:pPr algn="ctr"/>
                      <a:r>
                        <a:rPr lang="en-GB" dirty="0" smtClean="0"/>
                        <a:t>255 characters</a:t>
                      </a:r>
                      <a:endParaRPr lang="en-GB"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smtClean="0"/>
                        <a:t>255 characters</a:t>
                      </a:r>
                    </a:p>
                    <a:p>
                      <a:pPr algn="ctr"/>
                      <a:endParaRPr lang="en-GB" dirty="0"/>
                    </a:p>
                  </a:txBody>
                  <a:tcPr/>
                </a:tc>
              </a:tr>
              <a:tr h="370840">
                <a:tc>
                  <a:txBody>
                    <a:bodyPr/>
                    <a:lstStyle/>
                    <a:p>
                      <a:pPr algn="ctr"/>
                      <a:r>
                        <a:rPr lang="en-GB" dirty="0" smtClean="0"/>
                        <a:t>Encryption</a:t>
                      </a:r>
                      <a:endParaRPr lang="en-GB" dirty="0"/>
                    </a:p>
                  </a:txBody>
                  <a:tcPr/>
                </a:tc>
                <a:tc>
                  <a:txBody>
                    <a:bodyPr/>
                    <a:lstStyle/>
                    <a:p>
                      <a:pPr algn="ctr"/>
                      <a:r>
                        <a:rPr lang="en-GB" dirty="0" smtClean="0"/>
                        <a:t>No</a:t>
                      </a:r>
                      <a:endParaRPr lang="en-GB" dirty="0"/>
                    </a:p>
                  </a:txBody>
                  <a:tcPr/>
                </a:tc>
                <a:tc>
                  <a:txBody>
                    <a:bodyPr/>
                    <a:lstStyle/>
                    <a:p>
                      <a:pPr algn="ctr"/>
                      <a:r>
                        <a:rPr lang="en-GB" dirty="0" smtClean="0"/>
                        <a:t>Yes</a:t>
                      </a:r>
                      <a:endParaRPr lang="en-GB" dirty="0"/>
                    </a:p>
                  </a:txBody>
                  <a:tcPr/>
                </a:tc>
                <a:tc>
                  <a:txBody>
                    <a:bodyPr/>
                    <a:lstStyle/>
                    <a:p>
                      <a:pPr algn="ctr"/>
                      <a:r>
                        <a:rPr lang="en-GB" dirty="0" smtClean="0"/>
                        <a:t>No</a:t>
                      </a:r>
                      <a:endParaRPr lang="en-GB" dirty="0"/>
                    </a:p>
                  </a:txBody>
                  <a:tcPr/>
                </a:tc>
              </a:tr>
              <a:tr h="370840">
                <a:tc>
                  <a:txBody>
                    <a:bodyPr/>
                    <a:lstStyle/>
                    <a:p>
                      <a:pPr algn="ctr"/>
                      <a:r>
                        <a:rPr lang="en-GB" dirty="0" smtClean="0"/>
                        <a:t>Compression</a:t>
                      </a:r>
                      <a:endParaRPr lang="en-GB" dirty="0"/>
                    </a:p>
                  </a:txBody>
                  <a:tcPr/>
                </a:tc>
                <a:tc>
                  <a:txBody>
                    <a:bodyPr/>
                    <a:lstStyle/>
                    <a:p>
                      <a:pPr algn="ctr"/>
                      <a:r>
                        <a:rPr lang="en-GB" dirty="0" smtClean="0"/>
                        <a:t>No</a:t>
                      </a:r>
                      <a:endParaRPr lang="en-GB" dirty="0"/>
                    </a:p>
                  </a:txBody>
                  <a:tcPr/>
                </a:tc>
                <a:tc>
                  <a:txBody>
                    <a:bodyPr/>
                    <a:lstStyle/>
                    <a:p>
                      <a:pPr algn="ctr"/>
                      <a:r>
                        <a:rPr lang="en-GB" dirty="0" smtClean="0"/>
                        <a:t>Yes</a:t>
                      </a:r>
                      <a:endParaRPr lang="en-GB" dirty="0"/>
                    </a:p>
                  </a:txBody>
                  <a:tcPr/>
                </a:tc>
                <a:tc>
                  <a:txBody>
                    <a:bodyPr/>
                    <a:lstStyle/>
                    <a:p>
                      <a:pPr algn="ctr"/>
                      <a:r>
                        <a:rPr lang="en-GB" dirty="0" smtClean="0"/>
                        <a:t>No</a:t>
                      </a:r>
                      <a:endParaRPr lang="en-GB" dirty="0"/>
                    </a:p>
                  </a:txBody>
                  <a:tcPr/>
                </a:tc>
              </a:tr>
            </a:tbl>
          </a:graphicData>
        </a:graphic>
      </p:graphicFrame>
      <p:sp>
        <p:nvSpPr>
          <p:cNvPr id="6" name="TextBox 5"/>
          <p:cNvSpPr txBox="1"/>
          <p:nvPr/>
        </p:nvSpPr>
        <p:spPr>
          <a:xfrm>
            <a:off x="683568" y="1268760"/>
            <a:ext cx="7848872" cy="369332"/>
          </a:xfrm>
          <a:prstGeom prst="rect">
            <a:avLst/>
          </a:prstGeom>
          <a:noFill/>
        </p:spPr>
        <p:txBody>
          <a:bodyPr wrap="square" rtlCol="0">
            <a:spAutoFit/>
          </a:bodyPr>
          <a:lstStyle/>
          <a:p>
            <a:pPr lvl="0">
              <a:spcBef>
                <a:spcPct val="20000"/>
              </a:spcBef>
            </a:pPr>
            <a:r>
              <a:rPr lang="en-US" b="1" i="1" dirty="0" smtClean="0">
                <a:ln w="11430"/>
                <a:solidFill>
                  <a:srgbClr val="A52036"/>
                </a:solidFill>
              </a:rPr>
              <a:t>Overview:</a:t>
            </a:r>
            <a:endParaRPr lang="en-US" b="1" i="1" dirty="0">
              <a:ln w="11430"/>
              <a:solidFill>
                <a:srgbClr val="A52036"/>
              </a:solidFill>
            </a:endParaRPr>
          </a:p>
        </p:txBody>
      </p:sp>
      <p:sp>
        <p:nvSpPr>
          <p:cNvPr id="3" name="TextBox 2"/>
          <p:cNvSpPr txBox="1"/>
          <p:nvPr/>
        </p:nvSpPr>
        <p:spPr>
          <a:xfrm>
            <a:off x="683568" y="1638092"/>
            <a:ext cx="7632848" cy="738664"/>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t>Operating systems have got more complex over time. They incorporate new usability features and new security features</a:t>
            </a:r>
          </a:p>
          <a:p>
            <a:pPr marL="285750" indent="-285750">
              <a:buFont typeface="Arial" panose="020B0604020202020204" pitchFamily="34" charset="0"/>
              <a:buChar char="•"/>
            </a:pPr>
            <a:r>
              <a:rPr lang="en-GB" sz="1400" dirty="0" smtClean="0"/>
              <a:t>Below is a table showing the differences between FAT32 , NTFS and exFAT:</a:t>
            </a:r>
            <a:endParaRPr lang="en-GB" sz="1400" dirty="0"/>
          </a:p>
        </p:txBody>
      </p:sp>
    </p:spTree>
    <p:extLst>
      <p:ext uri="{BB962C8B-B14F-4D97-AF65-F5344CB8AC3E}">
        <p14:creationId xmlns:p14="http://schemas.microsoft.com/office/powerpoint/2010/main" val="3087315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ln w="11430"/>
                <a:solidFill>
                  <a:srgbClr val="A52036"/>
                </a:solidFill>
              </a:rPr>
              <a:t>FAT32 vs </a:t>
            </a:r>
            <a:r>
              <a:rPr lang="en-US" b="1" i="1" dirty="0" smtClean="0">
                <a:ln w="11430"/>
                <a:solidFill>
                  <a:srgbClr val="A52036"/>
                </a:solidFill>
              </a:rPr>
              <a:t>NTFS vs exFAT</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694287755"/>
              </p:ext>
            </p:extLst>
          </p:nvPr>
        </p:nvGraphicFramePr>
        <p:xfrm>
          <a:off x="1547664" y="2852936"/>
          <a:ext cx="6096000" cy="11125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GB" dirty="0"/>
                    </a:p>
                  </a:txBody>
                  <a:tcPr/>
                </a:tc>
                <a:tc>
                  <a:txBody>
                    <a:bodyPr/>
                    <a:lstStyle/>
                    <a:p>
                      <a:pPr algn="ctr"/>
                      <a:r>
                        <a:rPr lang="en-GB" b="1" dirty="0" smtClean="0"/>
                        <a:t>FAT32</a:t>
                      </a:r>
                      <a:endParaRPr lang="en-GB" b="1" dirty="0"/>
                    </a:p>
                  </a:txBody>
                  <a:tcPr/>
                </a:tc>
                <a:tc>
                  <a:txBody>
                    <a:bodyPr/>
                    <a:lstStyle/>
                    <a:p>
                      <a:pPr algn="ctr"/>
                      <a:r>
                        <a:rPr lang="en-GB" dirty="0" smtClean="0"/>
                        <a:t>NTFS</a:t>
                      </a:r>
                      <a:endParaRPr lang="en-GB" dirty="0"/>
                    </a:p>
                  </a:txBody>
                  <a:tcPr/>
                </a:tc>
                <a:tc>
                  <a:txBody>
                    <a:bodyPr/>
                    <a:lstStyle/>
                    <a:p>
                      <a:pPr algn="ctr"/>
                      <a:r>
                        <a:rPr lang="en-GB" dirty="0" smtClean="0"/>
                        <a:t>exFAT</a:t>
                      </a:r>
                      <a:endParaRPr lang="en-GB" dirty="0"/>
                    </a:p>
                  </a:txBody>
                  <a:tcPr/>
                </a:tc>
              </a:tr>
              <a:tr h="370840">
                <a:tc>
                  <a:txBody>
                    <a:bodyPr/>
                    <a:lstStyle/>
                    <a:p>
                      <a:pPr algn="ctr"/>
                      <a:r>
                        <a:rPr lang="en-GB" b="1" dirty="0" smtClean="0"/>
                        <a:t>Windows</a:t>
                      </a:r>
                      <a:endParaRPr lang="en-GB" b="1" dirty="0"/>
                    </a:p>
                  </a:txBody>
                  <a:tcPr/>
                </a:tc>
                <a:tc>
                  <a:txBody>
                    <a:bodyPr/>
                    <a:lstStyle/>
                    <a:p>
                      <a:pPr algn="ctr"/>
                      <a:r>
                        <a:rPr lang="en-GB" dirty="0" smtClean="0"/>
                        <a:t>Read/Write</a:t>
                      </a:r>
                      <a:endParaRPr lang="en-GB" dirty="0"/>
                    </a:p>
                  </a:txBody>
                  <a:tcPr/>
                </a:tc>
                <a:tc>
                  <a:txBody>
                    <a:bodyPr/>
                    <a:lstStyle/>
                    <a:p>
                      <a:pPr algn="ctr"/>
                      <a:r>
                        <a:rPr lang="en-GB" dirty="0" smtClean="0"/>
                        <a:t>Read/Write</a:t>
                      </a:r>
                      <a:endParaRPr lang="en-GB" dirty="0"/>
                    </a:p>
                  </a:txBody>
                  <a:tcPr/>
                </a:tc>
                <a:tc>
                  <a:txBody>
                    <a:bodyPr/>
                    <a:lstStyle/>
                    <a:p>
                      <a:pPr algn="ctr"/>
                      <a:r>
                        <a:rPr lang="en-GB" dirty="0" smtClean="0"/>
                        <a:t>Read/Write</a:t>
                      </a:r>
                      <a:endParaRPr lang="en-GB" dirty="0"/>
                    </a:p>
                  </a:txBody>
                  <a:tcPr/>
                </a:tc>
              </a:tr>
              <a:tr h="370840">
                <a:tc>
                  <a:txBody>
                    <a:bodyPr/>
                    <a:lstStyle/>
                    <a:p>
                      <a:pPr algn="ctr"/>
                      <a:r>
                        <a:rPr lang="en-GB" b="1" dirty="0" smtClean="0"/>
                        <a:t>Mac</a:t>
                      </a:r>
                      <a:endParaRPr lang="en-GB" b="1" dirty="0"/>
                    </a:p>
                  </a:txBody>
                  <a:tcPr/>
                </a:tc>
                <a:tc>
                  <a:txBody>
                    <a:bodyPr/>
                    <a:lstStyle/>
                    <a:p>
                      <a:pPr algn="ctr"/>
                      <a:r>
                        <a:rPr lang="en-GB" dirty="0" smtClean="0"/>
                        <a:t>Read/Write</a:t>
                      </a:r>
                      <a:endParaRPr lang="en-GB" dirty="0"/>
                    </a:p>
                  </a:txBody>
                  <a:tcPr/>
                </a:tc>
                <a:tc>
                  <a:txBody>
                    <a:bodyPr/>
                    <a:lstStyle/>
                    <a:p>
                      <a:pPr algn="ctr"/>
                      <a:r>
                        <a:rPr lang="en-GB" dirty="0" smtClean="0"/>
                        <a:t>Read-only</a:t>
                      </a:r>
                      <a:endParaRPr lang="en-GB" dirty="0"/>
                    </a:p>
                  </a:txBody>
                  <a:tcPr/>
                </a:tc>
                <a:tc>
                  <a:txBody>
                    <a:bodyPr/>
                    <a:lstStyle/>
                    <a:p>
                      <a:pPr algn="ctr"/>
                      <a:r>
                        <a:rPr lang="en-GB" dirty="0" smtClean="0"/>
                        <a:t>Read/Write</a:t>
                      </a:r>
                      <a:endParaRPr lang="en-GB" dirty="0"/>
                    </a:p>
                  </a:txBody>
                  <a:tcPr/>
                </a:tc>
              </a:tr>
            </a:tbl>
          </a:graphicData>
        </a:graphic>
      </p:graphicFrame>
      <p:sp>
        <p:nvSpPr>
          <p:cNvPr id="5" name="TextBox 4"/>
          <p:cNvSpPr txBox="1"/>
          <p:nvPr/>
        </p:nvSpPr>
        <p:spPr>
          <a:xfrm>
            <a:off x="467544" y="1556792"/>
            <a:ext cx="6408712" cy="646331"/>
          </a:xfrm>
          <a:prstGeom prst="rect">
            <a:avLst/>
          </a:prstGeom>
          <a:noFill/>
        </p:spPr>
        <p:txBody>
          <a:bodyPr wrap="square" rtlCol="0">
            <a:spAutoFit/>
          </a:bodyPr>
          <a:lstStyle/>
          <a:p>
            <a:r>
              <a:rPr lang="en-US" b="1" i="1" dirty="0" smtClean="0">
                <a:ln w="11430"/>
                <a:solidFill>
                  <a:srgbClr val="A52036"/>
                </a:solidFill>
              </a:rPr>
              <a:t>Operating System Read/Write Functionality</a:t>
            </a:r>
            <a:endParaRPr lang="en-US" b="1" i="1" dirty="0">
              <a:ln w="11430"/>
              <a:solidFill>
                <a:srgbClr val="A52036"/>
              </a:solidFill>
            </a:endParaRPr>
          </a:p>
          <a:p>
            <a:endParaRPr lang="en-GB" dirty="0"/>
          </a:p>
        </p:txBody>
      </p:sp>
    </p:spTree>
    <p:extLst>
      <p:ext uri="{BB962C8B-B14F-4D97-AF65-F5344CB8AC3E}">
        <p14:creationId xmlns:p14="http://schemas.microsoft.com/office/powerpoint/2010/main" val="1603849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n w="11430"/>
                <a:solidFill>
                  <a:srgbClr val="A52036"/>
                </a:solidFill>
              </a:rPr>
              <a:t>USB Speeds</a:t>
            </a:r>
            <a:endParaRPr lang="en-GB" dirty="0"/>
          </a:p>
        </p:txBody>
      </p:sp>
      <p:sp>
        <p:nvSpPr>
          <p:cNvPr id="3" name="Content Placeholder 2"/>
          <p:cNvSpPr>
            <a:spLocks noGrp="1"/>
          </p:cNvSpPr>
          <p:nvPr>
            <p:ph idx="1"/>
          </p:nvPr>
        </p:nvSpPr>
        <p:spPr/>
        <p:txBody>
          <a:bodyPr/>
          <a:lstStyle/>
          <a:p>
            <a:pPr lvl="0"/>
            <a:r>
              <a:rPr lang="en-GB" sz="1400" dirty="0" smtClean="0">
                <a:latin typeface="Arial" panose="020B0604020202020204" pitchFamily="34" charset="0"/>
                <a:cs typeface="Arial" panose="020B0604020202020204" pitchFamily="34" charset="0"/>
              </a:rPr>
              <a:t>Rarely, if ever, are the advertised USB read/write speeds reached on a typical PC. There are several factors that determine the speed:</a:t>
            </a:r>
          </a:p>
          <a:p>
            <a:pPr marL="0" lvl="0" indent="0">
              <a:buNone/>
            </a:pPr>
            <a:endParaRPr lang="en-GB" sz="14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GB" sz="1400" dirty="0" smtClean="0">
                <a:latin typeface="Arial" panose="020B0604020202020204" pitchFamily="34" charset="0"/>
                <a:cs typeface="Arial" panose="020B0604020202020204" pitchFamily="34" charset="0"/>
              </a:rPr>
              <a:t>Amount of data being transferred</a:t>
            </a:r>
          </a:p>
          <a:p>
            <a:pPr lvl="1">
              <a:buFont typeface="Courier New" panose="02070309020205020404" pitchFamily="49" charset="0"/>
              <a:buChar char="o"/>
            </a:pPr>
            <a:r>
              <a:rPr lang="en-GB" sz="1400" dirty="0" smtClean="0">
                <a:latin typeface="Arial" panose="020B0604020202020204" pitchFamily="34" charset="0"/>
                <a:cs typeface="Arial" panose="020B0604020202020204" pitchFamily="34" charset="0"/>
              </a:rPr>
              <a:t>Number of USBs connected to the system</a:t>
            </a:r>
          </a:p>
          <a:p>
            <a:pPr lvl="1">
              <a:buFont typeface="Courier New" panose="02070309020205020404" pitchFamily="49" charset="0"/>
              <a:buChar char="o"/>
            </a:pPr>
            <a:r>
              <a:rPr lang="en-GB" sz="1400" dirty="0" smtClean="0">
                <a:latin typeface="Arial" panose="020B0604020202020204" pitchFamily="34" charset="0"/>
                <a:cs typeface="Arial" panose="020B0604020202020204" pitchFamily="34" charset="0"/>
              </a:rPr>
              <a:t>Electromagnetic interference (in places like factories)</a:t>
            </a:r>
          </a:p>
          <a:p>
            <a:pPr lvl="1">
              <a:buFont typeface="Courier New" panose="02070309020205020404" pitchFamily="49" charset="0"/>
              <a:buChar char="o"/>
            </a:pPr>
            <a:r>
              <a:rPr lang="en-GB" sz="1400" dirty="0" smtClean="0">
                <a:latin typeface="Arial" panose="020B0604020202020204" pitchFamily="34" charset="0"/>
                <a:cs typeface="Arial" panose="020B0604020202020204" pitchFamily="34" charset="0"/>
              </a:rPr>
              <a:t>HD speed (when transferring data to/from HD)</a:t>
            </a:r>
          </a:p>
          <a:p>
            <a:pPr lvl="1">
              <a:buFont typeface="Courier New" panose="02070309020205020404" pitchFamily="49" charset="0"/>
              <a:buChar char="o"/>
            </a:pPr>
            <a:r>
              <a:rPr lang="en-GB" sz="1400" dirty="0" smtClean="0">
                <a:latin typeface="Arial" panose="020B0604020202020204" pitchFamily="34" charset="0"/>
                <a:cs typeface="Arial" panose="020B0604020202020204" pitchFamily="34" charset="0"/>
              </a:rPr>
              <a:t>USB controller</a:t>
            </a:r>
            <a:endParaRPr lang="en-GB" sz="10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endParaRPr lang="en-GB" sz="1400" dirty="0">
              <a:latin typeface="Arial" panose="020B0604020202020204" pitchFamily="34" charset="0"/>
              <a:cs typeface="Arial" panose="020B0604020202020204" pitchFamily="34" charset="0"/>
            </a:endParaRPr>
          </a:p>
          <a:p>
            <a:pPr marL="285750" lvl="1">
              <a:buFont typeface="Arial" panose="020B0604020202020204" pitchFamily="34" charset="0"/>
              <a:buChar char="•"/>
            </a:pPr>
            <a:endParaRPr lang="en-GB" sz="1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8929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16632"/>
            <a:ext cx="4968552" cy="6624736"/>
          </a:xfrm>
          <a:prstGeom prst="rect">
            <a:avLst/>
          </a:prstGeom>
          <a:noFill/>
          <a:effectLst>
            <a:glow rad="127000">
              <a:schemeClr val="accent1">
                <a:alpha val="6000"/>
              </a:schemeClr>
            </a:glo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23528" y="2948126"/>
            <a:ext cx="1944216" cy="646331"/>
          </a:xfrm>
          <a:prstGeom prst="rect">
            <a:avLst/>
          </a:prstGeom>
          <a:noFill/>
        </p:spPr>
        <p:txBody>
          <a:bodyPr wrap="square" rtlCol="0">
            <a:spAutoFit/>
          </a:bodyPr>
          <a:lstStyle/>
          <a:p>
            <a:r>
              <a:rPr lang="en-US" b="1" i="1" dirty="0" smtClean="0">
                <a:ln w="11430"/>
                <a:solidFill>
                  <a:srgbClr val="A52036"/>
                </a:solidFill>
              </a:rPr>
              <a:t>Data Handling     Process</a:t>
            </a:r>
            <a:endParaRPr lang="en-GB" dirty="0"/>
          </a:p>
        </p:txBody>
      </p:sp>
    </p:spTree>
    <p:extLst>
      <p:ext uri="{BB962C8B-B14F-4D97-AF65-F5344CB8AC3E}">
        <p14:creationId xmlns:p14="http://schemas.microsoft.com/office/powerpoint/2010/main" val="2596160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n w="11430"/>
                <a:solidFill>
                  <a:srgbClr val="A52036"/>
                </a:solidFill>
              </a:rPr>
              <a:t>7zip</a:t>
            </a:r>
            <a:endParaRPr lang="en-GB" dirty="0"/>
          </a:p>
        </p:txBody>
      </p:sp>
      <p:sp>
        <p:nvSpPr>
          <p:cNvPr id="3" name="Content Placeholder 2"/>
          <p:cNvSpPr>
            <a:spLocks noGrp="1"/>
          </p:cNvSpPr>
          <p:nvPr>
            <p:ph idx="1"/>
          </p:nvPr>
        </p:nvSpPr>
        <p:spPr/>
        <p:txBody>
          <a:bodyPr/>
          <a:lstStyle/>
          <a:p>
            <a:pPr marL="0" indent="0">
              <a:buNone/>
            </a:pPr>
            <a:r>
              <a:rPr lang="en-US" sz="1400" b="1" dirty="0" smtClean="0">
                <a:ln w="11430"/>
                <a:solidFill>
                  <a:srgbClr val="A52036"/>
                </a:solidFill>
              </a:rPr>
              <a:t>Viewing the Data/Unzipping:</a:t>
            </a:r>
          </a:p>
          <a:p>
            <a:pPr marL="0" indent="0">
              <a:buNone/>
            </a:pPr>
            <a:endParaRPr lang="en-US" sz="1400" b="1" dirty="0">
              <a:ln w="11430"/>
              <a:solidFill>
                <a:srgbClr val="A52036"/>
              </a:solidFill>
            </a:endParaRPr>
          </a:p>
          <a:p>
            <a:r>
              <a:rPr lang="en-US" sz="1400" dirty="0" smtClean="0">
                <a:ln w="11430"/>
              </a:rPr>
              <a:t>Occasionally when data contains foreign characters 7zip may not display this correctly in the 7zip viewer.</a:t>
            </a:r>
          </a:p>
          <a:p>
            <a:endParaRPr lang="en-US" sz="1400" dirty="0" smtClean="0">
              <a:ln w="11430"/>
            </a:endParaRPr>
          </a:p>
          <a:p>
            <a:r>
              <a:rPr lang="en-US" sz="1400" dirty="0" smtClean="0">
                <a:ln w="11430"/>
              </a:rPr>
              <a:t>When unzipping data like this the characters/symbols can show up incorrectly</a:t>
            </a:r>
          </a:p>
          <a:p>
            <a:pPr marL="0" indent="0">
              <a:buNone/>
            </a:pPr>
            <a:endParaRPr lang="en-US" sz="1400" b="1" dirty="0">
              <a:ln w="11430"/>
              <a:solidFill>
                <a:srgbClr val="A52036"/>
              </a:solidFill>
            </a:endParaRPr>
          </a:p>
          <a:p>
            <a:pPr marL="0" indent="0">
              <a:buNone/>
            </a:pPr>
            <a:endParaRPr lang="en-US" sz="1400" b="1" dirty="0" smtClean="0">
              <a:ln w="11430"/>
              <a:solidFill>
                <a:srgbClr val="A52036"/>
              </a:solidFill>
            </a:endParaRPr>
          </a:p>
          <a:p>
            <a:pPr marL="0" indent="0">
              <a:buNone/>
            </a:pPr>
            <a:endParaRPr lang="en-US" sz="1400" b="1" dirty="0">
              <a:ln w="11430"/>
              <a:solidFill>
                <a:srgbClr val="A52036"/>
              </a:solidFill>
            </a:endParaRPr>
          </a:p>
          <a:p>
            <a:pPr marL="0" indent="0">
              <a:buNone/>
            </a:pPr>
            <a:endParaRPr lang="en-US" sz="1400" b="1" dirty="0" smtClean="0">
              <a:ln w="11430"/>
              <a:solidFill>
                <a:srgbClr val="A52036"/>
              </a:solidFill>
            </a:endParaRPr>
          </a:p>
          <a:p>
            <a:pPr marL="0" indent="0">
              <a:buNone/>
            </a:pPr>
            <a:endParaRPr lang="en-US" sz="1400" b="1" dirty="0">
              <a:ln w="11430"/>
              <a:solidFill>
                <a:srgbClr val="A52036"/>
              </a:solidFill>
            </a:endParaRPr>
          </a:p>
          <a:p>
            <a:pPr marL="0" indent="0">
              <a:buNone/>
            </a:pPr>
            <a:endParaRPr lang="en-US" sz="1400" b="1" dirty="0" smtClean="0">
              <a:ln w="11430"/>
              <a:solidFill>
                <a:srgbClr val="A52036"/>
              </a:solidFill>
            </a:endParaRPr>
          </a:p>
          <a:p>
            <a:pPr marL="0" indent="0">
              <a:buNone/>
            </a:pPr>
            <a:endParaRPr lang="en-US" sz="1400" b="1" dirty="0">
              <a:ln w="11430"/>
              <a:solidFill>
                <a:srgbClr val="A52036"/>
              </a:solidFill>
            </a:endParaRPr>
          </a:p>
          <a:p>
            <a:pPr marL="0" indent="0">
              <a:buNone/>
            </a:pPr>
            <a:endParaRPr lang="en-US" sz="1400" b="1" dirty="0" smtClean="0">
              <a:ln w="11430"/>
              <a:solidFill>
                <a:srgbClr val="A52036"/>
              </a:solidFill>
            </a:endParaRPr>
          </a:p>
          <a:p>
            <a:pPr marL="0" indent="0">
              <a:buNone/>
            </a:pPr>
            <a:r>
              <a:rPr lang="en-US" sz="1400" b="1" dirty="0" smtClean="0">
                <a:ln w="11430"/>
                <a:solidFill>
                  <a:srgbClr val="A52036"/>
                </a:solidFill>
              </a:rPr>
              <a:t>Solution:</a:t>
            </a:r>
          </a:p>
          <a:p>
            <a:pPr marL="0" indent="0">
              <a:buNone/>
            </a:pPr>
            <a:endParaRPr lang="en-US" sz="1400" b="1" dirty="0">
              <a:ln w="11430"/>
              <a:solidFill>
                <a:srgbClr val="A52036"/>
              </a:solidFill>
            </a:endParaRPr>
          </a:p>
          <a:p>
            <a:r>
              <a:rPr lang="en-US" sz="1400" dirty="0" smtClean="0">
                <a:ln w="11430"/>
              </a:rPr>
              <a:t>Ask </a:t>
            </a:r>
            <a:r>
              <a:rPr lang="en-US" sz="1400" dirty="0" smtClean="0">
                <a:ln w="11430"/>
                <a:hlinkClick r:id="rId2"/>
              </a:rPr>
              <a:t>itsupport@flashbay.com</a:t>
            </a:r>
            <a:r>
              <a:rPr lang="en-US" sz="1400" dirty="0" smtClean="0">
                <a:ln w="11430"/>
              </a:rPr>
              <a:t> </a:t>
            </a:r>
            <a:r>
              <a:rPr lang="en-US" sz="1400" dirty="0">
                <a:ln w="11430"/>
              </a:rPr>
              <a:t>or </a:t>
            </a:r>
            <a:r>
              <a:rPr lang="en-US" sz="1400" dirty="0" smtClean="0">
                <a:ln w="11430"/>
                <a:hlinkClick r:id="rId3"/>
              </a:rPr>
              <a:t>r.czikkel@flashbay.com</a:t>
            </a:r>
            <a:r>
              <a:rPr lang="en-US" sz="1400" dirty="0" smtClean="0">
                <a:ln w="11430"/>
              </a:rPr>
              <a:t> to confirm the data is ok</a:t>
            </a:r>
          </a:p>
        </p:txBody>
      </p:sp>
      <p:pic>
        <p:nvPicPr>
          <p:cNvPr id="1027" name="Picture 3" descr="C:\Users\carlos\Documents\7zip display error 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3263" y="2996952"/>
            <a:ext cx="2657475" cy="2200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0062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ln w="11430"/>
                <a:solidFill>
                  <a:srgbClr val="A52036"/>
                </a:solidFill>
              </a:rPr>
              <a:t>USB </a:t>
            </a:r>
            <a:r>
              <a:rPr lang="en-US" b="1" i="1" dirty="0" smtClean="0">
                <a:ln w="11430"/>
                <a:solidFill>
                  <a:srgbClr val="A52036"/>
                </a:solidFill>
              </a:rPr>
              <a:t>2.0 vs USB 3.0</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364262660"/>
              </p:ext>
            </p:extLst>
          </p:nvPr>
        </p:nvGraphicFramePr>
        <p:xfrm>
          <a:off x="1475656" y="1484784"/>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GB" dirty="0"/>
                    </a:p>
                  </a:txBody>
                  <a:tcPr/>
                </a:tc>
                <a:tc>
                  <a:txBody>
                    <a:bodyPr/>
                    <a:lstStyle/>
                    <a:p>
                      <a:pPr algn="ctr"/>
                      <a:r>
                        <a:rPr lang="en-GB" b="1" dirty="0" smtClean="0"/>
                        <a:t>USB 2.0</a:t>
                      </a:r>
                      <a:endParaRPr lang="en-GB" b="1" dirty="0"/>
                    </a:p>
                  </a:txBody>
                  <a:tcPr/>
                </a:tc>
                <a:tc>
                  <a:txBody>
                    <a:bodyPr/>
                    <a:lstStyle/>
                    <a:p>
                      <a:pPr algn="ctr"/>
                      <a:r>
                        <a:rPr lang="en-GB" dirty="0" smtClean="0"/>
                        <a:t>USB 3.0</a:t>
                      </a:r>
                      <a:endParaRPr lang="en-GB" dirty="0"/>
                    </a:p>
                  </a:txBody>
                  <a:tcPr/>
                </a:tc>
              </a:tr>
              <a:tr h="370840">
                <a:tc>
                  <a:txBody>
                    <a:bodyPr/>
                    <a:lstStyle/>
                    <a:p>
                      <a:pPr algn="ctr"/>
                      <a:r>
                        <a:rPr lang="en-GB" b="1" dirty="0" smtClean="0"/>
                        <a:t>Speed</a:t>
                      </a:r>
                      <a:endParaRPr lang="en-GB" b="1" dirty="0"/>
                    </a:p>
                  </a:txBody>
                  <a:tcPr/>
                </a:tc>
                <a:tc>
                  <a:txBody>
                    <a:bodyPr/>
                    <a:lstStyle/>
                    <a:p>
                      <a:pPr algn="ctr"/>
                      <a:r>
                        <a:rPr lang="en-GB" dirty="0" smtClean="0"/>
                        <a:t>Up to 480Mbps</a:t>
                      </a:r>
                      <a:endParaRPr lang="en-GB" dirty="0"/>
                    </a:p>
                  </a:txBody>
                  <a:tcPr/>
                </a:tc>
                <a:tc>
                  <a:txBody>
                    <a:bodyPr/>
                    <a:lstStyle/>
                    <a:p>
                      <a:pPr algn="ctr"/>
                      <a:r>
                        <a:rPr lang="en-GB" dirty="0" smtClean="0"/>
                        <a:t>Up to 4.8Gbps</a:t>
                      </a:r>
                      <a:endParaRPr lang="en-GB" dirty="0"/>
                    </a:p>
                  </a:txBody>
                  <a:tcPr/>
                </a:tc>
              </a:tr>
              <a:tr h="370840">
                <a:tc>
                  <a:txBody>
                    <a:bodyPr/>
                    <a:lstStyle/>
                    <a:p>
                      <a:pPr algn="ctr"/>
                      <a:r>
                        <a:rPr lang="en-GB" b="1" dirty="0" smtClean="0"/>
                        <a:t>Power Capacity</a:t>
                      </a:r>
                      <a:endParaRPr lang="en-GB" b="1" dirty="0"/>
                    </a:p>
                  </a:txBody>
                  <a:tcPr/>
                </a:tc>
                <a:tc>
                  <a:txBody>
                    <a:bodyPr/>
                    <a:lstStyle/>
                    <a:p>
                      <a:pPr algn="ctr"/>
                      <a:r>
                        <a:rPr lang="en-GB" dirty="0" smtClean="0"/>
                        <a:t>Up to 500mA</a:t>
                      </a:r>
                      <a:endParaRPr lang="en-GB" dirty="0"/>
                    </a:p>
                  </a:txBody>
                  <a:tcPr/>
                </a:tc>
                <a:tc>
                  <a:txBody>
                    <a:bodyPr/>
                    <a:lstStyle/>
                    <a:p>
                      <a:pPr algn="ctr"/>
                      <a:r>
                        <a:rPr lang="en-GB" dirty="0" smtClean="0"/>
                        <a:t>Up to 900mA</a:t>
                      </a:r>
                      <a:endParaRPr lang="en-GB" dirty="0"/>
                    </a:p>
                  </a:txBody>
                  <a:tcPr/>
                </a:tc>
              </a:tr>
            </a:tbl>
          </a:graphicData>
        </a:graphic>
      </p:graphicFrame>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376" y="2852936"/>
            <a:ext cx="4297660" cy="17620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206" y="5085184"/>
            <a:ext cx="7620000" cy="800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5675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n w="11430"/>
                <a:solidFill>
                  <a:srgbClr val="A52036"/>
                </a:solidFill>
              </a:rPr>
              <a:t>Local Disk vs Removable Disk</a:t>
            </a:r>
            <a:endParaRPr lang="en-GB" dirty="0"/>
          </a:p>
        </p:txBody>
      </p:sp>
      <p:sp>
        <p:nvSpPr>
          <p:cNvPr id="3" name="Content Placeholder 2"/>
          <p:cNvSpPr>
            <a:spLocks noGrp="1"/>
          </p:cNvSpPr>
          <p:nvPr>
            <p:ph idx="1"/>
          </p:nvPr>
        </p:nvSpPr>
        <p:spPr/>
        <p:txBody>
          <a:bodyPr/>
          <a:lstStyle/>
          <a:p>
            <a:pPr marL="0" indent="0">
              <a:buNone/>
            </a:pPr>
            <a:r>
              <a:rPr lang="en-US" sz="1400" b="1" dirty="0" smtClean="0">
                <a:ln w="11430"/>
                <a:solidFill>
                  <a:srgbClr val="A52036"/>
                </a:solidFill>
              </a:rPr>
              <a:t>Local Disk:</a:t>
            </a:r>
          </a:p>
          <a:p>
            <a:pPr marL="0" indent="0">
              <a:buNone/>
            </a:pPr>
            <a:endParaRPr lang="en-US" sz="1400" b="1" dirty="0">
              <a:ln w="11430"/>
              <a:solidFill>
                <a:srgbClr val="A52036"/>
              </a:solidFill>
            </a:endParaRPr>
          </a:p>
          <a:p>
            <a:r>
              <a:rPr lang="en-US" sz="1400" dirty="0" smtClean="0">
                <a:ln w="11430"/>
              </a:rPr>
              <a:t>When the drive needs to be split into several partitions</a:t>
            </a:r>
          </a:p>
          <a:p>
            <a:r>
              <a:rPr lang="en-US" sz="1400" dirty="0" smtClean="0">
                <a:ln w="11430"/>
              </a:rPr>
              <a:t>Autorun</a:t>
            </a:r>
            <a:r>
              <a:rPr lang="en-US" sz="1400" dirty="0">
                <a:ln w="11430"/>
              </a:rPr>
              <a:t> </a:t>
            </a:r>
            <a:r>
              <a:rPr lang="en-US" sz="1400" dirty="0" smtClean="0">
                <a:ln w="11430"/>
              </a:rPr>
              <a:t>will only work on drives formatted as local</a:t>
            </a:r>
          </a:p>
          <a:p>
            <a:pPr marL="0" indent="0">
              <a:buNone/>
            </a:pPr>
            <a:endParaRPr lang="en-US" sz="1400" b="1" dirty="0">
              <a:ln w="11430"/>
              <a:solidFill>
                <a:srgbClr val="A52036"/>
              </a:solidFill>
            </a:endParaRPr>
          </a:p>
          <a:p>
            <a:pPr marL="0" indent="0">
              <a:buNone/>
            </a:pPr>
            <a:r>
              <a:rPr lang="en-US" sz="1400" b="1" dirty="0" smtClean="0">
                <a:ln w="11430"/>
                <a:solidFill>
                  <a:srgbClr val="A52036"/>
                </a:solidFill>
              </a:rPr>
              <a:t>Removable Disk:</a:t>
            </a:r>
          </a:p>
          <a:p>
            <a:pPr marL="0" indent="0">
              <a:buNone/>
            </a:pPr>
            <a:endParaRPr lang="en-US" sz="1400" b="1" dirty="0">
              <a:ln w="11430"/>
              <a:solidFill>
                <a:srgbClr val="A52036"/>
              </a:solidFill>
            </a:endParaRPr>
          </a:p>
          <a:p>
            <a:r>
              <a:rPr lang="en-US" sz="1400" dirty="0" smtClean="0">
                <a:ln w="11430"/>
              </a:rPr>
              <a:t>When using a USB to install programs (</a:t>
            </a:r>
            <a:r>
              <a:rPr lang="en-US" sz="1400" dirty="0" err="1" smtClean="0">
                <a:ln w="11430"/>
              </a:rPr>
              <a:t>iso</a:t>
            </a:r>
            <a:r>
              <a:rPr lang="en-US" sz="1400" dirty="0">
                <a:ln w="11430"/>
              </a:rPr>
              <a:t>)</a:t>
            </a:r>
          </a:p>
          <a:p>
            <a:endParaRPr lang="en-GB" dirty="0"/>
          </a:p>
        </p:txBody>
      </p:sp>
    </p:spTree>
    <p:extLst>
      <p:ext uri="{BB962C8B-B14F-4D97-AF65-F5344CB8AC3E}">
        <p14:creationId xmlns:p14="http://schemas.microsoft.com/office/powerpoint/2010/main" val="3682592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789</Words>
  <Application>Microsoft Office PowerPoint</Application>
  <PresentationFormat>On-screen Show (4:3)</PresentationFormat>
  <Paragraphs>186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IT Training – Data Preload</vt:lpstr>
      <vt:lpstr>File Systems</vt:lpstr>
      <vt:lpstr>FAT32 vs NTFS vs exFAT</vt:lpstr>
      <vt:lpstr>FAT32 vs NTFS vs exFAT</vt:lpstr>
      <vt:lpstr>USB Speeds</vt:lpstr>
      <vt:lpstr>PowerPoint Presentation</vt:lpstr>
      <vt:lpstr>7zip</vt:lpstr>
      <vt:lpstr>USB 2.0 vs USB 3.0</vt:lpstr>
      <vt:lpstr>Local Disk vs Removable Disk</vt:lpstr>
      <vt:lpstr>DPUS</vt:lpstr>
      <vt:lpstr>Autorun</vt:lpstr>
      <vt:lpstr>Formatting a USB</vt:lpstr>
      <vt:lpstr>Formatting a USB </vt:lpstr>
      <vt:lpstr>Storage Capacity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Tapia</dc:creator>
  <cp:lastModifiedBy>Joanna Nawrocka</cp:lastModifiedBy>
  <cp:revision>23</cp:revision>
  <dcterms:created xsi:type="dcterms:W3CDTF">2016-04-20T08:53:59Z</dcterms:created>
  <dcterms:modified xsi:type="dcterms:W3CDTF">2016-04-29T07:41:17Z</dcterms:modified>
</cp:coreProperties>
</file>