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1" r:id="rId4"/>
    <p:sldId id="270" r:id="rId5"/>
    <p:sldId id="272" r:id="rId6"/>
    <p:sldId id="273" r:id="rId7"/>
    <p:sldId id="260" r:id="rId8"/>
    <p:sldId id="261" r:id="rId9"/>
    <p:sldId id="274" r:id="rId10"/>
    <p:sldId id="263" r:id="rId11"/>
    <p:sldId id="266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/>
    <p:restoredTop sz="94674"/>
  </p:normalViewPr>
  <p:slideViewPr>
    <p:cSldViewPr showGuides="1">
      <p:cViewPr varScale="1">
        <p:scale>
          <a:sx n="119" d="100"/>
          <a:sy n="119" d="100"/>
        </p:scale>
        <p:origin x="225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7BCF8-C1C2-4199-BE3F-8327A5378B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BD8C-F677-4F58-9656-12308EA20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70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BD8C-F677-4F58-9656-12308EA20C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23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BD8C-F677-4F58-9656-12308EA20C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7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BD8C-F677-4F58-9656-12308EA20C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8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BD8C-F677-4F58-9656-12308EA20C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69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BD8C-F677-4F58-9656-12308EA20C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74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6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40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6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2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6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4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2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1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1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7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7EA0-C29A-4980-A6BD-D1925A8FCC6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F3FC8-3F9F-4314-ABD0-B4525D170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5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3728" y="836712"/>
            <a:ext cx="48887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1430"/>
                <a:solidFill>
                  <a:srgbClr val="A52036"/>
                </a:solidFill>
              </a:rPr>
              <a:t>Flashbay</a:t>
            </a:r>
            <a:r>
              <a:rPr lang="en-US" sz="5400" b="1" i="1" smtClean="0">
                <a:ln w="11430"/>
                <a:solidFill>
                  <a:srgbClr val="A52036"/>
                </a:solidFill>
              </a:rPr>
              <a:t>: </a:t>
            </a:r>
          </a:p>
          <a:p>
            <a:pPr algn="ctr"/>
            <a:r>
              <a:rPr lang="en-US" sz="5400" b="1" i="1" dirty="0" smtClean="0">
                <a:ln w="11430"/>
                <a:solidFill>
                  <a:srgbClr val="A52036"/>
                </a:solidFill>
              </a:rPr>
              <a:t>Audio Category</a:t>
            </a:r>
            <a:endParaRPr lang="en-US" sz="6600" b="1" i="1" cap="none" spc="0" dirty="0">
              <a:ln w="1905"/>
              <a:solidFill>
                <a:srgbClr val="A520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sp>
        <p:nvSpPr>
          <p:cNvPr id="3" name="AutoShape 7" descr="https://mail2.flashbay.com/service/home/~/?auth=co&amp;loc=en_US&amp;id=171261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9" descr="https://mail2.flashbay.com/service/home/~/?auth=co&amp;loc=en_US&amp;id=171261&amp;part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1" descr="https://mail2.flashbay.com/service/home/~/?auth=co&amp;loc=en_US&amp;id=171261&amp;part=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3" descr="https://mail2.flashbay.com/service/home/~/?auth=co&amp;loc=en_US&amp;id=171261&amp;part=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5" descr="https://mail2.flashbay.com/service/home/~/?auth=co&amp;loc=en_US&amp;id=171261&amp;part=2"/>
          <p:cNvSpPr>
            <a:spLocks noChangeAspect="1" noChangeArrowheads="1"/>
          </p:cNvSpPr>
          <p:nvPr/>
        </p:nvSpPr>
        <p:spPr bwMode="auto">
          <a:xfrm>
            <a:off x="155575" y="-2879725"/>
            <a:ext cx="97440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5" y="3346186"/>
            <a:ext cx="3210313" cy="1975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844" y="3346186"/>
            <a:ext cx="3210313" cy="19755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24" y="6453336"/>
            <a:ext cx="10160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32466" y="205773"/>
            <a:ext cx="52524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Emails and Templates</a:t>
            </a:r>
            <a:endParaRPr lang="en-US" sz="4400" b="1" i="1" cap="none" spc="0" dirty="0">
              <a:ln w="1905"/>
              <a:solidFill>
                <a:srgbClr val="A520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A lot of SAMs are still using their standard </a:t>
            </a:r>
            <a:r>
              <a:rPr lang="en-GB" sz="1600" dirty="0" smtClean="0"/>
              <a:t>USB Flash Drive </a:t>
            </a:r>
            <a:r>
              <a:rPr lang="en-GB" sz="1600" dirty="0"/>
              <a:t>templates. It makes sense to rework </a:t>
            </a:r>
            <a:r>
              <a:rPr lang="en-GB" sz="1600" dirty="0" smtClean="0"/>
              <a:t>and store them in </a:t>
            </a:r>
            <a:r>
              <a:rPr lang="en-GB" sz="1600" dirty="0"/>
              <a:t>a separate folder</a:t>
            </a:r>
            <a:r>
              <a:rPr lang="en-GB" sz="1600" dirty="0" smtClean="0"/>
              <a:t>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 smtClean="0"/>
              <a:t>Do note that </a:t>
            </a:r>
            <a:r>
              <a:rPr lang="en-GB" sz="1600" b="1" u="sng" dirty="0" smtClean="0">
                <a:solidFill>
                  <a:srgbClr val="A51D35"/>
                </a:solidFill>
              </a:rPr>
              <a:t>LEAD TIMES</a:t>
            </a:r>
            <a:r>
              <a:rPr lang="en-GB" sz="1600" b="1" dirty="0" smtClean="0"/>
              <a:t> </a:t>
            </a:r>
            <a:r>
              <a:rPr lang="en-GB" sz="1600" dirty="0" smtClean="0"/>
              <a:t>are </a:t>
            </a:r>
            <a:r>
              <a:rPr lang="en-GB" sz="1600" b="1" u="sng" dirty="0" smtClean="0">
                <a:solidFill>
                  <a:srgbClr val="A51D35"/>
                </a:solidFill>
              </a:rPr>
              <a:t>LONGER</a:t>
            </a:r>
            <a:r>
              <a:rPr lang="en-GB" sz="1600" dirty="0" smtClean="0"/>
              <a:t> than with Flash Drives, and in most cases our Power offering. (This is </a:t>
            </a:r>
            <a:r>
              <a:rPr lang="en-GB" sz="1600" dirty="0"/>
              <a:t>mainly due to customs and special transportation rules for dangerous goods</a:t>
            </a:r>
            <a:r>
              <a:rPr lang="en-GB" sz="1600" dirty="0" smtClean="0"/>
              <a:t>). 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 smtClean="0"/>
              <a:t>With Audio Products, it is even more important to ensure your customer is satisfied </a:t>
            </a:r>
            <a:r>
              <a:rPr lang="en-GB" sz="1600" b="1" u="sng" dirty="0" smtClean="0">
                <a:solidFill>
                  <a:srgbClr val="A51D35"/>
                </a:solidFill>
              </a:rPr>
              <a:t>BEFORE</a:t>
            </a:r>
            <a:r>
              <a:rPr lang="en-GB" sz="1600" b="1" u="sng" dirty="0" smtClean="0"/>
              <a:t> </a:t>
            </a:r>
            <a:r>
              <a:rPr lang="en-GB" sz="1600" dirty="0" smtClean="0"/>
              <a:t>sending a link to the TrustPilot review:</a:t>
            </a:r>
          </a:p>
          <a:p>
            <a:pPr algn="just"/>
            <a:endParaRPr lang="en-GB" sz="1600" dirty="0"/>
          </a:p>
          <a:p>
            <a:pPr marL="285750" indent="-285750" algn="just">
              <a:buFont typeface="Arial" charset="0"/>
              <a:buChar char="•"/>
            </a:pPr>
            <a:r>
              <a:rPr lang="en-GB" sz="1600" dirty="0" smtClean="0"/>
              <a:t>Audio products are much more </a:t>
            </a:r>
            <a:r>
              <a:rPr lang="en-GB" sz="1600" b="1" dirty="0" smtClean="0">
                <a:solidFill>
                  <a:srgbClr val="A51D35"/>
                </a:solidFill>
              </a:rPr>
              <a:t>subjective</a:t>
            </a:r>
            <a:r>
              <a:rPr lang="en-GB" sz="1600" dirty="0" smtClean="0"/>
              <a:t> then USB Flash Drives</a:t>
            </a:r>
          </a:p>
          <a:p>
            <a:pPr marL="285750" indent="-285750" algn="just">
              <a:buFont typeface="Arial" charset="0"/>
              <a:buChar char="•"/>
            </a:pPr>
            <a:endParaRPr lang="en-GB" sz="16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sz="1600" dirty="0" smtClean="0"/>
              <a:t>E.g. Customers may have </a:t>
            </a:r>
            <a:r>
              <a:rPr lang="en-GB" sz="1600" b="1" dirty="0" smtClean="0">
                <a:solidFill>
                  <a:srgbClr val="A51D35"/>
                </a:solidFill>
              </a:rPr>
              <a:t>sound quality </a:t>
            </a:r>
            <a:r>
              <a:rPr lang="en-GB" sz="1600" dirty="0" smtClean="0"/>
              <a:t>and </a:t>
            </a:r>
            <a:r>
              <a:rPr lang="en-GB" sz="1600" b="1" dirty="0" smtClean="0">
                <a:solidFill>
                  <a:srgbClr val="A51D35"/>
                </a:solidFill>
              </a:rPr>
              <a:t>volume</a:t>
            </a:r>
            <a:r>
              <a:rPr lang="en-GB" sz="1600" b="1" dirty="0" smtClean="0"/>
              <a:t> </a:t>
            </a:r>
            <a:r>
              <a:rPr lang="en-GB" sz="1600" dirty="0" smtClean="0"/>
              <a:t>expectations which differ to our products delivery</a:t>
            </a:r>
          </a:p>
          <a:p>
            <a:pPr marL="285750" indent="-285750" algn="just">
              <a:buFont typeface="Arial" charset="0"/>
              <a:buChar char="•"/>
            </a:pPr>
            <a:endParaRPr lang="en-GB" sz="16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sz="1600" dirty="0" smtClean="0"/>
              <a:t>USB Flash Drives are a more simple product </a:t>
            </a:r>
            <a:r>
              <a:rPr lang="mr-IN" sz="1600" dirty="0" smtClean="0"/>
              <a:t>–</a:t>
            </a:r>
            <a:r>
              <a:rPr lang="en-GB" sz="1600" dirty="0" smtClean="0"/>
              <a:t> if they look good and work, they will typically serve clients perfectly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 smtClean="0"/>
              <a:t>Therefore it is vital to ensure customer satisfaction prior to sending a TrustPilot review link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641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6" y="1100300"/>
            <a:ext cx="8327297" cy="55690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500" b="1" i="1" u="sng" dirty="0" smtClean="0">
                <a:cs typeface="Arial" panose="020B0604020202020204" pitchFamily="34" charset="0"/>
              </a:rPr>
              <a:t>Branding</a:t>
            </a:r>
            <a:endParaRPr lang="en-GB" sz="1500" i="1" u="sng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500" dirty="0" smtClean="0"/>
              <a:t>Currently our audio range is only available for </a:t>
            </a:r>
            <a:r>
              <a:rPr lang="en-GB" sz="1500" b="1" dirty="0" smtClean="0">
                <a:solidFill>
                  <a:srgbClr val="A51D35"/>
                </a:solidFill>
              </a:rPr>
              <a:t>Screen Printing</a:t>
            </a:r>
          </a:p>
          <a:p>
            <a:pPr marL="0" indent="0" algn="just">
              <a:buNone/>
            </a:pPr>
            <a:endParaRPr lang="en-GB" sz="1500" dirty="0"/>
          </a:p>
          <a:p>
            <a:pPr marL="0" indent="0" algn="just">
              <a:buNone/>
            </a:pPr>
            <a:endParaRPr lang="en-GB" sz="1500" b="1" i="1" u="sng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500" b="1" i="1" u="sng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500" b="1" i="1" u="sng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500" b="1" i="1" u="sng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500" b="1" i="1" u="sng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500" b="1" i="1" u="sng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500" b="1" i="1" u="sng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500" b="1" i="1" u="sng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500" b="1" i="1" u="sng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500" b="1" i="1" u="sng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500" b="1" i="1" u="sng" dirty="0" smtClean="0">
                <a:cs typeface="Arial" panose="020B0604020202020204" pitchFamily="34" charset="0"/>
              </a:rPr>
              <a:t>Dummy </a:t>
            </a:r>
            <a:r>
              <a:rPr lang="en-GB" sz="1500" b="1" i="1" u="sng" dirty="0">
                <a:cs typeface="Arial" panose="020B0604020202020204" pitchFamily="34" charset="0"/>
              </a:rPr>
              <a:t>Samples </a:t>
            </a:r>
          </a:p>
          <a:p>
            <a:pPr marL="0" indent="0" algn="just">
              <a:buNone/>
            </a:pPr>
            <a:r>
              <a:rPr lang="en-GB" sz="1500" dirty="0" smtClean="0">
                <a:cs typeface="Arial" panose="020B0604020202020204" pitchFamily="34" charset="0"/>
              </a:rPr>
              <a:t>The process is </a:t>
            </a:r>
            <a:r>
              <a:rPr lang="en-GB" sz="15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exactly the same as for USB loose dummy samples</a:t>
            </a:r>
            <a:r>
              <a:rPr lang="en-GB" sz="1500" dirty="0" smtClean="0">
                <a:cs typeface="Arial" panose="020B0604020202020204" pitchFamily="34" charset="0"/>
              </a:rPr>
              <a:t>: the warehouse team will pack them together with requests for other samples</a:t>
            </a:r>
          </a:p>
          <a:p>
            <a:pPr marL="0" indent="0" algn="just">
              <a:buNone/>
            </a:pPr>
            <a:endParaRPr lang="en-GB" sz="15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500" b="1" i="1" u="sng" dirty="0">
                <a:cs typeface="Arial" panose="020B0604020202020204" pitchFamily="34" charset="0"/>
              </a:rPr>
              <a:t>Working Samples</a:t>
            </a:r>
          </a:p>
          <a:p>
            <a:pPr marL="0" indent="0" algn="just">
              <a:buNone/>
            </a:pPr>
            <a:r>
              <a:rPr lang="en-GB" sz="1500" dirty="0" smtClean="0">
                <a:cs typeface="Arial" panose="020B0604020202020204" pitchFamily="34" charset="0"/>
              </a:rPr>
              <a:t>At the moment these are </a:t>
            </a:r>
            <a:r>
              <a:rPr lang="en-GB" sz="15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not</a:t>
            </a:r>
            <a:r>
              <a:rPr lang="en-GB" sz="1500" dirty="0" smtClean="0">
                <a:cs typeface="Arial" panose="020B0604020202020204" pitchFamily="34" charset="0"/>
              </a:rPr>
              <a:t> being offered barring exceptional circumstances</a:t>
            </a:r>
          </a:p>
          <a:p>
            <a:pPr marL="0" indent="0" algn="just">
              <a:buNone/>
            </a:pP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3970" y="215563"/>
            <a:ext cx="452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Branding/Samples</a:t>
            </a:r>
            <a:endParaRPr lang="en-US" sz="4400" b="1" i="1" cap="none" spc="0" dirty="0">
              <a:ln w="1905"/>
              <a:solidFill>
                <a:srgbClr val="A520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916832"/>
            <a:ext cx="3911189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1895568"/>
            <a:ext cx="3600399" cy="25371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628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75" y="1340768"/>
            <a:ext cx="8229600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What does the standard delivery option look like? </a:t>
            </a:r>
            <a:endParaRPr lang="en-GB" sz="16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 smtClean="0"/>
              <a:t>Both the Arc and the Cube come with a charging cable, auxiliary cable</a:t>
            </a:r>
            <a:r>
              <a:rPr lang="en-GB" sz="1600" dirty="0"/>
              <a:t>, </a:t>
            </a:r>
            <a:r>
              <a:rPr lang="en-GB" sz="1600" dirty="0" smtClean="0"/>
              <a:t>user manual </a:t>
            </a:r>
            <a:r>
              <a:rPr lang="en-GB" sz="1600" dirty="0"/>
              <a:t>and </a:t>
            </a:r>
            <a:r>
              <a:rPr lang="en-GB" sz="1600" dirty="0" smtClean="0"/>
              <a:t>are </a:t>
            </a:r>
            <a:r>
              <a:rPr lang="en-GB" sz="1600" dirty="0"/>
              <a:t>packaged </a:t>
            </a:r>
            <a:r>
              <a:rPr lang="en-GB" sz="1600" dirty="0" smtClean="0"/>
              <a:t>in a white </a:t>
            </a:r>
            <a:r>
              <a:rPr lang="en-GB" sz="1600" dirty="0"/>
              <a:t>cardboard </a:t>
            </a:r>
            <a:r>
              <a:rPr lang="en-GB" sz="1600" dirty="0" smtClean="0"/>
              <a:t>box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3848" y="260648"/>
            <a:ext cx="2595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Packaging</a:t>
            </a:r>
            <a:endParaRPr lang="en-US" sz="4400" b="1" i="1" cap="none" spc="0" dirty="0">
              <a:ln w="1905"/>
              <a:solidFill>
                <a:srgbClr val="A520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3140968"/>
            <a:ext cx="8105031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2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n w="11430"/>
                <a:solidFill>
                  <a:srgbClr val="A52036"/>
                </a:solidFill>
              </a:rPr>
              <a:t>Scheduling orders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333"/>
            <a:ext cx="8229600" cy="4525963"/>
          </a:xfrm>
        </p:spPr>
        <p:txBody>
          <a:bodyPr>
            <a:normAutofit/>
          </a:bodyPr>
          <a:lstStyle/>
          <a:p>
            <a:r>
              <a:rPr lang="de-DE" sz="1400" dirty="0" smtClean="0"/>
              <a:t>All item codes can be found in the Price List</a:t>
            </a:r>
          </a:p>
          <a:p>
            <a:endParaRPr lang="de-DE" sz="1400" dirty="0" smtClean="0"/>
          </a:p>
          <a:p>
            <a:r>
              <a:rPr lang="de-DE" sz="1400" dirty="0" smtClean="0"/>
              <a:t>Be aware that orders for Flash Drives and Audio Products must be placed seperately</a:t>
            </a:r>
          </a:p>
          <a:p>
            <a:endParaRPr lang="de-DE" sz="1400" dirty="0" smtClean="0"/>
          </a:p>
          <a:p>
            <a:r>
              <a:rPr lang="de-DE" sz="1400" dirty="0" smtClean="0"/>
              <a:t>Audio products can only be shipped in multiples of 25</a:t>
            </a:r>
          </a:p>
          <a:p>
            <a:endParaRPr lang="de-DE" sz="1400" dirty="0" smtClean="0"/>
          </a:p>
          <a:p>
            <a:r>
              <a:rPr lang="de-DE" sz="1400" dirty="0" smtClean="0"/>
              <a:t>A manual language must be chosen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91" y="3429000"/>
            <a:ext cx="4217415" cy="2581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2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602" y="283295"/>
            <a:ext cx="8275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Short Introduction to Speakers</a:t>
            </a:r>
            <a:endParaRPr lang="en-US" sz="4400" b="1" i="1" cap="none" spc="0" dirty="0">
              <a:ln w="1905"/>
              <a:solidFill>
                <a:srgbClr val="A520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pic>
        <p:nvPicPr>
          <p:cNvPr id="8" name="Picture 7" descr="nimated diagram showing how a loudspeaker works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40031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8780" y="1268760"/>
            <a:ext cx="8229600" cy="1656184"/>
          </a:xfrm>
        </p:spPr>
        <p:txBody>
          <a:bodyPr>
            <a:normAutofit fontScale="47500" lnSpcReduction="20000"/>
          </a:bodyPr>
          <a:lstStyle/>
          <a:p>
            <a:pPr marL="6350" indent="0" algn="just">
              <a:buNone/>
            </a:pPr>
            <a:r>
              <a:rPr lang="en-GB" dirty="0"/>
              <a:t>At the front of a loudspeaker, there is </a:t>
            </a:r>
            <a:r>
              <a:rPr lang="en-GB" dirty="0" smtClean="0"/>
              <a:t>a diaphragm - a </a:t>
            </a:r>
            <a:r>
              <a:rPr lang="en-GB" dirty="0"/>
              <a:t>fabric, plastic, paper, or lightweight metal </a:t>
            </a:r>
            <a:r>
              <a:rPr lang="en-GB" dirty="0" smtClean="0"/>
              <a:t>cone, not </a:t>
            </a:r>
            <a:r>
              <a:rPr lang="en-GB" dirty="0"/>
              <a:t>unlike a drum skin (coloured grey in the </a:t>
            </a:r>
            <a:r>
              <a:rPr lang="en-GB" dirty="0" smtClean="0"/>
              <a:t>diagram).</a:t>
            </a:r>
          </a:p>
          <a:p>
            <a:pPr marL="6350" indent="0" algn="just">
              <a:buNone/>
            </a:pPr>
            <a:endParaRPr lang="en-GB" dirty="0"/>
          </a:p>
          <a:p>
            <a:pPr marL="6350" indent="0" algn="just">
              <a:buNone/>
            </a:pPr>
            <a:r>
              <a:rPr lang="en-GB" dirty="0"/>
              <a:t>The outer part of the cone is fastened to the outer part of the loudspeaker's circular metal </a:t>
            </a:r>
            <a:r>
              <a:rPr lang="en-GB" dirty="0" smtClean="0"/>
              <a:t>rim.</a:t>
            </a:r>
            <a:endParaRPr lang="en-GB" dirty="0"/>
          </a:p>
          <a:p>
            <a:pPr marL="6350" indent="0" algn="just">
              <a:buNone/>
            </a:pPr>
            <a:endParaRPr lang="en-GB" dirty="0"/>
          </a:p>
          <a:p>
            <a:pPr marL="6350" indent="0" algn="just">
              <a:buNone/>
            </a:pPr>
            <a:r>
              <a:rPr lang="en-GB" dirty="0"/>
              <a:t>The inner part is fixed to an iron coil </a:t>
            </a:r>
            <a:r>
              <a:rPr lang="en-GB" dirty="0" smtClean="0"/>
              <a:t>(coloured orange) </a:t>
            </a:r>
            <a:r>
              <a:rPr lang="en-GB" dirty="0"/>
              <a:t>that sits just in front of a permanent magnet </a:t>
            </a:r>
            <a:r>
              <a:rPr lang="en-GB" dirty="0" smtClean="0"/>
              <a:t>(coloured </a:t>
            </a:r>
            <a:r>
              <a:rPr lang="en-GB" dirty="0"/>
              <a:t>yellow</a:t>
            </a:r>
            <a:r>
              <a:rPr lang="en-GB" dirty="0" smtClean="0"/>
              <a:t>).</a:t>
            </a:r>
          </a:p>
          <a:p>
            <a:pPr marL="6350" indent="0" algn="just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8780" y="2996952"/>
            <a:ext cx="446449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0" algn="just">
              <a:buNone/>
            </a:pPr>
            <a:r>
              <a:rPr lang="en-GB" sz="1500" dirty="0"/>
              <a:t>When you </a:t>
            </a:r>
            <a:r>
              <a:rPr lang="en-GB" sz="1500" dirty="0" smtClean="0"/>
              <a:t>connect the </a:t>
            </a:r>
            <a:r>
              <a:rPr lang="en-GB" sz="1500" dirty="0"/>
              <a:t>loudspeaker to a stereo, electrical signals feed through the speaker cables (red) into the coil. This turns the coil into a temporary magnet or </a:t>
            </a:r>
            <a:r>
              <a:rPr lang="en-GB" sz="1500" dirty="0" smtClean="0"/>
              <a:t>electromagnet.</a:t>
            </a:r>
            <a:endParaRPr lang="en-GB" sz="1500" dirty="0"/>
          </a:p>
          <a:p>
            <a:pPr marL="6350" indent="0" algn="just">
              <a:buNone/>
            </a:pPr>
            <a:endParaRPr lang="en-GB" sz="1500" dirty="0"/>
          </a:p>
          <a:p>
            <a:pPr marL="6350" indent="0" algn="just">
              <a:buNone/>
            </a:pPr>
            <a:r>
              <a:rPr lang="en-GB" sz="1500" dirty="0"/>
              <a:t>As the electricity flows back and forth in the cables, the electromagnet either attracts or repels the permanent </a:t>
            </a:r>
            <a:r>
              <a:rPr lang="en-GB" sz="1500" dirty="0" smtClean="0"/>
              <a:t>magnet (blue). </a:t>
            </a:r>
            <a:r>
              <a:rPr lang="en-GB" sz="1500" dirty="0"/>
              <a:t>This moves the coil </a:t>
            </a:r>
            <a:r>
              <a:rPr lang="en-GB" sz="1500" dirty="0" smtClean="0"/>
              <a:t>backwards </a:t>
            </a:r>
            <a:r>
              <a:rPr lang="en-GB" sz="1500" dirty="0"/>
              <a:t>and forward, pulling and pushing the loudspeaker </a:t>
            </a:r>
            <a:r>
              <a:rPr lang="en-GB" sz="1500" dirty="0" smtClean="0"/>
              <a:t>cone.</a:t>
            </a:r>
            <a:endParaRPr lang="en-GB" sz="1500" dirty="0"/>
          </a:p>
          <a:p>
            <a:pPr marL="6350" indent="0" algn="just">
              <a:buNone/>
            </a:pPr>
            <a:endParaRPr lang="en-GB" sz="1500" dirty="0"/>
          </a:p>
          <a:p>
            <a:pPr marL="6350" indent="0" algn="just">
              <a:buNone/>
            </a:pPr>
            <a:r>
              <a:rPr lang="en-GB" sz="1500" dirty="0"/>
              <a:t>Like a drum skin vibrating back and forth, the moving cone pumps sounds out into the </a:t>
            </a:r>
            <a:r>
              <a:rPr lang="en-GB" sz="1500" dirty="0" smtClean="0"/>
              <a:t>air.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7637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619"/>
            <a:ext cx="8208912" cy="5184576"/>
          </a:xfrm>
        </p:spPr>
        <p:txBody>
          <a:bodyPr>
            <a:normAutofit/>
          </a:bodyPr>
          <a:lstStyle/>
          <a:p>
            <a:pPr algn="just"/>
            <a:r>
              <a:rPr lang="en-GB" sz="1400" dirty="0" smtClean="0">
                <a:cs typeface="Arial" panose="020B0604020202020204" pitchFamily="34" charset="0"/>
              </a:rPr>
              <a:t>A speaker’s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sensitivity</a:t>
            </a:r>
            <a:r>
              <a:rPr lang="en-GB" sz="1400" dirty="0" smtClean="0">
                <a:cs typeface="Arial" panose="020B0604020202020204" pitchFamily="34" charset="0"/>
              </a:rPr>
              <a:t> is measured in </a:t>
            </a:r>
            <a:r>
              <a:rPr lang="en-GB" sz="1400" b="1" dirty="0">
                <a:solidFill>
                  <a:srgbClr val="A51D35"/>
                </a:solidFill>
                <a:cs typeface="Arial" panose="020B0604020202020204" pitchFamily="34" charset="0"/>
              </a:rPr>
              <a:t>D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ecibels (dB)</a:t>
            </a:r>
            <a:endParaRPr lang="en-GB" sz="1400" dirty="0"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cs typeface="Arial" panose="020B0604020202020204" pitchFamily="34" charset="0"/>
              </a:rPr>
              <a:t>A speaker’s maximum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electrical power</a:t>
            </a:r>
            <a:r>
              <a:rPr lang="en-GB" sz="1400" dirty="0" smtClean="0">
                <a:cs typeface="Arial" panose="020B0604020202020204" pitchFamily="34" charset="0"/>
              </a:rPr>
              <a:t> is measured in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Watts (W)</a:t>
            </a:r>
          </a:p>
          <a:p>
            <a:pPr marL="0" indent="0" algn="just">
              <a:buNone/>
            </a:pPr>
            <a:endParaRPr lang="en-GB" sz="1400" b="1" dirty="0">
              <a:solidFill>
                <a:srgbClr val="A51D35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400" dirty="0" smtClean="0">
                <a:cs typeface="Arial" panose="020B0604020202020204" pitchFamily="34" charset="0"/>
              </a:rPr>
              <a:t>This </a:t>
            </a:r>
            <a:r>
              <a:rPr lang="en-GB" sz="1400" dirty="0">
                <a:cs typeface="Arial" panose="020B0604020202020204" pitchFamily="34" charset="0"/>
              </a:rPr>
              <a:t>is an indication of how </a:t>
            </a:r>
            <a:r>
              <a:rPr lang="en-GB" sz="1400" b="1" dirty="0">
                <a:solidFill>
                  <a:srgbClr val="A51D35"/>
                </a:solidFill>
                <a:cs typeface="Arial" panose="020B0604020202020204" pitchFamily="34" charset="0"/>
              </a:rPr>
              <a:t>loud </a:t>
            </a:r>
            <a:r>
              <a:rPr lang="en-GB" sz="1400" dirty="0">
                <a:cs typeface="Arial" panose="020B0604020202020204" pitchFamily="34" charset="0"/>
              </a:rPr>
              <a:t>a speaker can </a:t>
            </a:r>
            <a:r>
              <a:rPr lang="en-GB" sz="1400" dirty="0" smtClean="0">
                <a:cs typeface="Arial" panose="020B0604020202020204" pitchFamily="34" charset="0"/>
              </a:rPr>
              <a:t>play: </a:t>
            </a:r>
          </a:p>
          <a:p>
            <a:pPr marL="0" indent="0" algn="just">
              <a:buNone/>
            </a:pPr>
            <a:endParaRPr lang="en-GB" sz="1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cs typeface="Arial" panose="020B0604020202020204" pitchFamily="34" charset="0"/>
              </a:rPr>
              <a:t>A speaker with a sensitivity rating of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90 dB </a:t>
            </a:r>
            <a:r>
              <a:rPr lang="en-GB" sz="1400" dirty="0" smtClean="0">
                <a:cs typeface="Arial" panose="020B0604020202020204" pitchFamily="34" charset="0"/>
              </a:rPr>
              <a:t>means that at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1 watt of power</a:t>
            </a:r>
            <a:r>
              <a:rPr lang="en-GB" sz="1400" dirty="0" smtClean="0">
                <a:cs typeface="Arial" panose="020B0604020202020204" pitchFamily="34" charset="0"/>
              </a:rPr>
              <a:t>, the sound produced by the speaker at a distance of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1 metre</a:t>
            </a:r>
            <a:r>
              <a:rPr lang="en-GB" sz="1400" dirty="0" smtClean="0">
                <a:cs typeface="Arial" panose="020B0604020202020204" pitchFamily="34" charset="0"/>
              </a:rPr>
              <a:t> is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90 decibels</a:t>
            </a:r>
            <a:r>
              <a:rPr lang="en-GB" sz="1400" dirty="0" smtClean="0">
                <a:cs typeface="Arial" panose="020B0604020202020204" pitchFamily="34" charset="0"/>
              </a:rPr>
              <a:t>.</a:t>
            </a:r>
            <a:endParaRPr lang="en-GB" sz="14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346" y="241239"/>
            <a:ext cx="8275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Speaker Specs: Volume</a:t>
            </a:r>
            <a:endParaRPr lang="en-US" sz="4400" b="1" i="1" cap="none" spc="0" dirty="0">
              <a:ln w="1905"/>
              <a:solidFill>
                <a:srgbClr val="A520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68725" y="1349453"/>
            <a:ext cx="131788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81826"/>
              </p:ext>
            </p:extLst>
          </p:nvPr>
        </p:nvGraphicFramePr>
        <p:xfrm>
          <a:off x="2771800" y="3305658"/>
          <a:ext cx="3600400" cy="2744447"/>
        </p:xfrm>
        <a:graphic>
          <a:graphicData uri="http://schemas.openxmlformats.org/drawingml/2006/table">
            <a:tbl>
              <a:tblPr/>
              <a:tblGrid>
                <a:gridCol w="2016224"/>
                <a:gridCol w="1584176"/>
              </a:tblGrid>
              <a:tr h="34928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Sound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Volume in 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317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Whisper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15-25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465995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Home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or Office Background Noise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40-60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46599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Normal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Speaking Voice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65-70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37049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Orchestral Climax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 smtClean="0">
                          <a:effectLst/>
                          <a:latin typeface="+mn-lt"/>
                        </a:rPr>
                        <a:t>105</a:t>
                      </a:r>
                      <a:endParaRPr lang="cs-CZ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73170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Rock Concert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120+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7317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Pain Threshold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130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73170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Jet Aircraft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140-180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4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619"/>
            <a:ext cx="820891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400" dirty="0" smtClean="0">
                <a:cs typeface="Arial" panose="020B0604020202020204" pitchFamily="34" charset="0"/>
              </a:rPr>
              <a:t>There requisite wattage increases exponentially for a constant increase decibels.</a:t>
            </a:r>
          </a:p>
          <a:p>
            <a:pPr marL="0" indent="0" algn="just">
              <a:buNone/>
            </a:pPr>
            <a:endParaRPr lang="en-GB" sz="1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400" dirty="0" smtClean="0">
                <a:cs typeface="Arial" panose="020B0604020202020204" pitchFamily="34" charset="0"/>
              </a:rPr>
              <a:t>In other words </a:t>
            </a:r>
            <a:r>
              <a:rPr lang="mr-IN" sz="1400" dirty="0" smtClean="0">
                <a:cs typeface="Arial" panose="020B0604020202020204" pitchFamily="34" charset="0"/>
              </a:rPr>
              <a:t>–</a:t>
            </a:r>
            <a:r>
              <a:rPr lang="en-GB" sz="1400" dirty="0" smtClean="0">
                <a:cs typeface="Arial" panose="020B0604020202020204" pitchFamily="34" charset="0"/>
              </a:rPr>
              <a:t> there is a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significant loss in volume gain as power increases</a:t>
            </a:r>
            <a:r>
              <a:rPr lang="en-GB" sz="1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GB" sz="1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400" dirty="0" smtClean="0">
                <a:cs typeface="Arial" panose="020B0604020202020204" pitchFamily="34" charset="0"/>
              </a:rPr>
              <a:t>Thus, the speaker’s original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sensitivity is much more important than the power </a:t>
            </a:r>
            <a:r>
              <a:rPr lang="en-GB" sz="1400" dirty="0" smtClean="0">
                <a:cs typeface="Arial" panose="020B0604020202020204" pitchFamily="34" charset="0"/>
              </a:rPr>
              <a:t>of the amplifier driving it:</a:t>
            </a:r>
          </a:p>
          <a:p>
            <a:pPr marL="0" indent="0" algn="just">
              <a:buNone/>
            </a:pPr>
            <a:endParaRPr lang="en-GB" sz="1400" dirty="0" smtClean="0"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cs typeface="Arial" panose="020B0604020202020204" pitchFamily="34" charset="0"/>
              </a:rPr>
              <a:t>Too low a dB rating requires too much power to generate good volume - this risks blowing the speaker</a:t>
            </a:r>
          </a:p>
          <a:p>
            <a:pPr algn="just"/>
            <a:r>
              <a:rPr lang="en-GB" sz="1400" dirty="0" smtClean="0">
                <a:cs typeface="Arial" panose="020B0604020202020204" pitchFamily="34" charset="0"/>
              </a:rPr>
              <a:t>Too high a dB rating means you are unlikely to have sufficient power to make full use of the speaker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346" y="241239"/>
            <a:ext cx="8275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Speaker Specs: Volume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07598"/>
              </p:ext>
            </p:extLst>
          </p:nvPr>
        </p:nvGraphicFramePr>
        <p:xfrm>
          <a:off x="3034489" y="3573016"/>
          <a:ext cx="3075021" cy="2605649"/>
        </p:xfrm>
        <a:graphic>
          <a:graphicData uri="http://schemas.openxmlformats.org/drawingml/2006/table">
            <a:tbl>
              <a:tblPr/>
              <a:tblGrid>
                <a:gridCol w="1353009"/>
                <a:gridCol w="1722012"/>
              </a:tblGrid>
              <a:tr h="1870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Power in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Watts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  <a:latin typeface="+mn-lt"/>
                        </a:rPr>
                        <a:t>Volume in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dB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68725" y="1349453"/>
            <a:ext cx="131788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619"/>
            <a:ext cx="8208912" cy="5184576"/>
          </a:xfrm>
        </p:spPr>
        <p:txBody>
          <a:bodyPr>
            <a:normAutofit/>
          </a:bodyPr>
          <a:lstStyle/>
          <a:p>
            <a:pPr algn="just"/>
            <a:r>
              <a:rPr lang="en-GB" sz="1400" dirty="0" smtClean="0">
                <a:cs typeface="Arial" panose="020B0604020202020204" pitchFamily="34" charset="0"/>
              </a:rPr>
              <a:t>A speaker’s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frequency response</a:t>
            </a:r>
            <a:r>
              <a:rPr lang="en-GB" sz="1400" dirty="0" smtClean="0">
                <a:cs typeface="Arial" panose="020B0604020202020204" pitchFamily="34" charset="0"/>
              </a:rPr>
              <a:t> is measured in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Hertz (Hz)</a:t>
            </a:r>
            <a:r>
              <a:rPr lang="en-GB" sz="1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GB" sz="1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400" dirty="0" smtClean="0">
                <a:cs typeface="Arial" panose="020B0604020202020204" pitchFamily="34" charset="0"/>
              </a:rPr>
              <a:t>This is an measure of the speed at which the speaker cone vibrates, and provides indication of the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pitch</a:t>
            </a:r>
            <a:r>
              <a:rPr lang="en-GB" sz="1400" dirty="0" smtClean="0">
                <a:cs typeface="Arial" panose="020B0604020202020204" pitchFamily="34" charset="0"/>
              </a:rPr>
              <a:t> of a speaker </a:t>
            </a:r>
            <a:r>
              <a:rPr lang="mr-IN" sz="1400" dirty="0" smtClean="0">
                <a:cs typeface="Arial" panose="020B0604020202020204" pitchFamily="34" charset="0"/>
              </a:rPr>
              <a:t>–</a:t>
            </a:r>
            <a:r>
              <a:rPr lang="en-GB" sz="1400" dirty="0" smtClean="0">
                <a:cs typeface="Arial" panose="020B0604020202020204" pitchFamily="34" charset="0"/>
              </a:rPr>
              <a:t> how high and low a speaker can play:</a:t>
            </a:r>
          </a:p>
          <a:p>
            <a:pPr marL="0" indent="0" algn="just">
              <a:buNone/>
            </a:pPr>
            <a:endParaRPr lang="en-GB" sz="1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400" dirty="0">
                <a:cs typeface="Arial" panose="020B0604020202020204" pitchFamily="34" charset="0"/>
              </a:rPr>
              <a:t>A speaker with a </a:t>
            </a:r>
            <a:r>
              <a:rPr lang="en-GB" sz="1400" dirty="0" smtClean="0">
                <a:cs typeface="Arial" panose="020B0604020202020204" pitchFamily="34" charset="0"/>
              </a:rPr>
              <a:t>frequency of </a:t>
            </a:r>
            <a:r>
              <a:rPr lang="en-GB" sz="1400" b="1" dirty="0">
                <a:solidFill>
                  <a:srgbClr val="A51D35"/>
                </a:solidFill>
                <a:cs typeface="Arial" panose="020B0604020202020204" pitchFamily="34" charset="0"/>
              </a:rPr>
              <a:t>2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0Hz-20kHz</a:t>
            </a:r>
            <a:r>
              <a:rPr lang="en-GB" sz="1400" dirty="0" smtClean="0">
                <a:cs typeface="Arial" panose="020B0604020202020204" pitchFamily="34" charset="0"/>
              </a:rPr>
              <a:t> means that the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lowest bass output is 20Hz</a:t>
            </a:r>
            <a:r>
              <a:rPr lang="en-GB" sz="1400" dirty="0" smtClean="0">
                <a:cs typeface="Arial" panose="020B0604020202020204" pitchFamily="34" charset="0"/>
              </a:rPr>
              <a:t> and the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highest treble output is 20kHz (20,000 Hz)</a:t>
            </a:r>
            <a:r>
              <a:rPr lang="en-GB" sz="1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GB" sz="1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400" dirty="0" smtClean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346" y="241239"/>
            <a:ext cx="8275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Speaker Specs: Pitch</a:t>
            </a:r>
            <a:endParaRPr lang="en-US" sz="4400" b="1" i="1" cap="none" spc="0" dirty="0">
              <a:ln w="1905"/>
              <a:solidFill>
                <a:srgbClr val="A520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68725" y="1349453"/>
            <a:ext cx="131788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39089"/>
              </p:ext>
            </p:extLst>
          </p:nvPr>
        </p:nvGraphicFramePr>
        <p:xfrm>
          <a:off x="2195736" y="3284984"/>
          <a:ext cx="4752528" cy="2658698"/>
        </p:xfrm>
        <a:graphic>
          <a:graphicData uri="http://schemas.openxmlformats.org/drawingml/2006/table">
            <a:tbl>
              <a:tblPr/>
              <a:tblGrid>
                <a:gridCol w="2736304"/>
                <a:gridCol w="2016224"/>
              </a:tblGrid>
              <a:tr h="35956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Sound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Frequency 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in </a:t>
                      </a:r>
                      <a:r>
                        <a:rPr lang="en-US" sz="1200" b="1" dirty="0" smtClean="0">
                          <a:effectLst/>
                          <a:latin typeface="+mn-lt"/>
                        </a:rPr>
                        <a:t>Hz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Lowest Elephant Noise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4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31319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Lowest Sound a Human Hears 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20-30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Normal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Speaking Voice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250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First Cry of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a Baby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b="0" dirty="0" smtClean="0">
                          <a:effectLst/>
                          <a:latin typeface="+mn-lt"/>
                        </a:rPr>
                        <a:t>432</a:t>
                      </a:r>
                      <a:endParaRPr lang="cs-CZ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Most Irritating Frequency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(Chainsaw)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4,000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Highest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Note on a Piano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4,096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Highest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Sound a Human Hears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20,000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80461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Highest Dolphin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Noise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200,000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8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619"/>
            <a:ext cx="820891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400" dirty="0" smtClean="0">
                <a:cs typeface="Arial" panose="020B0604020202020204" pitchFamily="34" charset="0"/>
              </a:rPr>
              <a:t>Flashbay’s products are designed as promotional items </a:t>
            </a:r>
            <a:r>
              <a:rPr lang="mr-IN" sz="1400" dirty="0" smtClean="0">
                <a:cs typeface="Arial" panose="020B0604020202020204" pitchFamily="34" charset="0"/>
              </a:rPr>
              <a:t>–</a:t>
            </a:r>
            <a:r>
              <a:rPr lang="en-GB" sz="1400" dirty="0" smtClean="0">
                <a:cs typeface="Arial" panose="020B0604020202020204" pitchFamily="34" charset="0"/>
              </a:rPr>
              <a:t> naturally, our value-add comes in our branding capabilities, rather than our technical specifications relative to the consumer market.</a:t>
            </a:r>
          </a:p>
          <a:p>
            <a:pPr marL="0" indent="0" algn="just">
              <a:buNone/>
            </a:pPr>
            <a:endParaRPr lang="en-GB" sz="1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400" dirty="0" smtClean="0">
                <a:cs typeface="Arial" panose="020B0604020202020204" pitchFamily="34" charset="0"/>
              </a:rPr>
              <a:t>The tables below provide context on our relative technical specifications: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346" y="241239"/>
            <a:ext cx="82759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Consumer Market Comparisons</a:t>
            </a:r>
            <a:endParaRPr lang="en-US" sz="4400" b="1" i="1" cap="none" spc="0" dirty="0">
              <a:ln w="1905"/>
              <a:solidFill>
                <a:srgbClr val="A520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74320"/>
              </p:ext>
            </p:extLst>
          </p:nvPr>
        </p:nvGraphicFramePr>
        <p:xfrm>
          <a:off x="1797534" y="2799839"/>
          <a:ext cx="5544615" cy="1051169"/>
        </p:xfrm>
        <a:graphic>
          <a:graphicData uri="http://schemas.openxmlformats.org/drawingml/2006/table">
            <a:tbl>
              <a:tblPr/>
              <a:tblGrid>
                <a:gridCol w="1936216"/>
                <a:gridCol w="1808200"/>
                <a:gridCol w="1800199"/>
              </a:tblGrid>
              <a:tr h="1870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Specification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Flashbay Speakers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Consumer Speakers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Sensitivity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80dB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87dB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Power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Handling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3W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6W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Frequency Response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sz="1200" b="0" dirty="0" smtClean="0">
                          <a:effectLst/>
                          <a:latin typeface="+mn-lt"/>
                        </a:rPr>
                        <a:t> 20kHz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baseline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20kHz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68725" y="1349453"/>
            <a:ext cx="131788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77329"/>
              </p:ext>
            </p:extLst>
          </p:nvPr>
        </p:nvGraphicFramePr>
        <p:xfrm>
          <a:off x="1799692" y="4529597"/>
          <a:ext cx="5544615" cy="1051169"/>
        </p:xfrm>
        <a:graphic>
          <a:graphicData uri="http://schemas.openxmlformats.org/drawingml/2006/table">
            <a:tbl>
              <a:tblPr/>
              <a:tblGrid>
                <a:gridCol w="1936216"/>
                <a:gridCol w="1808200"/>
                <a:gridCol w="1800199"/>
              </a:tblGrid>
              <a:tr h="1870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Specification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Flashbay Headphones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 smtClean="0">
                          <a:effectLst/>
                          <a:latin typeface="+mn-lt"/>
                        </a:rPr>
                        <a:t>Consumer Headphones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Sensitivity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</a:rPr>
                        <a:t> (dB)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108dB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1200" b="0" dirty="0" smtClean="0">
                          <a:effectLst/>
                          <a:latin typeface="+mn-lt"/>
                        </a:rPr>
                        <a:t>115dB</a:t>
                      </a:r>
                      <a:endParaRPr lang="fi-FI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Power</a:t>
                      </a:r>
                      <a:r>
                        <a:rPr lang="is-IS" sz="1200" b="0" baseline="0" dirty="0" smtClean="0">
                          <a:effectLst/>
                          <a:latin typeface="+mn-lt"/>
                        </a:rPr>
                        <a:t> Handling</a:t>
                      </a:r>
                      <a:r>
                        <a:rPr lang="is-IS" sz="1200" b="0" dirty="0" smtClean="0">
                          <a:effectLst/>
                          <a:latin typeface="+mn-lt"/>
                        </a:rPr>
                        <a:t> (W)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20mW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20mW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Frequency Response (Hz)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sz="1200" b="0" dirty="0" smtClean="0">
                          <a:effectLst/>
                          <a:latin typeface="+mn-lt"/>
                        </a:rPr>
                        <a:t> 20kHz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s-IS" sz="1200" b="0" dirty="0" smtClean="0">
                          <a:effectLst/>
                          <a:latin typeface="+mn-lt"/>
                        </a:rPr>
                        <a:t>20Hz </a:t>
                      </a:r>
                      <a:r>
                        <a:rPr lang="mr-IN" sz="1200" b="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is-IS" sz="1200" b="0" dirty="0" smtClean="0">
                          <a:effectLst/>
                          <a:latin typeface="+mn-lt"/>
                        </a:rPr>
                        <a:t> 20kHz</a:t>
                      </a:r>
                      <a:endParaRPr lang="is-IS" sz="120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5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 smtClean="0">
                <a:cs typeface="Arial" panose="020B0604020202020204" pitchFamily="34" charset="0"/>
              </a:rPr>
              <a:t>Accounting for the fact that they are promotional products, our Audio range has tremendous specifications.</a:t>
            </a:r>
          </a:p>
          <a:p>
            <a:pPr marL="0" indent="0">
              <a:buNone/>
            </a:pPr>
            <a:endParaRPr lang="en-GB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cs typeface="Arial" panose="020B0604020202020204" pitchFamily="34" charset="0"/>
              </a:rPr>
              <a:t>You </a:t>
            </a:r>
            <a:r>
              <a:rPr lang="en-GB" sz="1400" dirty="0">
                <a:cs typeface="Arial" panose="020B0604020202020204" pitchFamily="34" charset="0"/>
              </a:rPr>
              <a:t>will not find better promotional quality on the market.</a:t>
            </a:r>
          </a:p>
          <a:p>
            <a:pPr marL="0" indent="0">
              <a:buNone/>
            </a:pPr>
            <a:endParaRPr lang="en-GB" sz="1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cs typeface="Arial" panose="020B0604020202020204" pitchFamily="34" charset="0"/>
              </a:rPr>
              <a:t>Our prices, however, are around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1/20</a:t>
            </a:r>
            <a:r>
              <a:rPr lang="en-GB" sz="1400" b="1" baseline="30000" dirty="0" smtClean="0">
                <a:solidFill>
                  <a:srgbClr val="A51D35"/>
                </a:solidFill>
                <a:cs typeface="Arial" panose="020B0604020202020204" pitchFamily="34" charset="0"/>
              </a:rPr>
              <a:t>th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 </a:t>
            </a:r>
            <a:r>
              <a:rPr lang="en-GB" sz="1400" dirty="0" smtClean="0">
                <a:cs typeface="Arial" panose="020B0604020202020204" pitchFamily="34" charset="0"/>
              </a:rPr>
              <a:t>those of good consumer standard items.</a:t>
            </a:r>
          </a:p>
          <a:p>
            <a:pPr marL="0" indent="0">
              <a:buNone/>
            </a:pPr>
            <a:endParaRPr lang="en-GB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cs typeface="Arial" panose="020B0604020202020204" pitchFamily="34" charset="0"/>
              </a:rPr>
              <a:t>As with all our products, our real value-add is in our branding capabilities.</a:t>
            </a:r>
          </a:p>
          <a:p>
            <a:pPr marL="0" indent="0">
              <a:buNone/>
            </a:pPr>
            <a:endParaRPr lang="en-GB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cs typeface="Arial" panose="020B0604020202020204" pitchFamily="34" charset="0"/>
              </a:rPr>
              <a:t>Additionally, our products are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fully safety-certified </a:t>
            </a:r>
            <a:r>
              <a:rPr lang="en-GB" sz="1400" dirty="0" smtClean="0">
                <a:cs typeface="Arial" panose="020B0604020202020204" pitchFamily="34" charset="0"/>
              </a:rPr>
              <a:t>and offer a </a:t>
            </a:r>
            <a:r>
              <a:rPr lang="en-GB" sz="1400" b="1" dirty="0" smtClean="0">
                <a:solidFill>
                  <a:srgbClr val="A51D35"/>
                </a:solidFill>
                <a:cs typeface="Arial" panose="020B0604020202020204" pitchFamily="34" charset="0"/>
              </a:rPr>
              <a:t>consumer standard battery life </a:t>
            </a:r>
            <a:r>
              <a:rPr lang="en-GB" sz="1400" dirty="0" smtClean="0">
                <a:cs typeface="Arial" panose="020B0604020202020204" pitchFamily="34" charset="0"/>
              </a:rPr>
              <a:t>alongside the following features:</a:t>
            </a:r>
          </a:p>
          <a:p>
            <a:pPr marL="0" indent="0">
              <a:buNone/>
            </a:pPr>
            <a:endParaRPr lang="en-GB" sz="1400" dirty="0">
              <a:cs typeface="Arial" panose="020B0604020202020204" pitchFamily="34" charset="0"/>
            </a:endParaRPr>
          </a:p>
          <a:p>
            <a:r>
              <a:rPr lang="en-GB" sz="1400" dirty="0" smtClean="0">
                <a:cs typeface="Arial" panose="020B0604020202020204" pitchFamily="34" charset="0"/>
              </a:rPr>
              <a:t>Wireless sound with Bluetooth®</a:t>
            </a:r>
            <a:r>
              <a:rPr lang="en-GB" sz="1400" dirty="0" smtClean="0">
                <a:cs typeface="Arial" panose="020B0604020202020204" pitchFamily="34" charset="0"/>
              </a:rPr>
              <a:t>️allowing </a:t>
            </a:r>
            <a:r>
              <a:rPr lang="en-GB" sz="1400" dirty="0" smtClean="0">
                <a:cs typeface="Arial" panose="020B0604020202020204" pitchFamily="34" charset="0"/>
              </a:rPr>
              <a:t>for easy pairing to iPhone, iPad, Android &amp; Windows mobile devices</a:t>
            </a:r>
          </a:p>
          <a:p>
            <a:r>
              <a:rPr lang="en-GB" sz="1400" dirty="0" smtClean="0">
                <a:cs typeface="Arial" panose="020B0604020202020204" pitchFamily="34" charset="0"/>
              </a:rPr>
              <a:t>8-10 hours of playback depending on product</a:t>
            </a:r>
          </a:p>
          <a:p>
            <a:r>
              <a:rPr lang="en-GB" sz="1400" dirty="0" smtClean="0">
                <a:cs typeface="Arial" panose="020B0604020202020204" pitchFamily="34" charset="0"/>
              </a:rPr>
              <a:t>Microphone for hands free calling and answering</a:t>
            </a:r>
          </a:p>
          <a:p>
            <a:r>
              <a:rPr lang="en-GB" sz="1400" dirty="0" smtClean="0">
                <a:cs typeface="Arial" panose="020B0604020202020204" pitchFamily="34" charset="0"/>
              </a:rPr>
              <a:t>Auxiliary audio input</a:t>
            </a:r>
          </a:p>
          <a:p>
            <a:pPr marL="0" indent="0">
              <a:buNone/>
            </a:pPr>
            <a:endParaRPr lang="en-GB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u="sng" dirty="0" smtClean="0"/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0751" y="260648"/>
            <a:ext cx="65424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Unique Selling Point: Audio</a:t>
            </a:r>
            <a:endParaRPr lang="en-US" sz="4400" b="1" i="1" cap="none" spc="0" dirty="0">
              <a:ln w="1905"/>
              <a:solidFill>
                <a:srgbClr val="A520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2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84" y="1268760"/>
            <a:ext cx="822087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 smtClean="0"/>
              <a:t>Q</a:t>
            </a:r>
            <a:r>
              <a:rPr lang="en-GB" sz="1400" b="1" dirty="0"/>
              <a:t>: </a:t>
            </a:r>
            <a:r>
              <a:rPr lang="en-GB" sz="1400" b="1" dirty="0" smtClean="0"/>
              <a:t>What percentage of battery charge are our Audio products shipped with?</a:t>
            </a:r>
          </a:p>
          <a:p>
            <a:pPr marL="0" indent="0">
              <a:buNone/>
            </a:pPr>
            <a:r>
              <a:rPr lang="en-GB" sz="1400" dirty="0" smtClean="0"/>
              <a:t>A</a:t>
            </a:r>
            <a:r>
              <a:rPr lang="en-GB" sz="1400" dirty="0"/>
              <a:t>: </a:t>
            </a:r>
            <a:r>
              <a:rPr lang="en-GB" sz="1400" dirty="0" smtClean="0"/>
              <a:t>They are approximately </a:t>
            </a:r>
            <a:r>
              <a:rPr lang="en-GB" sz="1400" dirty="0" smtClean="0">
                <a:solidFill>
                  <a:srgbClr val="A51D35"/>
                </a:solidFill>
              </a:rPr>
              <a:t>30%-70% </a:t>
            </a:r>
            <a:r>
              <a:rPr lang="en-GB" sz="1400" dirty="0" smtClean="0"/>
              <a:t>charged.</a:t>
            </a:r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smtClean="0"/>
              <a:t>Q</a:t>
            </a:r>
            <a:r>
              <a:rPr lang="en-GB" sz="1400" b="1" dirty="0"/>
              <a:t>: </a:t>
            </a:r>
            <a:r>
              <a:rPr lang="en-GB" sz="1400" b="1" dirty="0" smtClean="0"/>
              <a:t>What is the wireless range of our Audio products?</a:t>
            </a:r>
          </a:p>
          <a:p>
            <a:pPr marL="0" indent="0">
              <a:buNone/>
            </a:pPr>
            <a:r>
              <a:rPr lang="en-GB" sz="1400" dirty="0" smtClean="0"/>
              <a:t>A: The Bluetooth connection range is approximately </a:t>
            </a:r>
            <a:r>
              <a:rPr lang="en-GB" sz="1400" dirty="0" smtClean="0">
                <a:solidFill>
                  <a:srgbClr val="A51D35"/>
                </a:solidFill>
              </a:rPr>
              <a:t>2402MHz-2480MHz</a:t>
            </a:r>
            <a:r>
              <a:rPr lang="en-GB" sz="1400" dirty="0" smtClean="0"/>
              <a:t> </a:t>
            </a:r>
            <a:r>
              <a:rPr lang="mr-IN" sz="1400" dirty="0" smtClean="0"/>
              <a:t>–</a:t>
            </a:r>
            <a:r>
              <a:rPr lang="en-GB" sz="1400" dirty="0" smtClean="0"/>
              <a:t> this equates to a distance of around </a:t>
            </a:r>
            <a:r>
              <a:rPr lang="en-GB" sz="1400" dirty="0" smtClean="0">
                <a:solidFill>
                  <a:srgbClr val="A51D35"/>
                </a:solidFill>
              </a:rPr>
              <a:t>8m</a:t>
            </a:r>
            <a:r>
              <a:rPr lang="en-GB" sz="1400" dirty="0" smtClean="0"/>
              <a:t>.</a:t>
            </a:r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smtClean="0"/>
              <a:t>Q: How many hours of playing time do our Audio products offer?</a:t>
            </a:r>
            <a:endParaRPr lang="en-GB" sz="1400" b="1" dirty="0"/>
          </a:p>
          <a:p>
            <a:pPr marL="0" indent="0">
              <a:buNone/>
            </a:pPr>
            <a:r>
              <a:rPr lang="en-GB" sz="1400" dirty="0"/>
              <a:t>A</a:t>
            </a:r>
            <a:r>
              <a:rPr lang="en-GB" sz="1400" dirty="0" smtClean="0"/>
              <a:t>: AC </a:t>
            </a:r>
            <a:r>
              <a:rPr lang="mr-IN" sz="1400" dirty="0" smtClean="0"/>
              <a:t>–</a:t>
            </a:r>
            <a:r>
              <a:rPr lang="en-GB" sz="1400" dirty="0" smtClean="0"/>
              <a:t> </a:t>
            </a:r>
            <a:r>
              <a:rPr lang="en-GB" sz="1400" dirty="0" smtClean="0">
                <a:solidFill>
                  <a:srgbClr val="A51D35"/>
                </a:solidFill>
              </a:rPr>
              <a:t>5 hours </a:t>
            </a:r>
            <a:r>
              <a:rPr lang="en-GB" sz="1400" dirty="0" smtClean="0"/>
              <a:t>on full peak; </a:t>
            </a:r>
            <a:r>
              <a:rPr lang="en-GB" sz="1400" dirty="0" smtClean="0">
                <a:solidFill>
                  <a:srgbClr val="A51D35"/>
                </a:solidFill>
              </a:rPr>
              <a:t>8 hours</a:t>
            </a:r>
            <a:r>
              <a:rPr lang="en-GB" sz="1400" dirty="0" smtClean="0"/>
              <a:t> on medium peak; </a:t>
            </a:r>
            <a:r>
              <a:rPr lang="en-GB" sz="1400" dirty="0" smtClean="0">
                <a:solidFill>
                  <a:srgbClr val="A51D35"/>
                </a:solidFill>
              </a:rPr>
              <a:t>10 hours </a:t>
            </a:r>
            <a:r>
              <a:rPr lang="en-GB" sz="1400" dirty="0" smtClean="0"/>
              <a:t>on low peak.</a:t>
            </a:r>
          </a:p>
          <a:p>
            <a:pPr marL="0" indent="0">
              <a:buNone/>
            </a:pPr>
            <a:r>
              <a:rPr lang="en-GB" sz="1400" dirty="0" smtClean="0"/>
              <a:t>     CU </a:t>
            </a:r>
            <a:r>
              <a:rPr lang="mr-IN" sz="1400" dirty="0" smtClean="0"/>
              <a:t>–</a:t>
            </a:r>
            <a:r>
              <a:rPr lang="en-GB" sz="1400" dirty="0" smtClean="0"/>
              <a:t> </a:t>
            </a:r>
            <a:r>
              <a:rPr lang="en-GB" sz="1400" dirty="0" smtClean="0">
                <a:solidFill>
                  <a:srgbClr val="A51D35"/>
                </a:solidFill>
              </a:rPr>
              <a:t>3 hours </a:t>
            </a:r>
            <a:r>
              <a:rPr lang="en-GB" sz="1400" dirty="0" smtClean="0"/>
              <a:t>on full peak; </a:t>
            </a:r>
            <a:r>
              <a:rPr lang="en-GB" sz="1400" dirty="0" smtClean="0">
                <a:solidFill>
                  <a:srgbClr val="A51D35"/>
                </a:solidFill>
              </a:rPr>
              <a:t>3.5 hours </a:t>
            </a:r>
            <a:r>
              <a:rPr lang="en-GB" sz="1400" dirty="0" smtClean="0"/>
              <a:t>on medium peak; </a:t>
            </a:r>
            <a:r>
              <a:rPr lang="en-GB" sz="1400" dirty="0" smtClean="0">
                <a:solidFill>
                  <a:srgbClr val="A51D35"/>
                </a:solidFill>
              </a:rPr>
              <a:t>4 hours </a:t>
            </a:r>
            <a:r>
              <a:rPr lang="en-GB" sz="1400" dirty="0" smtClean="0"/>
              <a:t>on low peak.</a:t>
            </a:r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smtClean="0"/>
              <a:t>Q</a:t>
            </a:r>
            <a:r>
              <a:rPr lang="en-GB" sz="1400" b="1" dirty="0"/>
              <a:t>: </a:t>
            </a:r>
            <a:r>
              <a:rPr lang="en-GB" sz="1400" b="1" dirty="0" smtClean="0"/>
              <a:t>How long does it take for the Audio devices to charge?</a:t>
            </a:r>
            <a:endParaRPr lang="en-GB" sz="1400" b="1" dirty="0"/>
          </a:p>
          <a:p>
            <a:pPr marL="0" indent="0">
              <a:buNone/>
            </a:pPr>
            <a:r>
              <a:rPr lang="en-GB" sz="1400" dirty="0" smtClean="0"/>
              <a:t>A: AC </a:t>
            </a:r>
            <a:r>
              <a:rPr lang="mr-IN" sz="1400" dirty="0" smtClean="0"/>
              <a:t>–</a:t>
            </a:r>
            <a:r>
              <a:rPr lang="en-GB" sz="1400" dirty="0" smtClean="0"/>
              <a:t> battery capacity is 160 mAh, which equates to a </a:t>
            </a:r>
            <a:r>
              <a:rPr lang="en-GB" sz="1400" dirty="0" smtClean="0">
                <a:solidFill>
                  <a:srgbClr val="A51D35"/>
                </a:solidFill>
              </a:rPr>
              <a:t>half-hour charge </a:t>
            </a:r>
            <a:r>
              <a:rPr lang="en-GB" sz="1400" dirty="0" smtClean="0"/>
              <a:t>using a 400mA charger.</a:t>
            </a:r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CU </a:t>
            </a:r>
            <a:r>
              <a:rPr lang="mr-IN" sz="1400" dirty="0" smtClean="0"/>
              <a:t>–</a:t>
            </a:r>
            <a:r>
              <a:rPr lang="en-GB" sz="1400" dirty="0" smtClean="0"/>
              <a:t> battery capacity is 150 mAh, which equates to a </a:t>
            </a:r>
            <a:r>
              <a:rPr lang="en-GB" sz="1400" dirty="0" smtClean="0">
                <a:solidFill>
                  <a:srgbClr val="A51D35"/>
                </a:solidFill>
              </a:rPr>
              <a:t>half-hour charge </a:t>
            </a:r>
            <a:r>
              <a:rPr lang="en-GB" sz="1400" dirty="0" smtClean="0"/>
              <a:t>using a 400mA charger.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584" y="211287"/>
            <a:ext cx="8304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Frequently Asked Questions (FAQs)</a:t>
            </a:r>
            <a:endParaRPr lang="en-US" sz="4400" b="1" i="1" cap="none" spc="0" dirty="0">
              <a:ln w="1905"/>
              <a:solidFill>
                <a:srgbClr val="A520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1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84" y="1296144"/>
            <a:ext cx="8304839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 smtClean="0"/>
              <a:t>Q: Are our Audio products allowed on commercial flights, or are there any restrictions?</a:t>
            </a:r>
          </a:p>
          <a:p>
            <a:pPr marL="0" indent="0">
              <a:buNone/>
            </a:pPr>
            <a:r>
              <a:rPr lang="en-GB" sz="1400" dirty="0" smtClean="0"/>
              <a:t>A: Both the Arc and the Cube are allowed on commercial flights. The only restriction is that the battery cell’s weight cannot exceed 5kg/box.</a:t>
            </a:r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smtClean="0"/>
              <a:t>Q</a:t>
            </a:r>
            <a:r>
              <a:rPr lang="en-GB" sz="1400" b="1" dirty="0"/>
              <a:t>: </a:t>
            </a:r>
            <a:r>
              <a:rPr lang="en-GB" sz="1400" b="1" dirty="0" smtClean="0"/>
              <a:t>Can I use and charge my Bluetooth devices at the same time?</a:t>
            </a:r>
          </a:p>
          <a:p>
            <a:pPr marL="0" indent="0">
              <a:buNone/>
            </a:pPr>
            <a:r>
              <a:rPr lang="en-GB" sz="1400" dirty="0" smtClean="0"/>
              <a:t>A</a:t>
            </a:r>
            <a:r>
              <a:rPr lang="en-GB" sz="1400" dirty="0"/>
              <a:t>: </a:t>
            </a:r>
            <a:r>
              <a:rPr lang="en-GB" sz="1400" dirty="0" smtClean="0"/>
              <a:t>Yes.</a:t>
            </a:r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smtClean="0"/>
              <a:t>Q: What type of battery is inside my Audio devices?</a:t>
            </a:r>
            <a:endParaRPr lang="en-GB" sz="1400" b="1" dirty="0"/>
          </a:p>
          <a:p>
            <a:pPr marL="0" indent="0">
              <a:buNone/>
            </a:pPr>
            <a:r>
              <a:rPr lang="en-GB" sz="1400" dirty="0"/>
              <a:t>A: </a:t>
            </a:r>
            <a:r>
              <a:rPr lang="en-GB" sz="1400" dirty="0" smtClean="0"/>
              <a:t>Li-ion Battery.</a:t>
            </a:r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smtClean="0"/>
              <a:t>Q: What is the warranty period and what does it cover?</a:t>
            </a:r>
          </a:p>
          <a:p>
            <a:pPr marL="0" indent="0">
              <a:buNone/>
            </a:pPr>
            <a:r>
              <a:rPr lang="en-GB" sz="1400" dirty="0" smtClean="0"/>
              <a:t>A</a:t>
            </a:r>
            <a:r>
              <a:rPr lang="en-GB" sz="1400" dirty="0"/>
              <a:t>: </a:t>
            </a:r>
            <a:r>
              <a:rPr lang="en-GB" sz="1400" dirty="0" smtClean="0">
                <a:solidFill>
                  <a:srgbClr val="A51D35"/>
                </a:solidFill>
              </a:rPr>
              <a:t>2 years </a:t>
            </a:r>
            <a:r>
              <a:rPr lang="en-GB" sz="1400" dirty="0" smtClean="0"/>
              <a:t>full warranty.</a:t>
            </a:r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smtClean="0"/>
              <a:t>Q</a:t>
            </a:r>
            <a:r>
              <a:rPr lang="en-GB" sz="1400" b="1" dirty="0"/>
              <a:t>: What materials were used to manufacture the Bluetooth devices?</a:t>
            </a:r>
          </a:p>
          <a:p>
            <a:pPr marL="0" indent="0">
              <a:buNone/>
            </a:pPr>
            <a:r>
              <a:rPr lang="en-GB" sz="1400" dirty="0" smtClean="0"/>
              <a:t>A</a:t>
            </a:r>
            <a:r>
              <a:rPr lang="en-GB" sz="1400" dirty="0"/>
              <a:t>: ABS, Silicone, </a:t>
            </a:r>
            <a:r>
              <a:rPr lang="en-GB" sz="1400" dirty="0" smtClean="0"/>
              <a:t>Steel </a:t>
            </a:r>
            <a:r>
              <a:rPr lang="en-GB" sz="1400" dirty="0"/>
              <a:t>M</a:t>
            </a:r>
            <a:r>
              <a:rPr lang="en-GB" sz="1400" dirty="0" smtClean="0"/>
              <a:t>esh</a:t>
            </a:r>
            <a:r>
              <a:rPr lang="en-GB" sz="1400" dirty="0"/>
              <a:t>, Li-ion, </a:t>
            </a:r>
            <a:r>
              <a:rPr lang="en-GB" sz="1400" dirty="0" smtClean="0"/>
              <a:t>PCB.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6381328"/>
            <a:ext cx="3672408" cy="355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584" y="211287"/>
            <a:ext cx="8304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A52036"/>
                </a:solidFill>
              </a:rPr>
              <a:t>Frequently Asked Questions (FAQs)</a:t>
            </a:r>
            <a:endParaRPr lang="en-US" sz="4400" b="1" i="1" cap="none" spc="0" dirty="0">
              <a:ln w="1905"/>
              <a:solidFill>
                <a:srgbClr val="A520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3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5293</TotalTime>
  <Words>1316</Words>
  <Application>Microsoft Macintosh PowerPoint</Application>
  <PresentationFormat>On-screen Show (4:3)</PresentationFormat>
  <Paragraphs>218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Scheduling orders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Nawrocka</dc:creator>
  <cp:lastModifiedBy>IT Support</cp:lastModifiedBy>
  <cp:revision>103</cp:revision>
  <dcterms:created xsi:type="dcterms:W3CDTF">2015-03-04T09:53:49Z</dcterms:created>
  <dcterms:modified xsi:type="dcterms:W3CDTF">2017-05-04T14:38:00Z</dcterms:modified>
</cp:coreProperties>
</file>