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2" r:id="rId3"/>
  </p:sldMasterIdLst>
  <p:notesMasterIdLst>
    <p:notesMasterId r:id="rId16"/>
  </p:notesMasterIdLst>
  <p:sldIdLst>
    <p:sldId id="279" r:id="rId4"/>
    <p:sldId id="280" r:id="rId5"/>
    <p:sldId id="281" r:id="rId6"/>
    <p:sldId id="282" r:id="rId7"/>
    <p:sldId id="283" r:id="rId8"/>
    <p:sldId id="291" r:id="rId9"/>
    <p:sldId id="285" r:id="rId10"/>
    <p:sldId id="286" r:id="rId11"/>
    <p:sldId id="287" r:id="rId12"/>
    <p:sldId id="288" r:id="rId13"/>
    <p:sldId id="289" r:id="rId14"/>
    <p:sldId id="290" r:id="rId15"/>
  </p:sldIdLst>
  <p:sldSz cx="9144000" cy="6858000" type="screen4x3"/>
  <p:notesSz cx="6858000" cy="9144000"/>
  <p:defaultTextStyle>
    <a:defPPr>
      <a:defRPr lang="en-US"/>
    </a:defPPr>
    <a:lvl1pPr marL="0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62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544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726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906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088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268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450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969"/>
    <a:srgbClr val="B30C3A"/>
    <a:srgbClr val="AF0030"/>
    <a:srgbClr val="8A8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22"/>
    <p:restoredTop sz="94679"/>
  </p:normalViewPr>
  <p:slideViewPr>
    <p:cSldViewPr snapToGrid="0" snapToObjects="1">
      <p:cViewPr>
        <p:scale>
          <a:sx n="210" d="100"/>
          <a:sy n="210" d="100"/>
        </p:scale>
        <p:origin x="4240" y="1208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C8BCC-EBD9-457C-A621-DCEF316FE25F}" type="datetimeFigureOut">
              <a:rPr lang="en-GB" smtClean="0"/>
              <a:t>03/08/2017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95239-65B8-4129-8FE8-C464F08AE5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50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95239-65B8-4129-8FE8-C464F08AE5E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721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5"/>
            <a:ext cx="7772401" cy="147002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3D7D-CF66-4302-9CFA-D0A2D69927E7}" type="datetime1">
              <a:rPr lang="en-US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5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DA878-A673-4D41-8B16-85228AC5BB3E}" type="datetime1">
              <a:rPr lang="en-US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7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74640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1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1856-4FA8-442E-9626-D9256763AC86}" type="datetime1">
              <a:rPr lang="en-US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55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376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561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6B10-FD94-46B5-9BE7-261C82E1645B}" type="datetime1">
              <a:rPr lang="en-US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1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1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A6B8-C852-4518-B8EC-0ADACB2E7949}" type="datetime1">
              <a:rPr lang="en-US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4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5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5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E354-2FD1-462B-86EB-0A1625D9D38A}" type="datetime1">
              <a:rPr lang="en-US" smtClean="0"/>
              <a:t>8/3/17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2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1900" b="1"/>
            </a:lvl2pPr>
            <a:lvl3pPr marL="914362" indent="0">
              <a:buNone/>
              <a:defRPr sz="1700" b="1"/>
            </a:lvl3pPr>
            <a:lvl4pPr marL="1371544" indent="0">
              <a:buNone/>
              <a:defRPr sz="1600" b="1"/>
            </a:lvl4pPr>
            <a:lvl5pPr marL="1828726" indent="0">
              <a:buNone/>
              <a:defRPr sz="1600" b="1"/>
            </a:lvl5pPr>
            <a:lvl6pPr marL="2285906" indent="0">
              <a:buNone/>
              <a:defRPr sz="1600" b="1"/>
            </a:lvl6pPr>
            <a:lvl7pPr marL="2743088" indent="0">
              <a:buNone/>
              <a:defRPr sz="1600" b="1"/>
            </a:lvl7pPr>
            <a:lvl8pPr marL="3200268" indent="0">
              <a:buNone/>
              <a:defRPr sz="1600" b="1"/>
            </a:lvl8pPr>
            <a:lvl9pPr marL="365745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5"/>
            <a:ext cx="4041775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1900" b="1"/>
            </a:lvl2pPr>
            <a:lvl3pPr marL="914362" indent="0">
              <a:buNone/>
              <a:defRPr sz="1700" b="1"/>
            </a:lvl3pPr>
            <a:lvl4pPr marL="1371544" indent="0">
              <a:buNone/>
              <a:defRPr sz="1600" b="1"/>
            </a:lvl4pPr>
            <a:lvl5pPr marL="1828726" indent="0">
              <a:buNone/>
              <a:defRPr sz="1600" b="1"/>
            </a:lvl5pPr>
            <a:lvl6pPr marL="2285906" indent="0">
              <a:buNone/>
              <a:defRPr sz="1600" b="1"/>
            </a:lvl6pPr>
            <a:lvl7pPr marL="2743088" indent="0">
              <a:buNone/>
              <a:defRPr sz="1600" b="1"/>
            </a:lvl7pPr>
            <a:lvl8pPr marL="3200268" indent="0">
              <a:buNone/>
              <a:defRPr sz="1600" b="1"/>
            </a:lvl8pPr>
            <a:lvl9pPr marL="365745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86A3-89C2-494D-83E5-40A6A9B724E1}" type="datetime1">
              <a:rPr lang="en-US" smtClean="0"/>
              <a:t>8/3/17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C5561-D2D7-45ED-AD60-6AD5516415AA}" type="datetime1">
              <a:rPr lang="en-US" smtClean="0"/>
              <a:t>8/3/17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8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86C5-B445-422D-8172-12CBFAD3BAF3}" type="datetime1">
              <a:rPr lang="en-US" smtClean="0"/>
              <a:t>8/3/17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2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2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273052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2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2" indent="0">
              <a:buNone/>
              <a:defRPr sz="1000"/>
            </a:lvl3pPr>
            <a:lvl4pPr marL="1371544" indent="0">
              <a:buNone/>
              <a:defRPr sz="900"/>
            </a:lvl4pPr>
            <a:lvl5pPr marL="1828726" indent="0">
              <a:buNone/>
              <a:defRPr sz="900"/>
            </a:lvl5pPr>
            <a:lvl6pPr marL="2285906" indent="0">
              <a:buNone/>
              <a:defRPr sz="900"/>
            </a:lvl6pPr>
            <a:lvl7pPr marL="2743088" indent="0">
              <a:buNone/>
              <a:defRPr sz="900"/>
            </a:lvl7pPr>
            <a:lvl8pPr marL="3200268" indent="0">
              <a:buNone/>
              <a:defRPr sz="900"/>
            </a:lvl8pPr>
            <a:lvl9pPr marL="365745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90AA-4418-4AFE-8AF8-1479C8CF88DF}" type="datetime1">
              <a:rPr lang="en-US" smtClean="0"/>
              <a:t>8/3/17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3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0"/>
            <a:ext cx="54864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182" indent="0">
              <a:buNone/>
              <a:defRPr sz="2800"/>
            </a:lvl2pPr>
            <a:lvl3pPr marL="914362" indent="0">
              <a:buNone/>
              <a:defRPr sz="2400"/>
            </a:lvl3pPr>
            <a:lvl4pPr marL="1371544" indent="0">
              <a:buNone/>
              <a:defRPr sz="1900"/>
            </a:lvl4pPr>
            <a:lvl5pPr marL="1828726" indent="0">
              <a:buNone/>
              <a:defRPr sz="1900"/>
            </a:lvl5pPr>
            <a:lvl6pPr marL="2285906" indent="0">
              <a:buNone/>
              <a:defRPr sz="1900"/>
            </a:lvl6pPr>
            <a:lvl7pPr marL="2743088" indent="0">
              <a:buNone/>
              <a:defRPr sz="1900"/>
            </a:lvl7pPr>
            <a:lvl8pPr marL="3200268" indent="0">
              <a:buNone/>
              <a:defRPr sz="1900"/>
            </a:lvl8pPr>
            <a:lvl9pPr marL="3657450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2" indent="0">
              <a:buNone/>
              <a:defRPr sz="1000"/>
            </a:lvl3pPr>
            <a:lvl4pPr marL="1371544" indent="0">
              <a:buNone/>
              <a:defRPr sz="900"/>
            </a:lvl4pPr>
            <a:lvl5pPr marL="1828726" indent="0">
              <a:buNone/>
              <a:defRPr sz="900"/>
            </a:lvl5pPr>
            <a:lvl6pPr marL="2285906" indent="0">
              <a:buNone/>
              <a:defRPr sz="900"/>
            </a:lvl6pPr>
            <a:lvl7pPr marL="2743088" indent="0">
              <a:buNone/>
              <a:defRPr sz="900"/>
            </a:lvl7pPr>
            <a:lvl8pPr marL="3200268" indent="0">
              <a:buNone/>
              <a:defRPr sz="900"/>
            </a:lvl8pPr>
            <a:lvl9pPr marL="365745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C90C-6F29-4AEF-8DA3-129E1CFFCB22}" type="datetime1">
              <a:rPr lang="en-US" smtClean="0"/>
              <a:t>8/3/17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6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274639"/>
            <a:ext cx="8229600" cy="1143000"/>
          </a:xfrm>
          <a:prstGeom prst="rect">
            <a:avLst/>
          </a:prstGeom>
        </p:spPr>
        <p:txBody>
          <a:bodyPr vert="horz" lIns="91436" tIns="45719" rIns="91436" bIns="45719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600202"/>
            <a:ext cx="8229600" cy="452596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599" cy="365124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80887-BB59-44D0-8AB9-0942FE1AB7AD}" type="datetime1">
              <a:rPr lang="en-US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4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599" cy="365124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4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18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457182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9" indent="-285739" algn="l" defTabSz="45718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3" indent="-228591" algn="l" defTabSz="4571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5" indent="-228591" algn="l" defTabSz="457182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5" indent="-228591" algn="l" defTabSz="457182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7" indent="-228591" algn="l" defTabSz="457182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9" indent="-228591" algn="l" defTabSz="457182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9" indent="-228591" algn="l" defTabSz="457182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1" indent="-228591" algn="l" defTabSz="457182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4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6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6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8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8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0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bartek.FLASHBAY\Desktop\NEW_WAVE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52010" y="2366010"/>
            <a:ext cx="6858000" cy="212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bartek.FLASHBAY\Desktop\flashbay_logo_gb_NEW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85" y="268857"/>
            <a:ext cx="3458078" cy="124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84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bartek.FLASHBAY\Desktop\NEW_WAVE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4080"/>
            <a:ext cx="914400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bartek.FLASHBAY\Desktop\flashbay_logo_gb_NEW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662" y="6168905"/>
            <a:ext cx="1604338" cy="57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51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12.xml"/><Relationship Id="rId2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slide" Target="slide2.xml"/><Relationship Id="rId5" Type="http://schemas.openxmlformats.org/officeDocument/2006/relationships/image" Target="../media/image2.png"/><Relationship Id="rId6" Type="http://schemas.openxmlformats.org/officeDocument/2006/relationships/image" Target="../media/image7.tiff"/><Relationship Id="rId7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14400" y="372861"/>
            <a:ext cx="6800296" cy="398188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i="1" dirty="0" smtClean="0">
              <a:ln w="11430"/>
              <a:solidFill>
                <a:prstClr val="black">
                  <a:lumMod val="50000"/>
                  <a:lumOff val="50000"/>
                </a:prst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5200" b="1" i="1" dirty="0" smtClean="0">
                <a:ln w="11430"/>
                <a:solidFill>
                  <a:srgbClr val="69696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Flashbay:</a:t>
            </a:r>
          </a:p>
          <a:p>
            <a:r>
              <a:rPr lang="en-US" sz="5200" b="1" i="1" dirty="0" smtClean="0">
                <a:ln w="11430"/>
                <a:solidFill>
                  <a:srgbClr val="69696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Audio Category</a:t>
            </a:r>
          </a:p>
          <a:p>
            <a:endParaRPr lang="en-US" sz="5200" b="1" i="1" u="sng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rId2" action="ppaction://hlinksldjump"/>
            </a:endParaRPr>
          </a:p>
          <a:p>
            <a:endParaRPr lang="en-US" sz="5200" b="1" i="1" u="sng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rId2" action="ppaction://hlinksldjump"/>
            </a:endParaRPr>
          </a:p>
          <a:p>
            <a:endParaRPr lang="en-US" b="1" i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rId2" action="ppaction://hlinksldjump"/>
            </a:endParaRPr>
          </a:p>
          <a:p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" action="ppaction://noaction"/>
            </a:endParaRPr>
          </a:p>
          <a:p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" action="ppaction://noaction"/>
            </a:endParaRPr>
          </a:p>
          <a:p>
            <a:endParaRPr lang="en-US" b="1" i="1" u="sng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i="1" dirty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25" y="4503192"/>
            <a:ext cx="3210313" cy="1975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1283" y="4503193"/>
            <a:ext cx="3210313" cy="197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4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bartek.FLASHBAY\Desktop\NEW_WAV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80718" y="2366010"/>
            <a:ext cx="6858000" cy="212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35005" y="1513890"/>
            <a:ext cx="7972185" cy="4589756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i="1" dirty="0" smtClean="0">
              <a:ln w="11430"/>
              <a:solidFill>
                <a:prstClr val="black">
                  <a:lumMod val="50000"/>
                  <a:lumOff val="50000"/>
                </a:prst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i="1" u="sng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rId4" action="ppaction://hlinksldjump"/>
            </a:endParaRPr>
          </a:p>
          <a:p>
            <a:endParaRPr lang="en-US" b="1" i="1" u="sng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rId4" action="ppaction://hlinksldjump"/>
            </a:endParaRPr>
          </a:p>
          <a:p>
            <a:endParaRPr lang="en-US" b="1" i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rId4" action="ppaction://hlinksldjump"/>
            </a:endParaRPr>
          </a:p>
          <a:p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" action="ppaction://noaction"/>
            </a:endParaRPr>
          </a:p>
          <a:p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" action="ppaction://noaction"/>
            </a:endParaRPr>
          </a:p>
          <a:p>
            <a:endParaRPr lang="en-US" b="1" i="1" u="sng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i="1" dirty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3" descr="C:\Users\bartek.FLASHBAY\Desktop\flashbay_logo_gb_N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42" y="6160280"/>
            <a:ext cx="2015455" cy="72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965392" y="215563"/>
            <a:ext cx="51411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Branding/Samples</a:t>
            </a:r>
            <a:endParaRPr lang="en-US" sz="4400" b="1" i="1" cap="none" spc="0" dirty="0">
              <a:ln w="1905"/>
              <a:solidFill>
                <a:srgbClr val="69696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57448" y="985004"/>
            <a:ext cx="8327297" cy="5569059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400" b="1" i="1" u="sng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Branding</a:t>
            </a:r>
            <a:endParaRPr lang="en-GB" sz="1400" i="1" u="sng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Currently, all our audio products are available for </a:t>
            </a:r>
            <a:r>
              <a:rPr lang="en-GB" sz="1400" b="1" dirty="0" smtClean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 Printing</a:t>
            </a:r>
          </a:p>
          <a:p>
            <a:pPr algn="just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Additionally, the Tab and the Seed are available for </a:t>
            </a:r>
            <a:r>
              <a:rPr lang="en-GB" sz="1400" b="1" dirty="0" smtClean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 Engraving</a:t>
            </a:r>
            <a:endParaRPr lang="en-GB" sz="1400" dirty="0" smtClean="0">
              <a:solidFill>
                <a:srgbClr val="A5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1500" b="1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1500" b="1" i="1" u="sng" dirty="0" smtClean="0">
              <a:cs typeface="Arial" panose="020B0604020202020204" pitchFamily="34" charset="0"/>
            </a:endParaRPr>
          </a:p>
          <a:p>
            <a:pPr algn="just"/>
            <a:endParaRPr lang="en-GB" sz="1500" b="1" i="1" u="sng" dirty="0" smtClean="0">
              <a:cs typeface="Arial" panose="020B0604020202020204" pitchFamily="34" charset="0"/>
            </a:endParaRPr>
          </a:p>
          <a:p>
            <a:pPr algn="just"/>
            <a:endParaRPr lang="en-GB" sz="1500" b="1" i="1" u="sng" dirty="0" smtClean="0">
              <a:cs typeface="Arial" panose="020B0604020202020204" pitchFamily="34" charset="0"/>
            </a:endParaRPr>
          </a:p>
          <a:p>
            <a:pPr algn="just"/>
            <a:endParaRPr lang="en-GB" sz="1500" b="1" i="1" u="sng" dirty="0" smtClean="0">
              <a:cs typeface="Arial" panose="020B0604020202020204" pitchFamily="34" charset="0"/>
            </a:endParaRPr>
          </a:p>
          <a:p>
            <a:pPr algn="just"/>
            <a:endParaRPr lang="en-GB" sz="1500" b="1" i="1" u="sng" dirty="0" smtClean="0">
              <a:cs typeface="Arial" panose="020B0604020202020204" pitchFamily="34" charset="0"/>
            </a:endParaRPr>
          </a:p>
          <a:p>
            <a:pPr algn="just"/>
            <a:endParaRPr lang="en-GB" sz="1500" b="1" i="1" u="sng" dirty="0" smtClean="0">
              <a:cs typeface="Arial" panose="020B0604020202020204" pitchFamily="34" charset="0"/>
            </a:endParaRPr>
          </a:p>
          <a:p>
            <a:pPr algn="just"/>
            <a:endParaRPr lang="en-GB" sz="1500" b="1" i="1" u="sng" dirty="0" smtClean="0">
              <a:cs typeface="Arial" panose="020B0604020202020204" pitchFamily="34" charset="0"/>
            </a:endParaRPr>
          </a:p>
          <a:p>
            <a:pPr algn="just"/>
            <a:endParaRPr lang="en-GB" sz="1500" b="1" i="1" u="sng" dirty="0" smtClean="0">
              <a:cs typeface="Arial" panose="020B0604020202020204" pitchFamily="34" charset="0"/>
            </a:endParaRPr>
          </a:p>
          <a:p>
            <a:pPr algn="just"/>
            <a:endParaRPr lang="en-GB" sz="1500" b="1" i="1" u="sng" dirty="0" smtClean="0">
              <a:cs typeface="Arial" panose="020B0604020202020204" pitchFamily="34" charset="0"/>
            </a:endParaRPr>
          </a:p>
          <a:p>
            <a:pPr algn="just"/>
            <a:r>
              <a:rPr lang="en-GB" sz="1400" b="1" i="1" u="sng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Dummy Samples </a:t>
            </a:r>
          </a:p>
          <a:p>
            <a:pPr algn="just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process is </a:t>
            </a:r>
            <a:r>
              <a:rPr lang="en-GB" sz="1400" b="1" dirty="0" smtClean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exactly the same as for USB loose dummy samples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warehouse team will pack them together with requests for other samples</a:t>
            </a:r>
          </a:p>
          <a:p>
            <a:pPr algn="just"/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400" b="1" i="1" u="sng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Samples</a:t>
            </a:r>
          </a:p>
          <a:p>
            <a:pPr algn="just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moment these are </a:t>
            </a:r>
            <a:r>
              <a:rPr lang="en-GB" sz="1400" b="1" dirty="0" smtClean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offered barring exceptional circumstances</a:t>
            </a:r>
          </a:p>
          <a:p>
            <a:pPr algn="just"/>
            <a:endParaRPr lang="en-GB" sz="1400" dirty="0">
              <a:solidFill>
                <a:srgbClr val="696969"/>
              </a:solidFill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2276872"/>
            <a:ext cx="3312368" cy="21344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2040" y="2270546"/>
            <a:ext cx="3037828" cy="21407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231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96772" y="260648"/>
            <a:ext cx="30091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baseline="0" noProof="0" dirty="0" smtClean="0">
                <a:ln w="11430"/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Packaging</a:t>
            </a:r>
            <a:endParaRPr kumimoji="0" lang="en-US" sz="4400" b="1" i="1" u="none" strike="noStrike" kern="0" cap="none" spc="0" normalizeH="0" baseline="0" noProof="0" dirty="0" smtClean="0">
              <a:ln w="1905"/>
              <a:solidFill>
                <a:srgbClr val="69696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2975" y="1340768"/>
            <a:ext cx="8229600" cy="4824536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342886" indent="-342886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9" indent="-285739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53" indent="-228591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35" indent="-228591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15" indent="-228591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7" indent="-228591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9" indent="-228591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9" indent="-228591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1" indent="-228591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n-GB" sz="1400" b="1" i="1" u="sng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standard delivery option look like? </a:t>
            </a:r>
          </a:p>
          <a:p>
            <a:pPr marL="0" indent="0" algn="just">
              <a:buFont typeface="Arial"/>
              <a:buNone/>
            </a:pPr>
            <a:endParaRPr lang="en-GB" sz="1400" b="1" i="1" u="sng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the Arc and the Cube come with a charging cable, auxiliary cable, user manual and are packaged in a white cardboard box</a:t>
            </a:r>
          </a:p>
          <a:p>
            <a:pPr algn="just"/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Tab and the Seed do not come with the auxiliary cable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255839"/>
            <a:ext cx="8105031" cy="19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5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23669" y="862722"/>
            <a:ext cx="8229600" cy="1143000"/>
          </a:xfrm>
          <a:prstGeom prst="rect">
            <a:avLst/>
          </a:prstGeom>
        </p:spPr>
        <p:txBody>
          <a:bodyPr vert="horz" lIns="91436" tIns="45719" rIns="91436" bIns="45719" rtlCol="0" anchor="ctr">
            <a:normAutofit/>
          </a:bodyPr>
          <a:lstStyle>
            <a:lvl1pPr algn="ctr" defTabSz="4571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>
                <a:ln w="11430"/>
                <a:solidFill>
                  <a:srgbClr val="696969"/>
                </a:solidFill>
              </a:rPr>
              <a:t>Scheduling orders</a:t>
            </a:r>
            <a:endParaRPr lang="en-GB" dirty="0">
              <a:solidFill>
                <a:srgbClr val="696969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95055" y="1929840"/>
            <a:ext cx="8229600" cy="452596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item codes can be found in the Price List</a:t>
            </a:r>
          </a:p>
          <a:p>
            <a:endParaRPr lang="de-DE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aware that orders for Flash Drives and Audio Products must be </a:t>
            </a:r>
            <a:r>
              <a:rPr lang="de-DE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placed</a:t>
            </a:r>
            <a:r>
              <a:rPr lang="de-DE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seperately</a:t>
            </a:r>
            <a:endParaRPr lang="de-DE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Audio </a:t>
            </a:r>
            <a:r>
              <a:rPr lang="de-DE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 can only be shipped in multiples of 25</a:t>
            </a:r>
          </a:p>
          <a:p>
            <a:endParaRPr lang="de-DE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423" y="3652621"/>
            <a:ext cx="3749781" cy="229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5241" y="244057"/>
            <a:ext cx="85715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dirty="0" smtClean="0">
                <a:ln w="11430"/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Introduction to Speakers</a:t>
            </a:r>
            <a:endParaRPr lang="en-US" sz="3600" b="1" i="1" cap="none" spc="0" dirty="0">
              <a:ln w="1905"/>
              <a:solidFill>
                <a:srgbClr val="69696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18780" y="1276891"/>
            <a:ext cx="8229600" cy="1656184"/>
          </a:xfrm>
          <a:prstGeom prst="rect">
            <a:avLst/>
          </a:prstGeom>
        </p:spPr>
        <p:txBody>
          <a:bodyPr vert="horz" lIns="91436" tIns="45719" rIns="91436" bIns="45719" rtlCol="0">
            <a:no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algn="just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front of a loudspeaker, there is a diaphragm - a fabric, plastic, paper, or lightweight </a:t>
            </a:r>
          </a:p>
          <a:p>
            <a:pPr marL="6350" algn="just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 cone, not unlike a drum skin (coloured grey in the diagram).</a:t>
            </a:r>
          </a:p>
          <a:p>
            <a:pPr marL="6350" algn="just"/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" algn="just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outer part of the cone is fastened to the outer part of the loudspeaker's circular metal rim.</a:t>
            </a:r>
          </a:p>
          <a:p>
            <a:pPr marL="6350" algn="just"/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" algn="just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inner part is fixed to an iron coil (coloured orange) that sits just in front of a permanent magnet (coloured yellow).</a:t>
            </a:r>
          </a:p>
          <a:p>
            <a:pPr marL="6350" algn="just"/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18780" y="3263198"/>
            <a:ext cx="446449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indent="0" algn="just">
              <a:buNone/>
            </a:pP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the 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loudspeaker to a stereo, electrical signals feed through the speaker cables (red) into the coil. This turns the coil into a temporary magnet or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electromagnet.</a:t>
            </a: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" indent="0" algn="just">
              <a:buNone/>
            </a:pP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" indent="0" algn="just">
              <a:buNone/>
            </a:pP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the electricity flows back and forth in the cables, the electromagnet either attracts or repels the permanent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 (blue). 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moves the coil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backwards 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forward, pulling and pushing the loudspeaker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cone.</a:t>
            </a: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" indent="0" algn="just">
              <a:buNone/>
            </a:pP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" indent="0" algn="just">
              <a:buNone/>
            </a:pP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a drum skin vibrating back and forth, the moving cone pumps sounds out into the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air.</a:t>
            </a: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nimated diagram showing how a loudspeaker works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2056" y="3254247"/>
            <a:ext cx="3048821" cy="2619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29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554854" y="2443578"/>
            <a:ext cx="8229600" cy="452596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algn="l"/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  <a:p>
            <a:pPr marL="457200" lvl="1" algn="l"/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389" y="231552"/>
            <a:ext cx="82759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baseline="0" noProof="0" dirty="0" smtClean="0">
                <a:ln w="11430"/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Speaker Specs: Volume</a:t>
            </a:r>
            <a:endParaRPr kumimoji="0" lang="en-US" sz="4400" b="1" i="1" u="none" strike="noStrike" kern="0" cap="none" spc="0" normalizeH="0" baseline="0" noProof="0" dirty="0" smtClean="0">
              <a:ln w="1905"/>
              <a:solidFill>
                <a:srgbClr val="69696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3433" y="1047515"/>
            <a:ext cx="8208912" cy="5184576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speaker’s </a:t>
            </a:r>
            <a:r>
              <a:rPr lang="en-GB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</a:t>
            </a:r>
            <a:r>
              <a:rPr lang="en-GB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measured in </a:t>
            </a:r>
            <a:r>
              <a:rPr lang="en-GB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Decibels (dB)</a:t>
            </a:r>
            <a:endParaRPr lang="en-GB" sz="1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speaker’s maximum </a:t>
            </a:r>
            <a:r>
              <a:rPr lang="en-GB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 power</a:t>
            </a:r>
            <a:r>
              <a:rPr lang="en-GB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measured in </a:t>
            </a:r>
            <a:r>
              <a:rPr lang="en-GB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Watts (W)</a:t>
            </a:r>
          </a:p>
          <a:p>
            <a:pPr algn="just"/>
            <a:endParaRPr lang="en-GB" sz="1400" b="1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an indication of how </a:t>
            </a:r>
            <a:r>
              <a:rPr lang="en-GB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loud</a:t>
            </a:r>
            <a:r>
              <a:rPr lang="en-GB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speaker can play: </a:t>
            </a:r>
          </a:p>
          <a:p>
            <a:pPr algn="just"/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speaker with a sensitivity rating of </a:t>
            </a:r>
            <a:r>
              <a:rPr lang="en-GB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dB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 that at </a:t>
            </a:r>
            <a:r>
              <a:rPr lang="en-GB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watt of power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sound produced by the speaker at a distance of </a:t>
            </a:r>
            <a:r>
              <a:rPr lang="en-GB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metre</a:t>
            </a:r>
            <a:r>
              <a:rPr lang="en-GB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decibels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212188"/>
              </p:ext>
            </p:extLst>
          </p:nvPr>
        </p:nvGraphicFramePr>
        <p:xfrm>
          <a:off x="2805344" y="3048618"/>
          <a:ext cx="3468202" cy="2623325"/>
        </p:xfrm>
        <a:graphic>
          <a:graphicData uri="http://schemas.openxmlformats.org/drawingml/2006/table">
            <a:tbl>
              <a:tblPr/>
              <a:tblGrid>
                <a:gridCol w="1942193"/>
                <a:gridCol w="1526009"/>
              </a:tblGrid>
              <a:tr h="333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en-US" sz="1200" b="1" dirty="0" smtClean="0">
                          <a:effectLst/>
                          <a:latin typeface="+mn-lt"/>
                        </a:rPr>
                        <a:t>Sound</a:t>
                      </a:r>
                      <a:endParaRPr lang="en-US" sz="1200" b="1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en-US" sz="1200" b="1" dirty="0">
                          <a:effectLst/>
                          <a:latin typeface="+mn-lt"/>
                        </a:rPr>
                        <a:t>Volume in dB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</a:tr>
              <a:tr h="2611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Whisper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fi-FI" sz="1200" b="0" dirty="0" smtClean="0">
                          <a:effectLst/>
                          <a:latin typeface="+mn-lt"/>
                        </a:rPr>
                        <a:t>15-25</a:t>
                      </a:r>
                      <a:endParaRPr lang="fi-FI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</a:tr>
              <a:tr h="4454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Home</a:t>
                      </a:r>
                      <a:r>
                        <a:rPr lang="is-IS" sz="1200" b="0" baseline="0" dirty="0" smtClean="0">
                          <a:effectLst/>
                          <a:latin typeface="+mn-lt"/>
                        </a:rPr>
                        <a:t> or Office Background Noise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40-60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</a:tr>
              <a:tr h="4454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Normal</a:t>
                      </a:r>
                      <a:r>
                        <a:rPr lang="en-US" sz="1200" b="0" baseline="0" dirty="0" smtClean="0">
                          <a:effectLst/>
                          <a:latin typeface="+mn-lt"/>
                        </a:rPr>
                        <a:t> Speaking Voice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65-70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</a:tr>
              <a:tr h="3541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Orchestral Climax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cs-CZ" sz="1200" b="0" dirty="0" smtClean="0">
                          <a:effectLst/>
                          <a:latin typeface="+mn-lt"/>
                        </a:rPr>
                        <a:t>105</a:t>
                      </a:r>
                      <a:endParaRPr lang="cs-CZ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</a:tr>
              <a:tr h="2611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Rock Concert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120+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</a:tr>
              <a:tr h="2611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Pain Threshold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130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</a:tr>
              <a:tr h="2611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Jet Aircraft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140-180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40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4346" y="241239"/>
            <a:ext cx="82759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 Specs: Volume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5400" y="1200619"/>
            <a:ext cx="8208912" cy="5184576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requisite wattage increases exponentially for a constant increase decibels.</a:t>
            </a:r>
          </a:p>
          <a:p>
            <a:pPr algn="just"/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other words </a:t>
            </a:r>
            <a:r>
              <a:rPr lang="mr-IN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there is a </a:t>
            </a:r>
            <a:r>
              <a:rPr lang="en-GB" sz="1400" b="1" dirty="0" smtClean="0">
                <a:solidFill>
                  <a:srgbClr val="AF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loss in volume gain as power increases</a:t>
            </a:r>
            <a:r>
              <a:rPr lang="en-GB" sz="1400" dirty="0" smtClean="0">
                <a:solidFill>
                  <a:srgbClr val="AF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GB" sz="1400" dirty="0" smtClean="0">
              <a:solidFill>
                <a:srgbClr val="AF0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Thus, the speaker’s original </a:t>
            </a:r>
            <a:r>
              <a:rPr lang="en-GB" sz="1400" b="1" dirty="0" smtClean="0">
                <a:solidFill>
                  <a:srgbClr val="AF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 is much more important than the power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</a:p>
          <a:p>
            <a:pPr algn="just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amplifier driving it:</a:t>
            </a:r>
          </a:p>
          <a:p>
            <a:pPr algn="just"/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low a dB rating requires too much power to generate good volume - this risks blowing the speaker</a:t>
            </a:r>
          </a:p>
          <a:p>
            <a:pPr algn="just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high a dB rating means you are unlikely to have sufficient power to make full use of the speaker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190378"/>
              </p:ext>
            </p:extLst>
          </p:nvPr>
        </p:nvGraphicFramePr>
        <p:xfrm>
          <a:off x="2864813" y="3746018"/>
          <a:ext cx="3075021" cy="2605649"/>
        </p:xfrm>
        <a:graphic>
          <a:graphicData uri="http://schemas.openxmlformats.org/drawingml/2006/table">
            <a:tbl>
              <a:tblPr/>
              <a:tblGrid>
                <a:gridCol w="1353009"/>
                <a:gridCol w="1722012"/>
              </a:tblGrid>
              <a:tr h="18707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>
                          <a:effectLst/>
                          <a:latin typeface="+mn-lt"/>
                        </a:rPr>
                        <a:t>Power in </a:t>
                      </a:r>
                      <a:r>
                        <a:rPr lang="en-US" sz="1200" b="1" dirty="0" smtClean="0">
                          <a:effectLst/>
                          <a:latin typeface="+mn-lt"/>
                        </a:rPr>
                        <a:t>Watts</a:t>
                      </a:r>
                      <a:endParaRPr lang="en-US" sz="1200" b="1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>
                          <a:effectLst/>
                          <a:latin typeface="+mn-lt"/>
                        </a:rPr>
                        <a:t>Volume in </a:t>
                      </a:r>
                      <a:r>
                        <a:rPr lang="en-US" sz="1200" b="1" dirty="0" smtClean="0">
                          <a:effectLst/>
                          <a:latin typeface="+mn-lt"/>
                        </a:rPr>
                        <a:t>dB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5261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1200" b="0" dirty="0"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</a:tr>
              <a:tr h="25261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  <a:tr h="25261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200" b="0" dirty="0"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</a:tr>
              <a:tr h="252614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  <a:tr h="25261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>
                          <a:effectLst/>
                          <a:latin typeface="+mn-lt"/>
                        </a:rPr>
                        <a:t>103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</a:tr>
              <a:tr h="252614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107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  <a:tr h="252614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200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200" b="0" dirty="0"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</a:tr>
              <a:tr h="252614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>
                          <a:effectLst/>
                          <a:latin typeface="+mn-lt"/>
                        </a:rPr>
                        <a:t>400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113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60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bartek.FLASHBAY\Desktop\NEW_WAV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80718" y="2366010"/>
            <a:ext cx="6858000" cy="212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35005" y="1513890"/>
            <a:ext cx="7972185" cy="4589756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i="1" dirty="0" smtClean="0">
              <a:ln w="11430"/>
              <a:solidFill>
                <a:prstClr val="black">
                  <a:lumMod val="50000"/>
                  <a:lumOff val="50000"/>
                </a:prst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i="1" u="sng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rId3" action="ppaction://hlinksldjump"/>
            </a:endParaRPr>
          </a:p>
          <a:p>
            <a:endParaRPr lang="en-US" b="1" i="1" u="sng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rId3" action="ppaction://hlinksldjump"/>
            </a:endParaRPr>
          </a:p>
          <a:p>
            <a:endParaRPr lang="en-US" b="1" i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rId3" action="ppaction://hlinksldjump"/>
            </a:endParaRPr>
          </a:p>
          <a:p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" action="ppaction://noaction"/>
            </a:endParaRPr>
          </a:p>
          <a:p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" action="ppaction://noaction"/>
            </a:endParaRPr>
          </a:p>
          <a:p>
            <a:endParaRPr lang="en-US" b="1" i="1" u="sng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i="1" dirty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3" descr="C:\Users\bartek.FLASHBAY\Desktop\flashbay_logo_gb_N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42" y="6160280"/>
            <a:ext cx="2015455" cy="72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64346" y="241239"/>
            <a:ext cx="82759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 Specs: Pitch</a:t>
            </a:r>
            <a:endParaRPr lang="en-US" sz="4400" b="1" i="1" cap="none" spc="0" dirty="0">
              <a:ln w="1905"/>
              <a:solidFill>
                <a:srgbClr val="69696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34013" y="1189455"/>
            <a:ext cx="8208912" cy="5184576"/>
          </a:xfrm>
          <a:prstGeom prst="rect">
            <a:avLst/>
          </a:prstGeom>
        </p:spPr>
        <p:txBody>
          <a:bodyPr>
            <a:normAutofit/>
          </a:bodyPr>
          <a:lstStyle>
            <a:lvl1pPr marL="342886" indent="-342886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9" indent="-285739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53" indent="-228591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35" indent="-228591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15" indent="-228591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7" indent="-228591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9" indent="-228591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9" indent="-228591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1" indent="-228591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speaker’s </a:t>
            </a:r>
            <a:r>
              <a:rPr lang="en-GB" sz="1400" b="1" dirty="0" smtClean="0">
                <a:solidFill>
                  <a:srgbClr val="AF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 response</a:t>
            </a:r>
            <a:r>
              <a:rPr lang="en-GB" sz="1400" dirty="0" smtClean="0">
                <a:solidFill>
                  <a:srgbClr val="AF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measured </a:t>
            </a:r>
            <a:r>
              <a:rPr lang="en-GB" sz="1400" dirty="0" smtClean="0">
                <a:solidFill>
                  <a:srgbClr val="AF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1400" b="1" dirty="0" smtClean="0">
                <a:solidFill>
                  <a:srgbClr val="AF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Hertz (Hz)</a:t>
            </a:r>
            <a:r>
              <a:rPr lang="en-GB" sz="1400" dirty="0" smtClean="0">
                <a:solidFill>
                  <a:srgbClr val="AF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Font typeface="Arial"/>
              <a:buNone/>
            </a:pPr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/>
              <a:buNone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an measure of the speed at which the speaker cone vibrates, and provides indication of</a:t>
            </a:r>
          </a:p>
          <a:p>
            <a:pPr marL="0" indent="0" algn="just">
              <a:buFont typeface="Arial"/>
              <a:buNone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400" b="1" dirty="0" smtClean="0">
                <a:solidFill>
                  <a:srgbClr val="AF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pitch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speaker </a:t>
            </a:r>
            <a:r>
              <a:rPr lang="mr-IN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 high and low a speaker can play:</a:t>
            </a:r>
          </a:p>
          <a:p>
            <a:pPr marL="0" indent="0" algn="just">
              <a:buFont typeface="Arial"/>
              <a:buNone/>
            </a:pPr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/>
              <a:buNone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speaker with a frequency of </a:t>
            </a:r>
            <a:r>
              <a:rPr lang="en-GB" sz="1400" b="1" dirty="0" smtClean="0">
                <a:solidFill>
                  <a:srgbClr val="AF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20Hz-20kHz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means that the </a:t>
            </a:r>
            <a:r>
              <a:rPr lang="en-GB" sz="1400" b="1" dirty="0" smtClean="0">
                <a:solidFill>
                  <a:srgbClr val="AF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lowest bass output is 20</a:t>
            </a:r>
            <a:r>
              <a:rPr lang="en-GB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Hz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</a:p>
          <a:p>
            <a:pPr marL="0" indent="0" algn="ctr">
              <a:buFont typeface="Arial"/>
              <a:buNone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400" b="1" dirty="0" smtClean="0">
                <a:solidFill>
                  <a:srgbClr val="AF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treble output is 20kHz (20,000 Hz)</a:t>
            </a:r>
            <a:r>
              <a:rPr lang="en-GB" sz="1400" dirty="0" smtClean="0">
                <a:solidFill>
                  <a:srgbClr val="AF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Font typeface="Arial"/>
              <a:buNone/>
            </a:pPr>
            <a:endParaRPr lang="en-GB" sz="1400" dirty="0" smtClean="0">
              <a:solidFill>
                <a:srgbClr val="696969"/>
              </a:solidFill>
              <a:cs typeface="Arial" panose="020B0604020202020204" pitchFamily="34" charset="0"/>
            </a:endParaRPr>
          </a:p>
          <a:p>
            <a:pPr marL="0" indent="0" algn="just">
              <a:buFont typeface="Arial"/>
              <a:buNone/>
            </a:pPr>
            <a:endParaRPr lang="en-GB" sz="1400" dirty="0" smtClean="0">
              <a:solidFill>
                <a:srgbClr val="696969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371496"/>
              </p:ext>
            </p:extLst>
          </p:nvPr>
        </p:nvGraphicFramePr>
        <p:xfrm>
          <a:off x="2195736" y="3284984"/>
          <a:ext cx="4752528" cy="2658698"/>
        </p:xfrm>
        <a:graphic>
          <a:graphicData uri="http://schemas.openxmlformats.org/drawingml/2006/table">
            <a:tbl>
              <a:tblPr/>
              <a:tblGrid>
                <a:gridCol w="2736304"/>
                <a:gridCol w="2016224"/>
              </a:tblGrid>
              <a:tr h="35956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 smtClean="0">
                          <a:effectLst/>
                          <a:latin typeface="+mn-lt"/>
                        </a:rPr>
                        <a:t>Sound</a:t>
                      </a:r>
                      <a:endParaRPr lang="en-US" sz="1200" b="1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 smtClean="0">
                          <a:effectLst/>
                          <a:latin typeface="+mn-lt"/>
                        </a:rPr>
                        <a:t>Frequency </a:t>
                      </a:r>
                      <a:r>
                        <a:rPr lang="en-US" sz="1200" b="1" dirty="0">
                          <a:effectLst/>
                          <a:latin typeface="+mn-lt"/>
                        </a:rPr>
                        <a:t>in </a:t>
                      </a:r>
                      <a:r>
                        <a:rPr lang="en-US" sz="1200" b="1" dirty="0" smtClean="0">
                          <a:effectLst/>
                          <a:latin typeface="+mn-lt"/>
                        </a:rPr>
                        <a:t>Hz</a:t>
                      </a:r>
                      <a:endParaRPr lang="en-US" sz="1200" b="1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Lowest Elephant Noise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1200" b="0" dirty="0" smtClean="0">
                          <a:effectLst/>
                          <a:latin typeface="+mn-lt"/>
                        </a:rPr>
                        <a:t>4</a:t>
                      </a:r>
                      <a:endParaRPr lang="fi-FI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  <a:tr h="31319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Lowest Sound a Human Hears 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1200" b="0" dirty="0" smtClean="0">
                          <a:effectLst/>
                          <a:latin typeface="+mn-lt"/>
                        </a:rPr>
                        <a:t>20-30</a:t>
                      </a:r>
                      <a:endParaRPr lang="fi-FI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Normal</a:t>
                      </a:r>
                      <a:r>
                        <a:rPr lang="en-US" sz="1200" b="0" baseline="0" dirty="0" smtClean="0">
                          <a:effectLst/>
                          <a:latin typeface="+mn-lt"/>
                        </a:rPr>
                        <a:t> Speaking Voice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250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First Cry of</a:t>
                      </a:r>
                      <a:r>
                        <a:rPr lang="en-US" sz="1200" b="0" baseline="0" dirty="0" smtClean="0">
                          <a:effectLst/>
                          <a:latin typeface="+mn-lt"/>
                        </a:rPr>
                        <a:t> a Baby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200" b="0" dirty="0" smtClean="0">
                          <a:effectLst/>
                          <a:latin typeface="+mn-lt"/>
                        </a:rPr>
                        <a:t>432</a:t>
                      </a:r>
                      <a:endParaRPr lang="cs-CZ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</a:tr>
              <a:tr h="280461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Most Irritating Frequency</a:t>
                      </a:r>
                      <a:r>
                        <a:rPr lang="is-IS" sz="1200" b="0" baseline="0" dirty="0" smtClean="0">
                          <a:effectLst/>
                          <a:latin typeface="+mn-lt"/>
                        </a:rPr>
                        <a:t> (Chainsaw)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4,000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  <a:tr h="280461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Highest</a:t>
                      </a:r>
                      <a:r>
                        <a:rPr lang="is-IS" sz="1200" b="0" baseline="0" dirty="0" smtClean="0">
                          <a:effectLst/>
                          <a:latin typeface="+mn-lt"/>
                        </a:rPr>
                        <a:t> Note on a Piano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4,096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  <a:tr h="28046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Highest</a:t>
                      </a:r>
                      <a:r>
                        <a:rPr lang="en-US" sz="1200" b="0" baseline="0" dirty="0" smtClean="0">
                          <a:effectLst/>
                          <a:latin typeface="+mn-lt"/>
                        </a:rPr>
                        <a:t> Sound a Human Hears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20,000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</a:tr>
              <a:tr h="280461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Highest Dolphin</a:t>
                      </a:r>
                      <a:r>
                        <a:rPr lang="is-IS" sz="1200" b="0" baseline="0" dirty="0" smtClean="0">
                          <a:effectLst/>
                          <a:latin typeface="+mn-lt"/>
                        </a:rPr>
                        <a:t> Noise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200,000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78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0014" y="294060"/>
            <a:ext cx="88796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Market Comparisons</a:t>
            </a:r>
            <a:endParaRPr lang="en-US" sz="4400" b="1" i="1" cap="none" spc="0" dirty="0">
              <a:ln w="1905"/>
              <a:solidFill>
                <a:srgbClr val="69696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1200619"/>
            <a:ext cx="8208912" cy="5184576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Flashbay’s products are designed as promotional items </a:t>
            </a:r>
            <a:r>
              <a:rPr lang="mr-IN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naturally, our value-add comes in our branding capabilities, rather than our technical specifications relative to the consumer market.</a:t>
            </a:r>
          </a:p>
          <a:p>
            <a:pPr algn="just"/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tables below provide context on our relative technical specifications: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891380"/>
              </p:ext>
            </p:extLst>
          </p:nvPr>
        </p:nvGraphicFramePr>
        <p:xfrm>
          <a:off x="1797534" y="2654498"/>
          <a:ext cx="5544615" cy="1051169"/>
        </p:xfrm>
        <a:graphic>
          <a:graphicData uri="http://schemas.openxmlformats.org/drawingml/2006/table">
            <a:tbl>
              <a:tblPr/>
              <a:tblGrid>
                <a:gridCol w="1936216"/>
                <a:gridCol w="1808200"/>
                <a:gridCol w="1800199"/>
              </a:tblGrid>
              <a:tr h="18707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 smtClean="0">
                          <a:effectLst/>
                          <a:latin typeface="+mn-lt"/>
                        </a:rPr>
                        <a:t>Specification</a:t>
                      </a:r>
                      <a:endParaRPr lang="en-US" sz="1200" b="1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 smtClean="0">
                          <a:effectLst/>
                          <a:latin typeface="+mn-lt"/>
                        </a:rPr>
                        <a:t>Flashbay Speakers</a:t>
                      </a:r>
                      <a:endParaRPr lang="en-US" sz="1200" b="1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 smtClean="0">
                          <a:effectLst/>
                          <a:latin typeface="+mn-lt"/>
                        </a:rPr>
                        <a:t>Consumer Speakers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5261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Sensitivity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80dB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1200" b="0" dirty="0" smtClean="0">
                          <a:effectLst/>
                          <a:latin typeface="+mn-lt"/>
                        </a:rPr>
                        <a:t>87dB</a:t>
                      </a:r>
                      <a:endParaRPr lang="fi-FI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Power</a:t>
                      </a:r>
                      <a:r>
                        <a:rPr lang="is-IS" sz="1200" b="0" baseline="0" dirty="0" smtClean="0">
                          <a:effectLst/>
                          <a:latin typeface="+mn-lt"/>
                        </a:rPr>
                        <a:t> Handling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3W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3W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</a:tr>
              <a:tr h="25261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Frequency Response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20Hz </a:t>
                      </a:r>
                      <a:r>
                        <a:rPr lang="mr-IN" sz="1200" b="0" dirty="0" smtClean="0">
                          <a:effectLst/>
                          <a:latin typeface="+mn-lt"/>
                        </a:rPr>
                        <a:t>–</a:t>
                      </a:r>
                      <a:r>
                        <a:rPr lang="en-US" sz="1200" b="0" dirty="0" smtClean="0">
                          <a:effectLst/>
                          <a:latin typeface="+mn-lt"/>
                        </a:rPr>
                        <a:t> 20kHz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20Hz </a:t>
                      </a:r>
                      <a:r>
                        <a:rPr lang="mr-IN" sz="1200" b="0" baseline="0" dirty="0" smtClean="0">
                          <a:effectLst/>
                          <a:latin typeface="+mn-lt"/>
                        </a:rPr>
                        <a:t>–</a:t>
                      </a:r>
                      <a:r>
                        <a:rPr lang="is-IS" sz="1200" b="0" baseline="0" dirty="0" smtClean="0">
                          <a:effectLst/>
                          <a:latin typeface="+mn-lt"/>
                        </a:rPr>
                        <a:t> 20kHz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481867"/>
              </p:ext>
            </p:extLst>
          </p:nvPr>
        </p:nvGraphicFramePr>
        <p:xfrm>
          <a:off x="1799692" y="4238920"/>
          <a:ext cx="5544615" cy="1051169"/>
        </p:xfrm>
        <a:graphic>
          <a:graphicData uri="http://schemas.openxmlformats.org/drawingml/2006/table">
            <a:tbl>
              <a:tblPr/>
              <a:tblGrid>
                <a:gridCol w="1936216"/>
                <a:gridCol w="1808200"/>
                <a:gridCol w="1800199"/>
              </a:tblGrid>
              <a:tr h="18707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 smtClean="0">
                          <a:effectLst/>
                          <a:latin typeface="+mn-lt"/>
                        </a:rPr>
                        <a:t>Specification</a:t>
                      </a:r>
                      <a:endParaRPr lang="en-US" sz="1200" b="1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 smtClean="0">
                          <a:effectLst/>
                          <a:latin typeface="+mn-lt"/>
                        </a:rPr>
                        <a:t>Flashbay Headphones</a:t>
                      </a:r>
                      <a:endParaRPr lang="en-US" sz="1200" b="1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 smtClean="0">
                          <a:effectLst/>
                          <a:latin typeface="+mn-lt"/>
                        </a:rPr>
                        <a:t>Consumer Headphones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4496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Sensitivity</a:t>
                      </a:r>
                      <a:r>
                        <a:rPr lang="en-US" sz="1200" b="0" baseline="0" dirty="0" smtClean="0">
                          <a:effectLst/>
                          <a:latin typeface="+mn-lt"/>
                        </a:rPr>
                        <a:t> (dB)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108dB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1200" b="0" dirty="0" smtClean="0">
                          <a:effectLst/>
                          <a:latin typeface="+mn-lt"/>
                        </a:rPr>
                        <a:t>115dB</a:t>
                      </a:r>
                      <a:endParaRPr lang="fi-FI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Power</a:t>
                      </a:r>
                      <a:r>
                        <a:rPr lang="is-IS" sz="1200" b="0" baseline="0" dirty="0" smtClean="0">
                          <a:effectLst/>
                          <a:latin typeface="+mn-lt"/>
                        </a:rPr>
                        <a:t> Handling</a:t>
                      </a:r>
                      <a:r>
                        <a:rPr lang="is-IS" sz="1200" b="0" dirty="0" smtClean="0">
                          <a:effectLst/>
                          <a:latin typeface="+mn-lt"/>
                        </a:rPr>
                        <a:t> (W)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20mW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20mW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</a:tr>
              <a:tr h="25261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Frequency Response (Hz)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20Hz </a:t>
                      </a:r>
                      <a:r>
                        <a:rPr lang="mr-IN" sz="1200" b="0" dirty="0" smtClean="0">
                          <a:effectLst/>
                          <a:latin typeface="+mn-lt"/>
                        </a:rPr>
                        <a:t>–</a:t>
                      </a:r>
                      <a:r>
                        <a:rPr lang="en-US" sz="1200" b="0" dirty="0" smtClean="0">
                          <a:effectLst/>
                          <a:latin typeface="+mn-lt"/>
                        </a:rPr>
                        <a:t> 20kHz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20Hz </a:t>
                      </a:r>
                      <a:r>
                        <a:rPr lang="mr-IN" sz="1200" b="0" dirty="0" smtClean="0">
                          <a:effectLst/>
                          <a:latin typeface="+mn-lt"/>
                        </a:rPr>
                        <a:t>–</a:t>
                      </a:r>
                      <a:r>
                        <a:rPr lang="is-IS" sz="1200" b="0" dirty="0" smtClean="0">
                          <a:effectLst/>
                          <a:latin typeface="+mn-lt"/>
                        </a:rPr>
                        <a:t> 20kHz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78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554854" y="2443578"/>
            <a:ext cx="8229600" cy="452596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algn="l"/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  <a:p>
            <a:pPr marL="457200" lvl="1" algn="l"/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3905" y="260648"/>
            <a:ext cx="76161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baseline="0" noProof="0" dirty="0" smtClean="0">
                <a:ln w="11430"/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Unique Selling Point: Audio</a:t>
            </a:r>
            <a:endParaRPr kumimoji="0" lang="en-US" sz="4400" b="1" i="1" u="none" strike="noStrike" kern="0" cap="none" spc="0" normalizeH="0" baseline="0" noProof="0" dirty="0" smtClean="0">
              <a:ln w="1905"/>
              <a:solidFill>
                <a:srgbClr val="69696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9558" y="1171106"/>
            <a:ext cx="8064896" cy="5328592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Accounting for the fact that they are promotional products, our Audio range has tremendous specifications.</a:t>
            </a:r>
          </a:p>
          <a:p>
            <a:pPr marL="0" marR="0" lvl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 will not find better promotional quality on the market.</a:t>
            </a:r>
          </a:p>
          <a:p>
            <a:pPr marL="0" marR="0" lvl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Our prices, however, are around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1D3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1/20</a:t>
            </a:r>
            <a:r>
              <a:rPr kumimoji="0" lang="en-GB" sz="1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A51D3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1D3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those of good consumer standard items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 with all our products, our real value-add is in our branding capabilities.</a:t>
            </a:r>
          </a:p>
          <a:p>
            <a:pPr marL="0" marR="0" lvl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Additionally, our products are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1D3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fully safety-certified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offer a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1D3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consumer standard battery life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alongside the following features:</a:t>
            </a:r>
          </a:p>
          <a:p>
            <a:pPr marL="0" marR="0" lvl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Wireless sound with Bluetooth®️allowing for easy pairing to iPhone, iPad, Android &amp; Windows mobile devices</a:t>
            </a:r>
          </a:p>
          <a:p>
            <a:pPr marL="285750" marR="0" lvl="0" indent="-28575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8-10 hours of playback depending on product</a:t>
            </a:r>
          </a:p>
          <a:p>
            <a:pPr marL="285750" marR="0" lvl="0" indent="-28575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Microphone for hands free calling and answering</a:t>
            </a:r>
          </a:p>
          <a:p>
            <a:pPr marL="285750" marR="0" lvl="0" indent="-28575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Auxiliary audio input</a:t>
            </a:r>
          </a:p>
          <a:p>
            <a:pPr marL="0" marR="0" lvl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sng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3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93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554854" y="2443578"/>
            <a:ext cx="8229600" cy="452596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algn="l"/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  <a:p>
            <a:pPr marL="457200" lvl="1" algn="l"/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3047" y="211287"/>
            <a:ext cx="81099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 smtClean="0">
                <a:ln w="11430"/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Frequently Asked Questions (FAQs)</a:t>
            </a:r>
            <a:endParaRPr kumimoji="0" lang="en-US" sz="3600" b="1" i="1" u="none" strike="noStrike" kern="0" cap="none" spc="0" normalizeH="0" baseline="0" noProof="0" dirty="0" smtClean="0">
              <a:ln w="1905"/>
              <a:solidFill>
                <a:srgbClr val="69696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5584" y="1268760"/>
            <a:ext cx="8220872" cy="5112568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GB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What percentage of battery charge are our Audio products shipped with?</a:t>
            </a:r>
          </a:p>
          <a:p>
            <a:r>
              <a:rPr lang="en-GB" sz="14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They are approximately </a:t>
            </a:r>
            <a:r>
              <a:rPr lang="en-GB" sz="1400" dirty="0" smtClean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30%-70% </a:t>
            </a:r>
            <a:r>
              <a:rPr lang="en-GB" sz="14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charged.</a:t>
            </a:r>
          </a:p>
          <a:p>
            <a:endParaRPr lang="en-GB" sz="1400" b="1" dirty="0" smtClean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Q: What is the wireless range of our Audio products?</a:t>
            </a:r>
          </a:p>
          <a:p>
            <a:r>
              <a:rPr lang="en-GB" sz="14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The Bluetooth connection range is approximately </a:t>
            </a:r>
            <a:r>
              <a:rPr lang="en-GB" sz="1400" dirty="0" smtClean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2402MHz-2480MHz</a:t>
            </a:r>
            <a:r>
              <a:rPr lang="en-GB" sz="14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r-IN" sz="14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–</a:t>
            </a:r>
            <a:r>
              <a:rPr lang="en-GB" sz="14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equates to a distance of around </a:t>
            </a:r>
            <a:r>
              <a:rPr lang="en-GB" sz="1400" dirty="0" smtClean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8m</a:t>
            </a:r>
            <a:r>
              <a:rPr lang="en-GB" sz="14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400" b="1" dirty="0" smtClean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Q: How many hours of playing time do our Audio products offer?</a:t>
            </a:r>
          </a:p>
          <a:p>
            <a:r>
              <a:rPr lang="en-GB" sz="14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AC </a:t>
            </a:r>
            <a:r>
              <a:rPr lang="mr-IN" sz="14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–</a:t>
            </a:r>
            <a:r>
              <a:rPr lang="en-GB" sz="14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hours </a:t>
            </a:r>
            <a:r>
              <a:rPr lang="en-GB" sz="14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full peak; </a:t>
            </a:r>
            <a:r>
              <a:rPr lang="en-GB" sz="1400" dirty="0" smtClean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hours</a:t>
            </a:r>
            <a:r>
              <a:rPr lang="en-GB" sz="14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medium peak; </a:t>
            </a:r>
            <a:r>
              <a:rPr lang="en-GB" sz="1400" dirty="0" smtClean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hours </a:t>
            </a:r>
            <a:r>
              <a:rPr lang="en-GB" sz="14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low peak.</a:t>
            </a:r>
          </a:p>
          <a:p>
            <a:r>
              <a:rPr lang="en-GB" sz="14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CU </a:t>
            </a:r>
            <a:r>
              <a:rPr lang="mr-IN" sz="14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–</a:t>
            </a:r>
            <a:r>
              <a:rPr lang="en-GB" sz="14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hours </a:t>
            </a:r>
            <a:r>
              <a:rPr lang="en-GB" sz="14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full peak; </a:t>
            </a:r>
            <a:r>
              <a:rPr lang="en-GB" sz="1400" dirty="0" smtClean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hours </a:t>
            </a:r>
            <a:r>
              <a:rPr lang="en-GB" sz="14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medium peak; </a:t>
            </a:r>
            <a:r>
              <a:rPr lang="en-GB" sz="1400" dirty="0" smtClean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hours </a:t>
            </a:r>
            <a:r>
              <a:rPr lang="en-GB" sz="14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low peak.</a:t>
            </a:r>
          </a:p>
          <a:p>
            <a:endParaRPr lang="en-GB" sz="1400" b="1" dirty="0" smtClean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Q: How long does it take for the Audio devices to charge?</a:t>
            </a:r>
          </a:p>
          <a:p>
            <a:r>
              <a:rPr lang="en-GB" sz="14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AC </a:t>
            </a:r>
            <a:r>
              <a:rPr lang="mr-IN" sz="14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–</a:t>
            </a:r>
            <a:r>
              <a:rPr lang="en-GB" sz="14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battery capacity is 160 </a:t>
            </a:r>
            <a:r>
              <a:rPr lang="en-GB" sz="1400" dirty="0" err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</a:t>
            </a:r>
            <a:r>
              <a:rPr lang="en-GB" sz="14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equates to a </a:t>
            </a:r>
            <a:r>
              <a:rPr lang="en-GB" sz="1400" dirty="0" smtClean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half-hour charge </a:t>
            </a:r>
            <a:r>
              <a:rPr lang="en-GB" sz="14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400mA charger.</a:t>
            </a:r>
          </a:p>
          <a:p>
            <a:r>
              <a:rPr lang="en-GB" sz="14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CU </a:t>
            </a:r>
            <a:r>
              <a:rPr lang="mr-IN" sz="14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–</a:t>
            </a:r>
            <a:r>
              <a:rPr lang="en-GB" sz="14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battery capacity is 500 mAh, which equates to a </a:t>
            </a:r>
            <a:r>
              <a:rPr lang="en-GB" sz="1400" dirty="0" smtClean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and a half-hour charge </a:t>
            </a:r>
            <a:r>
              <a:rPr lang="en-GB" sz="14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400mA charger.</a:t>
            </a:r>
          </a:p>
        </p:txBody>
      </p:sp>
    </p:spTree>
    <p:extLst>
      <p:ext uri="{BB962C8B-B14F-4D97-AF65-F5344CB8AC3E}">
        <p14:creationId xmlns:p14="http://schemas.microsoft.com/office/powerpoint/2010/main" val="140778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777" y="205773"/>
            <a:ext cx="61157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baseline="0" noProof="0" dirty="0" smtClean="0">
                <a:ln w="11430"/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Emails and Templates</a:t>
            </a:r>
            <a:endParaRPr kumimoji="0" lang="en-US" sz="4400" b="1" i="1" u="none" strike="noStrike" kern="0" cap="none" spc="0" normalizeH="0" baseline="0" noProof="0" dirty="0" smtClean="0">
              <a:ln w="1905"/>
              <a:solidFill>
                <a:srgbClr val="69696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8206" y="1073452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lot of SAMs are still using their standard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USB Flash Drive 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templates. It makes sense to rework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store them in 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separate folder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note that </a:t>
            </a:r>
            <a:r>
              <a:rPr lang="en-GB" sz="1400" b="1" u="sng" dirty="0" smtClean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TIMES</a:t>
            </a:r>
            <a:r>
              <a:rPr lang="en-GB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GB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u="sng" dirty="0" smtClean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LONGER</a:t>
            </a:r>
            <a:r>
              <a:rPr lang="en-GB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with Flash Drives, and in most cases our Power offering. (This is 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mainly due to customs and special transportation rules for dangerous goods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algn="just"/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Audio Products, it is even more important to ensure your customer is satisfied</a:t>
            </a:r>
            <a:r>
              <a:rPr lang="en-GB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u="sng" dirty="0" smtClean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GB" sz="14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sending a link to the TrustPilot review:</a:t>
            </a:r>
          </a:p>
          <a:p>
            <a:pPr algn="just"/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Audio products are much more </a:t>
            </a:r>
            <a:r>
              <a:rPr lang="en-GB" sz="1400" b="1" dirty="0" smtClean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</a:t>
            </a:r>
            <a:r>
              <a:rPr lang="en-GB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USB Flash Drives</a:t>
            </a:r>
          </a:p>
          <a:p>
            <a:pPr marL="285750" indent="-285750" algn="just">
              <a:buFont typeface="Arial" charset="0"/>
              <a:buChar char="•"/>
            </a:pPr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Customers may have </a:t>
            </a:r>
            <a:r>
              <a:rPr lang="en-GB" sz="1400" b="1" dirty="0" smtClean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 quality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smtClean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en-GB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expectations which differ to our products delivery</a:t>
            </a:r>
          </a:p>
          <a:p>
            <a:pPr marL="285750" indent="-285750" algn="just">
              <a:buFont typeface="Arial" charset="0"/>
              <a:buChar char="•"/>
            </a:pPr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USB Flash Drives are a more simple product </a:t>
            </a:r>
            <a:r>
              <a:rPr lang="mr-IN" sz="1400" dirty="0" smtClean="0">
                <a:solidFill>
                  <a:srgbClr val="696969"/>
                </a:solidFill>
                <a:latin typeface="Arial" panose="020B0604020202020204" pitchFamily="34" charset="0"/>
              </a:rPr>
              <a:t>–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they look good and work, they will typically serve clients perfectly</a:t>
            </a:r>
          </a:p>
          <a:p>
            <a:pPr algn="just"/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Therefore it is vital to ensure customer satisfaction prior to sending a TrustPilot review link</a:t>
            </a: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563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1204</Words>
  <Application>Microsoft Macintosh PowerPoint</Application>
  <PresentationFormat>On-screen Show (4:3)</PresentationFormat>
  <Paragraphs>223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Mangal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Vincent</dc:creator>
  <cp:lastModifiedBy>IT Support</cp:lastModifiedBy>
  <cp:revision>59</cp:revision>
  <dcterms:created xsi:type="dcterms:W3CDTF">2013-10-22T14:51:11Z</dcterms:created>
  <dcterms:modified xsi:type="dcterms:W3CDTF">2017-08-03T17:03:54Z</dcterms:modified>
</cp:coreProperties>
</file>