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7"/>
  </p:notesMasterIdLst>
  <p:sldIdLst>
    <p:sldId id="279" r:id="rId4"/>
    <p:sldId id="280" r:id="rId5"/>
    <p:sldId id="281" r:id="rId6"/>
    <p:sldId id="282" r:id="rId7"/>
    <p:sldId id="283" r:id="rId8"/>
    <p:sldId id="291" r:id="rId9"/>
    <p:sldId id="285" r:id="rId10"/>
    <p:sldId id="286" r:id="rId11"/>
    <p:sldId id="292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44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2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0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8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6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5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C35"/>
    <a:srgbClr val="696969"/>
    <a:srgbClr val="AF0030"/>
    <a:srgbClr val="B30C3A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74"/>
  </p:normalViewPr>
  <p:slideViewPr>
    <p:cSldViewPr snapToGrid="0" snapToObjects="1">
      <p:cViewPr>
        <p:scale>
          <a:sx n="120" d="100"/>
          <a:sy n="120" d="100"/>
        </p:scale>
        <p:origin x="2568" y="25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8BCC-EBD9-457C-A621-DCEF316FE25F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5239-65B8-4129-8FE8-C464F08AE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95239-65B8-4129-8FE8-C464F08AE5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2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1" cy="147002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D7D-CF66-4302-9CFA-D0A2D69927E7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5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878-A673-4D41-8B16-85228AC5BB3E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1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856-4FA8-442E-9626-D9256763AC86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37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61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6B10-FD94-46B5-9BE7-261C82E1645B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1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A6B8-C852-4518-B8EC-0ADACB2E7949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E354-2FD1-462B-86EB-0A1625D9D38A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86A3-89C2-494D-83E5-40A6A9B724E1}" type="datetime1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5561-D2D7-45ED-AD60-6AD5516415AA}" type="datetime1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6C5-B445-422D-8172-12CBFAD3BAF3}" type="datetime1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90AA-4418-4AFE-8AF8-1479C8CF88DF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82" indent="0">
              <a:buNone/>
              <a:defRPr sz="2800"/>
            </a:lvl2pPr>
            <a:lvl3pPr marL="914362" indent="0">
              <a:buNone/>
              <a:defRPr sz="2400"/>
            </a:lvl3pPr>
            <a:lvl4pPr marL="1371544" indent="0">
              <a:buNone/>
              <a:defRPr sz="1900"/>
            </a:lvl4pPr>
            <a:lvl5pPr marL="1828726" indent="0">
              <a:buNone/>
              <a:defRPr sz="1900"/>
            </a:lvl5pPr>
            <a:lvl6pPr marL="2285906" indent="0">
              <a:buNone/>
              <a:defRPr sz="1900"/>
            </a:lvl6pPr>
            <a:lvl7pPr marL="2743088" indent="0">
              <a:buNone/>
              <a:defRPr sz="1900"/>
            </a:lvl7pPr>
            <a:lvl8pPr marL="3200268" indent="0">
              <a:buNone/>
              <a:defRPr sz="1900"/>
            </a:lvl8pPr>
            <a:lvl9pPr marL="365745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C90C-6F29-4AEF-8DA3-129E1CFFCB22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0887-BB59-44D0-8AB9-0942FE1AB7AD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1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9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3" indent="-228591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5" indent="-228591" algn="l" defTabSz="45718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5" indent="-228591" algn="l" defTabSz="457182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7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1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652010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85" y="268857"/>
            <a:ext cx="3458078" cy="12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4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2408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662" y="6168905"/>
            <a:ext cx="1604338" cy="5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1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2.xml"/><Relationship Id="rId5" Type="http://schemas.openxmlformats.org/officeDocument/2006/relationships/image" Target="../media/image8.png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372861"/>
            <a:ext cx="6800296" cy="398188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 smtClean="0">
              <a:ln w="1143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5200" b="1" i="1" dirty="0" smtClean="0">
                <a:ln w="11430"/>
                <a:solidFill>
                  <a:srgbClr val="6969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Flashbay:</a:t>
            </a:r>
          </a:p>
          <a:p>
            <a:r>
              <a:rPr lang="en-US" sz="5200" b="1" i="1" dirty="0" smtClean="0">
                <a:ln w="11430"/>
                <a:solidFill>
                  <a:srgbClr val="6969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Audio Category</a:t>
            </a:r>
          </a:p>
          <a:p>
            <a:endParaRPr lang="en-US" sz="5200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sz="5200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48" y="3732029"/>
            <a:ext cx="3196411" cy="1967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28" y="3732028"/>
            <a:ext cx="3682186" cy="22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777" y="205773"/>
            <a:ext cx="61157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Emails and Templates</a:t>
            </a:r>
            <a:endParaRPr kumimoji="0" lang="en-US" sz="44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014" y="1169149"/>
            <a:ext cx="76979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SAMs are still using their standard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 Flash Drive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templates. It makes sense to rework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store them in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separate folder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note that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times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with Flash Drives. This is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due to customs and special transportation rules for dangerous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goods, as well as production timelines. </a:t>
            </a:r>
          </a:p>
          <a:p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Audio Products, it is even more important to ensure your customer is satisfied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sending a link to the TrustPilot review:</a:t>
            </a:r>
          </a:p>
          <a:p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products are much more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USB Flash Drives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Customers may have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quality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which differ to our products delivery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 Flash Drives are a more simple product </a:t>
            </a:r>
            <a:r>
              <a:rPr lang="mr-IN" sz="1400" dirty="0" smtClean="0">
                <a:solidFill>
                  <a:srgbClr val="696969"/>
                </a:solidFill>
                <a:latin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they look good and work, they will typically serve clients perfectly</a:t>
            </a:r>
          </a:p>
          <a:p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it is vital to ensure customer satisfaction prior to sending a TrustPilot review link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6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652010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5005" y="1513890"/>
            <a:ext cx="7972185" cy="458975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 smtClean="0">
              <a:ln w="1143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4" action="ppaction://hlinksldjump"/>
            </a:endParaRPr>
          </a:p>
          <a:p>
            <a:endParaRPr lang="en-US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4" action="ppaction://hlinksldjump"/>
            </a:endParaRPr>
          </a:p>
          <a:p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4" action="ppaction://hlinksldjump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 descr="C:\Users\bartek.FLASHBAY\Desktop\flashbay_logo_gb_NEW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742" y="6160280"/>
            <a:ext cx="2015455" cy="7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65392" y="215563"/>
            <a:ext cx="5141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Branding/Samples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7449" y="1282723"/>
            <a:ext cx="3921146" cy="5569059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  <a:endParaRPr lang="en-GB" sz="1400" i="1" u="sng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Currently, all our audio products are available for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Printing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 the Unison which can be</a:t>
            </a:r>
            <a:r>
              <a:rPr lang="en-GB" sz="14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 Printed.</a:t>
            </a:r>
          </a:p>
          <a:p>
            <a:pPr algn="l"/>
            <a:endParaRPr lang="en-GB" sz="1400" b="1" dirty="0">
              <a:solidFill>
                <a:srgbClr val="A5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Additionally, the Tab, the Seed and the Ace are available for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Engraving.</a:t>
            </a:r>
          </a:p>
          <a:p>
            <a:pPr algn="l"/>
            <a:endParaRPr lang="en-GB" sz="1400" dirty="0" smtClean="0">
              <a:solidFill>
                <a:srgbClr val="A5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Dummy Samples </a:t>
            </a: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is </a:t>
            </a:r>
            <a:r>
              <a:rPr lang="en-GB" sz="1400" b="1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exactly the same as for USB loose dummy samples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warehouse team will pack them together with requests for other samples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Samples</a:t>
            </a: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moment only offer </a:t>
            </a:r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sample from the Audio range (CS, ET, ZP, and TB)</a:t>
            </a:r>
            <a:endParaRPr lang="en-GB" sz="1400" dirty="0">
              <a:solidFill>
                <a:srgbClr val="696969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68" y="3726716"/>
            <a:ext cx="3312368" cy="2134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68" y="1091332"/>
            <a:ext cx="3312368" cy="23342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23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6772" y="260648"/>
            <a:ext cx="30091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endParaRPr kumimoji="0" lang="en-US" sz="44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75" y="1202537"/>
            <a:ext cx="8229600" cy="482453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342886" indent="-342886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9" indent="-285739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3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5" indent="-228591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5" indent="-228591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7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9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9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1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standard delivery option look like? </a:t>
            </a:r>
          </a:p>
          <a:p>
            <a:pPr marL="0" indent="0" algn="just">
              <a:buFont typeface="Arial"/>
              <a:buNone/>
            </a:pPr>
            <a:endParaRPr lang="en-GB" sz="1400" b="1" i="1" u="sng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products come with a Micro-USB charging cable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User Manual, packaged in a white cardboard box.</a:t>
            </a:r>
          </a:p>
          <a:p>
            <a:pPr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Additionally, our headphones also come with an Auxiliary cable to facilitate hands-free calling</a:t>
            </a:r>
          </a:p>
          <a:p>
            <a:pPr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cable has additional play/pause/skip track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47" y="3485635"/>
            <a:ext cx="7846828" cy="18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3669" y="1096648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>
            <a:lvl1pPr algn="ctr" defTabSz="4571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ln w="11430"/>
                <a:solidFill>
                  <a:srgbClr val="696969"/>
                </a:solidFill>
              </a:rPr>
              <a:t>Scheduling orders</a:t>
            </a:r>
            <a:endParaRPr lang="en-GB" dirty="0">
              <a:solidFill>
                <a:srgbClr val="696969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52542" y="2695385"/>
            <a:ext cx="3049895" cy="328011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item codes can be found in the Price List (and the Wiki)</a:t>
            </a:r>
          </a:p>
          <a:p>
            <a:pPr marL="285750" indent="-285750" algn="l">
              <a:buFont typeface="Arial" charset="0"/>
              <a:buChar char="•"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that orders for Flash Drives / Power products and Audio Products must be placed separately</a:t>
            </a:r>
          </a:p>
          <a:p>
            <a:pPr marL="285750" indent="-285750" algn="l">
              <a:buFont typeface="Arial" charset="0"/>
              <a:buChar char="•"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products can be shipped in any number/multiple greater than 10 units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227" y="2376404"/>
            <a:ext cx="2249983" cy="32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241" y="244057"/>
            <a:ext cx="85715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Introduction to Speakers</a:t>
            </a:r>
            <a:endParaRPr lang="en-US" sz="36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18780" y="1276891"/>
            <a:ext cx="8229600" cy="1656184"/>
          </a:xfrm>
          <a:prstGeom prst="rect">
            <a:avLst/>
          </a:prstGeom>
        </p:spPr>
        <p:txBody>
          <a:bodyPr vert="horz" lIns="91436" tIns="45719" rIns="91436" bIns="45719" rtlCol="0">
            <a:no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front of a loudspeaker, there is a diaphragm - a fabric, plastic, paper, or lightweight </a:t>
            </a:r>
          </a:p>
          <a:p>
            <a:pPr marL="6350"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cone, not unlike a drum skin (coloured grey in the diagram).</a:t>
            </a:r>
          </a:p>
          <a:p>
            <a:pPr marL="6350"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outer part of the cone is fastened to the outer part of the loudspeaker's circular metal rim.</a:t>
            </a:r>
          </a:p>
          <a:p>
            <a:pPr marL="6350"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inner part is fixed to an iron coil (coloured orange) that is wrapped around a permanent magnet (coloured yellow).</a:t>
            </a:r>
          </a:p>
          <a:p>
            <a:pPr marL="6350" algn="just"/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18780" y="3263198"/>
            <a:ext cx="44644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0" algn="just">
              <a:buNone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the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loudspeaker to a stereo, electrical signals feed through the speaker cables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(orange)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coil. This turns the coil into a temporary magnet or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electromagnet.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 algn="just">
              <a:buNone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 algn="just">
              <a:buNone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electricity flows back and forth in the cables, the electromagnet either attracts or repels the permanent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(blue).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moves the coil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backwards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forward, pulling and pushing the loudspeaker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cone.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 algn="just">
              <a:buNone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 algn="just">
              <a:buNone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drum skin vibrating back and forth, the moving cone pumps sounds out into the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air.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nimated diagram showing how a loudspeaker works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056" y="3254247"/>
            <a:ext cx="3048821" cy="261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6389" y="231552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Speaker Specs: Volume</a:t>
            </a:r>
            <a:endParaRPr kumimoji="0" lang="en-US" sz="44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17654" y="1543250"/>
            <a:ext cx="3820160" cy="518457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speaker’s </a:t>
            </a:r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measured in </a:t>
            </a:r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Decibels (dB)</a:t>
            </a:r>
            <a:endParaRPr lang="en-GB" sz="1400" dirty="0" smtClean="0">
              <a:solidFill>
                <a:srgbClr val="A51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speaker’s maximum </a:t>
            </a:r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power</a:t>
            </a: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measured in </a:t>
            </a:r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Watts (W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endParaRPr lang="en-GB" sz="1400" b="1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indication of how </a:t>
            </a:r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</a:t>
            </a:r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 can play: 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 with a sensitivity rating of </a:t>
            </a:r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dB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that at </a:t>
            </a:r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watt of power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sound produced by the speaker at a distance of </a:t>
            </a:r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metre</a:t>
            </a:r>
            <a:r>
              <a:rPr lang="en-GB" sz="1400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decibels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32561"/>
              </p:ext>
            </p:extLst>
          </p:nvPr>
        </p:nvGraphicFramePr>
        <p:xfrm>
          <a:off x="5050461" y="1626779"/>
          <a:ext cx="3508744" cy="3094078"/>
        </p:xfrm>
        <a:graphic>
          <a:graphicData uri="http://schemas.openxmlformats.org/drawingml/2006/table">
            <a:tbl>
              <a:tblPr/>
              <a:tblGrid>
                <a:gridCol w="1964898"/>
                <a:gridCol w="1543846"/>
              </a:tblGrid>
              <a:tr h="349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Sound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Volume in 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</a:tr>
              <a:tr h="334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Whisper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15-25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</a:tr>
              <a:tr h="570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Home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or Office Background Noise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40-60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</a:tr>
              <a:tr h="46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Normal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Speaking Voice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65-70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</a:tr>
              <a:tr h="370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Orchestral Climax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cs-CZ" sz="1200" b="0" dirty="0" smtClean="0">
                          <a:effectLst/>
                          <a:latin typeface="+mn-lt"/>
                        </a:rPr>
                        <a:t>105</a:t>
                      </a:r>
                      <a:endParaRPr lang="cs-CZ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</a:tr>
              <a:tr h="334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Rock Concert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120+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</a:tr>
              <a:tr h="334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Pain Threshold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130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</a:tr>
              <a:tr h="334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Jet Aircraft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140-180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4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346" y="241239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Specs: Volume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4346" y="1126189"/>
            <a:ext cx="8349966" cy="518457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speaker’s original </a:t>
            </a:r>
            <a:r>
              <a:rPr lang="en-GB" sz="1400" b="1" dirty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400" b="1" dirty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important than the power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it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requisite wattage increases exponentially for a constant increase decibels.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words </a:t>
            </a:r>
            <a:r>
              <a:rPr lang="mr-IN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is a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loss in volume gain as power increases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low a dB rating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requires too much power to generate good volume - this risks blowing the speaker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high a dB rating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you are unlikely to have sufficient power to make full use of the speaker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03463"/>
              </p:ext>
            </p:extLst>
          </p:nvPr>
        </p:nvGraphicFramePr>
        <p:xfrm>
          <a:off x="3312867" y="3644047"/>
          <a:ext cx="2518266" cy="2590800"/>
        </p:xfrm>
        <a:graphic>
          <a:graphicData uri="http://schemas.openxmlformats.org/drawingml/2006/table">
            <a:tbl>
              <a:tblPr/>
              <a:tblGrid>
                <a:gridCol w="1108037"/>
                <a:gridCol w="1410229"/>
              </a:tblGrid>
              <a:tr h="24602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Power in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Watts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Volume in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4602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460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4602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4602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460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4602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460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460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460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6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bartek.FLASHBAY\Desktop\NEW_WAVE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80718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5005" y="1513890"/>
            <a:ext cx="7972185" cy="458975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 smtClean="0">
              <a:ln w="1143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3" action="ppaction://hlinksldjump"/>
            </a:endParaRPr>
          </a:p>
          <a:p>
            <a:endParaRPr lang="en-US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3" action="ppaction://hlinksldjump"/>
            </a:endParaRPr>
          </a:p>
          <a:p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3" action="ppaction://hlinksldjump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 descr="C:\Users\bartek.FLASHBAY\Desktop\flashbay_logo_gb_NEW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742" y="6160280"/>
            <a:ext cx="2015455" cy="7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4346" y="241239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Specs: Pitch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4013" y="1189455"/>
            <a:ext cx="8208912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886" indent="-342886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9" indent="-285739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3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5" indent="-228591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5" indent="-228591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7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9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9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1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speaker’s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response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measured in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Hertz (Hz)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/>
              <a:buNone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measure of the speed at which the speaker cone vibrates, and provides indication of</a:t>
            </a:r>
          </a:p>
          <a:p>
            <a:pPr marL="0" indent="0">
              <a:buFont typeface="Arial"/>
              <a:buNone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speaker </a:t>
            </a:r>
            <a:r>
              <a:rPr lang="mr-IN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high and low a speaker can play:</a:t>
            </a:r>
          </a:p>
          <a:p>
            <a:pPr marL="0" indent="0">
              <a:buFont typeface="Arial"/>
              <a:buNone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speaker with a frequency of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20Hz-20kHz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that the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bass output is 20Hz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marL="0" indent="0">
              <a:buFont typeface="Arial"/>
              <a:buNone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b="1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treble output is 20kHz (20,000 Hz)</a:t>
            </a:r>
            <a:r>
              <a:rPr lang="en-GB" sz="14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/>
              <a:buNone/>
            </a:pPr>
            <a:endParaRPr lang="en-GB" sz="1400" dirty="0" smtClean="0">
              <a:solidFill>
                <a:srgbClr val="696969"/>
              </a:solidFill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400" dirty="0" smtClean="0">
              <a:solidFill>
                <a:srgbClr val="69696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71496"/>
              </p:ext>
            </p:extLst>
          </p:nvPr>
        </p:nvGraphicFramePr>
        <p:xfrm>
          <a:off x="2195736" y="3284984"/>
          <a:ext cx="4752528" cy="2658698"/>
        </p:xfrm>
        <a:graphic>
          <a:graphicData uri="http://schemas.openxmlformats.org/drawingml/2006/table">
            <a:tbl>
              <a:tblPr/>
              <a:tblGrid>
                <a:gridCol w="2736304"/>
                <a:gridCol w="2016224"/>
              </a:tblGrid>
              <a:tr h="35956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Sound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Frequency 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in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Hz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Lowest Elephant Noise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4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31319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Lowest Sound a Human Hears 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20-30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Normal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Speaking Voice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250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First Cry of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a Baby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 smtClean="0">
                          <a:effectLst/>
                          <a:latin typeface="+mn-lt"/>
                        </a:rPr>
                        <a:t>432</a:t>
                      </a:r>
                      <a:endParaRPr lang="cs-CZ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Most Irritating Frequency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(Chainsaw)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4,000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Highest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Note on a Piano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4,096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Highest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Sound a Human Hears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20,000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Highest Dolphin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Noise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200,000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7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014" y="294060"/>
            <a:ext cx="88796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Market Comparisons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200619"/>
            <a:ext cx="8208912" cy="518457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Flashbay’s products are designed as promotional items </a:t>
            </a:r>
            <a:r>
              <a:rPr lang="mr-IN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naturally, our value-add comes in our branding capabilities, rather than our technical specifications relative to the consumer market.</a:t>
            </a:r>
          </a:p>
          <a:p>
            <a:pPr algn="just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tables below provide context on our relative technical specifications: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262248"/>
              </p:ext>
            </p:extLst>
          </p:nvPr>
        </p:nvGraphicFramePr>
        <p:xfrm>
          <a:off x="1797534" y="2654498"/>
          <a:ext cx="5544615" cy="1051169"/>
        </p:xfrm>
        <a:graphic>
          <a:graphicData uri="http://schemas.openxmlformats.org/drawingml/2006/table">
            <a:tbl>
              <a:tblPr/>
              <a:tblGrid>
                <a:gridCol w="1936216"/>
                <a:gridCol w="1808200"/>
                <a:gridCol w="1800199"/>
              </a:tblGrid>
              <a:tr h="1870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Specification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Flashbay Speakers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Consumer Speakers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Sensitivity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solidFill>
                            <a:srgbClr val="A51C35"/>
                          </a:solidFill>
                          <a:effectLst/>
                          <a:latin typeface="+mn-lt"/>
                        </a:rPr>
                        <a:t>80dB</a:t>
                      </a:r>
                      <a:endParaRPr lang="en-US" sz="1200" b="1" dirty="0">
                        <a:solidFill>
                          <a:srgbClr val="A51C35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1" dirty="0" smtClean="0">
                          <a:solidFill>
                            <a:srgbClr val="A51C35"/>
                          </a:solidFill>
                          <a:effectLst/>
                          <a:latin typeface="+mn-lt"/>
                        </a:rPr>
                        <a:t>87dB</a:t>
                      </a:r>
                      <a:endParaRPr lang="fi-FI" sz="1200" b="1" dirty="0">
                        <a:solidFill>
                          <a:srgbClr val="A51C35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Power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Handling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3W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3W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Frequency Response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1200" b="0" dirty="0" smtClean="0">
                          <a:effectLst/>
                          <a:latin typeface="+mn-lt"/>
                        </a:rPr>
                        <a:t> 20kHz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baseline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20kHz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50622"/>
              </p:ext>
            </p:extLst>
          </p:nvPr>
        </p:nvGraphicFramePr>
        <p:xfrm>
          <a:off x="1799692" y="4238920"/>
          <a:ext cx="5544615" cy="1051169"/>
        </p:xfrm>
        <a:graphic>
          <a:graphicData uri="http://schemas.openxmlformats.org/drawingml/2006/table">
            <a:tbl>
              <a:tblPr/>
              <a:tblGrid>
                <a:gridCol w="1936216"/>
                <a:gridCol w="1808200"/>
                <a:gridCol w="1800199"/>
              </a:tblGrid>
              <a:tr h="1870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Specification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Flashbay Headphones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Consumer Headphones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4496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Sensitivity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(dB)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solidFill>
                            <a:srgbClr val="A51C35"/>
                          </a:solidFill>
                          <a:effectLst/>
                          <a:latin typeface="+mn-lt"/>
                        </a:rPr>
                        <a:t>108dB</a:t>
                      </a:r>
                      <a:endParaRPr lang="en-US" sz="1200" b="1" dirty="0">
                        <a:solidFill>
                          <a:srgbClr val="A51C35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1" dirty="0" smtClean="0">
                          <a:solidFill>
                            <a:srgbClr val="A51C35"/>
                          </a:solidFill>
                          <a:effectLst/>
                          <a:latin typeface="+mn-lt"/>
                        </a:rPr>
                        <a:t>115dB</a:t>
                      </a:r>
                      <a:endParaRPr lang="fi-FI" sz="1200" b="1" dirty="0">
                        <a:solidFill>
                          <a:srgbClr val="A51C35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Power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Handling</a:t>
                      </a:r>
                      <a:r>
                        <a:rPr lang="is-IS" sz="1200" b="0" dirty="0" smtClean="0">
                          <a:effectLst/>
                          <a:latin typeface="+mn-lt"/>
                        </a:rPr>
                        <a:t> (W)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20mW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20mW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Frequency Response (Hz)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1200" b="0" dirty="0" smtClean="0">
                          <a:effectLst/>
                          <a:latin typeface="+mn-lt"/>
                        </a:rPr>
                        <a:t> 20kHz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is-IS" sz="1200" b="0" dirty="0" smtClean="0">
                          <a:effectLst/>
                          <a:latin typeface="+mn-lt"/>
                        </a:rPr>
                        <a:t> 20kHz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7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905" y="260648"/>
            <a:ext cx="7616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Unique Selling Point: Audio</a:t>
            </a:r>
            <a:endParaRPr kumimoji="0" lang="en-US" sz="44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9558" y="1171106"/>
            <a:ext cx="8064896" cy="5328592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Accounting for the fact that they are promotional products, our Audio range has tremendous specifications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mr-IN" sz="1400" b="0" i="0" u="none" strike="noStrike" kern="1200" cap="none" spc="0" normalizeH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will not find better promotional quality on the market.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cost prices, are around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1D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1/20</a:t>
            </a:r>
            <a:r>
              <a:rPr kumimoji="0" lang="en-GB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A51D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1D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those of good consumer standard items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with all our products, our real value-add is in our branding capabilities.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Additionally, our products are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1D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fully safety-certified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offer a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1D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consumer standard battery life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alongside the following features: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Wireless sound with Bluetooth</a:t>
            </a:r>
            <a:r>
              <a:rPr kumimoji="0" lang="en-GB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®️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allowing for easy pairing to iPhone, iPad, Android &amp; Windows mobile devices</a:t>
            </a: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8-10 hours of playback depending on product</a:t>
            </a: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Microphone for hands free calling and answering</a:t>
            </a: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Auxiliary audio input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047" y="211287"/>
            <a:ext cx="8109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  <a:endParaRPr kumimoji="0" lang="en-US" sz="36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584" y="1123416"/>
            <a:ext cx="8220872" cy="5112568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13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percentage of battery charge are our Audio products shipped with?</a:t>
            </a:r>
          </a:p>
          <a:p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They are approximately </a:t>
            </a:r>
            <a:r>
              <a:rPr lang="en-GB" sz="13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30%-70% 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charged.</a:t>
            </a:r>
          </a:p>
          <a:p>
            <a:endParaRPr lang="en-GB" sz="1300" b="1" dirty="0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What is the wireless range of our Audio products?</a:t>
            </a:r>
          </a:p>
          <a:p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The Bluetooth connection range is approximately </a:t>
            </a:r>
            <a:r>
              <a:rPr lang="en-GB" sz="13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2402MHz-2480MHz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–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equates to a distance of around </a:t>
            </a:r>
            <a:r>
              <a:rPr lang="en-GB" sz="13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8m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300" b="1" dirty="0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How many hours of playing time do our Audio products offer?</a:t>
            </a:r>
          </a:p>
          <a:p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Very wide range depending on the products</a:t>
            </a:r>
            <a:r>
              <a:rPr lang="mr-IN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1300" dirty="0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AE/UN have the shortest </a:t>
            </a:r>
            <a:r>
              <a:rPr lang="mr-IN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2hours</a:t>
            </a:r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full peak; </a:t>
            </a:r>
            <a:r>
              <a:rPr lang="en-GB" sz="1300" dirty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hours </a:t>
            </a:r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medium peak; </a:t>
            </a:r>
            <a:r>
              <a:rPr lang="en-GB" sz="1300" dirty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hours </a:t>
            </a:r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low peak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AC/MO/NP have the longest </a:t>
            </a:r>
            <a:r>
              <a:rPr lang="mr-IN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–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hours 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full peak; </a:t>
            </a:r>
            <a:r>
              <a:rPr lang="en-GB" sz="13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hours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medium peak; </a:t>
            </a:r>
            <a:r>
              <a:rPr lang="en-GB" sz="13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hours 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low peak.</a:t>
            </a:r>
          </a:p>
          <a:p>
            <a:endParaRPr lang="en-GB" sz="1300" b="1" dirty="0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How long does it take for the Audio devices to charge?</a:t>
            </a:r>
          </a:p>
          <a:p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Again, a wide range</a:t>
            </a:r>
            <a:r>
              <a:rPr lang="mr-IN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mr-IN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–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battery capacity is 160 mAh, which equates to a </a:t>
            </a:r>
            <a:r>
              <a:rPr lang="en-GB" sz="13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0.5h charge 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400mA charger.</a:t>
            </a:r>
          </a:p>
          <a:p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CU </a:t>
            </a:r>
            <a:r>
              <a:rPr lang="mr-IN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–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battery capacity is 500 mAh, which equates to a </a:t>
            </a:r>
            <a:r>
              <a:rPr lang="en-GB" sz="13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GB" sz="1300" dirty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300" dirty="0" smtClean="0">
                <a:solidFill>
                  <a:srgbClr val="A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 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400mA charger.</a:t>
            </a:r>
          </a:p>
        </p:txBody>
      </p:sp>
    </p:spTree>
    <p:extLst>
      <p:ext uri="{BB962C8B-B14F-4D97-AF65-F5344CB8AC3E}">
        <p14:creationId xmlns:p14="http://schemas.microsoft.com/office/powerpoint/2010/main" val="14077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047" y="211287"/>
            <a:ext cx="8109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  <a:endParaRPr kumimoji="0" lang="en-US" sz="3600" b="1" i="1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584" y="1268760"/>
            <a:ext cx="8220872" cy="5112568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Are our Audio products allowed on commercial flights, or are there any restrictions?</a:t>
            </a:r>
          </a:p>
          <a:p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speakers </a:t>
            </a:r>
            <a:r>
              <a:rPr lang="en-GB" sz="1300" dirty="0" smtClean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1300" dirty="0">
                <a:solidFill>
                  <a:srgbClr val="A51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</a:t>
            </a:r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commercial flights. The only restriction is that the battery cell’s weight cannot exceed 5kg/box.</a:t>
            </a:r>
          </a:p>
          <a:p>
            <a:endParaRPr lang="en-GB" sz="13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Can I use and charge my Bluetooth devices at the same time</a:t>
            </a:r>
            <a:r>
              <a:rPr lang="en-GB" sz="13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1300" b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Yes</a:t>
            </a:r>
            <a:r>
              <a:rPr lang="en-GB" sz="13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3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Do any of the speakers function as power banks as well?</a:t>
            </a:r>
          </a:p>
          <a:p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Yes </a:t>
            </a:r>
            <a:r>
              <a:rPr lang="mr-IN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1300" dirty="0" smtClean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AE/UN have 2200mAh capacity </a:t>
            </a:r>
            <a:r>
              <a:rPr lang="en-GB" sz="13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additional power bank feature</a:t>
            </a:r>
            <a:endParaRPr lang="en-GB" sz="13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What type of battery is inside my Audio devices?</a:t>
            </a:r>
          </a:p>
          <a:p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1300" dirty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Li-ion</a:t>
            </a:r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Battery.</a:t>
            </a:r>
          </a:p>
          <a:p>
            <a:endParaRPr lang="en-GB" sz="13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What is the warranty period and what does it cover?</a:t>
            </a:r>
          </a:p>
          <a:p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1300" dirty="0">
                <a:solidFill>
                  <a:srgbClr val="AF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years</a:t>
            </a:r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 warranty.</a:t>
            </a:r>
          </a:p>
          <a:p>
            <a:endParaRPr lang="en-GB" sz="13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What materials were used to manufacture the Bluetooth devices?</a:t>
            </a:r>
          </a:p>
          <a:p>
            <a:r>
              <a:rPr lang="en-GB" sz="13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ABS, Silicone, Steel Mesh, Li-ion, PCB.</a:t>
            </a:r>
          </a:p>
        </p:txBody>
      </p:sp>
    </p:spTree>
    <p:extLst>
      <p:ext uri="{BB962C8B-B14F-4D97-AF65-F5344CB8AC3E}">
        <p14:creationId xmlns:p14="http://schemas.microsoft.com/office/powerpoint/2010/main" val="123839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6954</TotalTime>
  <Words>1405</Words>
  <Application>Microsoft Macintosh PowerPoint</Application>
  <PresentationFormat>On-screen Show (4:3)</PresentationFormat>
  <Paragraphs>238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Mangal</vt:lpstr>
      <vt:lpstr>Arial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Vincent</dc:creator>
  <cp:lastModifiedBy>IT Support</cp:lastModifiedBy>
  <cp:revision>81</cp:revision>
  <dcterms:created xsi:type="dcterms:W3CDTF">2013-10-22T14:51:11Z</dcterms:created>
  <dcterms:modified xsi:type="dcterms:W3CDTF">2017-10-17T14:20:14Z</dcterms:modified>
</cp:coreProperties>
</file>