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54" d="100"/>
          <a:sy n="154" d="100"/>
        </p:scale>
        <p:origin x="-222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D77C98A-C6C9-439A-A9ED-CA2C8B4A0711}" type="datetimeFigureOut">
              <a:rPr lang="en-GB" smtClean="0"/>
              <a:t>04/03/2015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3FCC12-589A-4EAD-AA33-1B74F72D7971}" type="slidenum">
              <a:rPr lang="en-GB" smtClean="0"/>
              <a:t>‹#›</a:t>
            </a:fld>
            <a:endParaRPr lang="en-GB"/>
          </a:p>
        </p:txBody>
      </p:sp>
    </p:spTree>
    <p:extLst>
      <p:ext uri="{BB962C8B-B14F-4D97-AF65-F5344CB8AC3E}">
        <p14:creationId xmlns:p14="http://schemas.microsoft.com/office/powerpoint/2010/main" val="546012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77C98A-C6C9-439A-A9ED-CA2C8B4A0711}" type="datetimeFigureOut">
              <a:rPr lang="en-GB" smtClean="0"/>
              <a:t>04/03/2015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3FCC12-589A-4EAD-AA33-1B74F72D7971}" type="slidenum">
              <a:rPr lang="en-GB" smtClean="0"/>
              <a:t>‹#›</a:t>
            </a:fld>
            <a:endParaRPr lang="en-GB"/>
          </a:p>
        </p:txBody>
      </p:sp>
    </p:spTree>
    <p:extLst>
      <p:ext uri="{BB962C8B-B14F-4D97-AF65-F5344CB8AC3E}">
        <p14:creationId xmlns:p14="http://schemas.microsoft.com/office/powerpoint/2010/main" val="491985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77C98A-C6C9-439A-A9ED-CA2C8B4A0711}" type="datetimeFigureOut">
              <a:rPr lang="en-GB" smtClean="0"/>
              <a:t>04/03/2015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3FCC12-589A-4EAD-AA33-1B74F72D7971}" type="slidenum">
              <a:rPr lang="en-GB" smtClean="0"/>
              <a:t>‹#›</a:t>
            </a:fld>
            <a:endParaRPr lang="en-GB"/>
          </a:p>
        </p:txBody>
      </p:sp>
    </p:spTree>
    <p:extLst>
      <p:ext uri="{BB962C8B-B14F-4D97-AF65-F5344CB8AC3E}">
        <p14:creationId xmlns:p14="http://schemas.microsoft.com/office/powerpoint/2010/main" val="2616093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77C98A-C6C9-439A-A9ED-CA2C8B4A0711}" type="datetimeFigureOut">
              <a:rPr lang="en-GB" smtClean="0"/>
              <a:t>04/03/2015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3FCC12-589A-4EAD-AA33-1B74F72D7971}" type="slidenum">
              <a:rPr lang="en-GB" smtClean="0"/>
              <a:t>‹#›</a:t>
            </a:fld>
            <a:endParaRPr lang="en-GB"/>
          </a:p>
        </p:txBody>
      </p:sp>
    </p:spTree>
    <p:extLst>
      <p:ext uri="{BB962C8B-B14F-4D97-AF65-F5344CB8AC3E}">
        <p14:creationId xmlns:p14="http://schemas.microsoft.com/office/powerpoint/2010/main" val="3040425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77C98A-C6C9-439A-A9ED-CA2C8B4A0711}" type="datetimeFigureOut">
              <a:rPr lang="en-GB" smtClean="0"/>
              <a:t>04/03/2015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3FCC12-589A-4EAD-AA33-1B74F72D7971}" type="slidenum">
              <a:rPr lang="en-GB" smtClean="0"/>
              <a:t>‹#›</a:t>
            </a:fld>
            <a:endParaRPr lang="en-GB"/>
          </a:p>
        </p:txBody>
      </p:sp>
    </p:spTree>
    <p:extLst>
      <p:ext uri="{BB962C8B-B14F-4D97-AF65-F5344CB8AC3E}">
        <p14:creationId xmlns:p14="http://schemas.microsoft.com/office/powerpoint/2010/main" val="1965551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D77C98A-C6C9-439A-A9ED-CA2C8B4A0711}" type="datetimeFigureOut">
              <a:rPr lang="en-GB" smtClean="0"/>
              <a:t>04/03/2015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3FCC12-589A-4EAD-AA33-1B74F72D7971}" type="slidenum">
              <a:rPr lang="en-GB" smtClean="0"/>
              <a:t>‹#›</a:t>
            </a:fld>
            <a:endParaRPr lang="en-GB"/>
          </a:p>
        </p:txBody>
      </p:sp>
    </p:spTree>
    <p:extLst>
      <p:ext uri="{BB962C8B-B14F-4D97-AF65-F5344CB8AC3E}">
        <p14:creationId xmlns:p14="http://schemas.microsoft.com/office/powerpoint/2010/main" val="3278262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D77C98A-C6C9-439A-A9ED-CA2C8B4A0711}" type="datetimeFigureOut">
              <a:rPr lang="en-GB" smtClean="0"/>
              <a:t>04/03/2015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73FCC12-589A-4EAD-AA33-1B74F72D7971}" type="slidenum">
              <a:rPr lang="en-GB" smtClean="0"/>
              <a:t>‹#›</a:t>
            </a:fld>
            <a:endParaRPr lang="en-GB"/>
          </a:p>
        </p:txBody>
      </p:sp>
    </p:spTree>
    <p:extLst>
      <p:ext uri="{BB962C8B-B14F-4D97-AF65-F5344CB8AC3E}">
        <p14:creationId xmlns:p14="http://schemas.microsoft.com/office/powerpoint/2010/main" val="755288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D77C98A-C6C9-439A-A9ED-CA2C8B4A0711}" type="datetimeFigureOut">
              <a:rPr lang="en-GB" smtClean="0"/>
              <a:t>04/03/2015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73FCC12-589A-4EAD-AA33-1B74F72D7971}" type="slidenum">
              <a:rPr lang="en-GB" smtClean="0"/>
              <a:t>‹#›</a:t>
            </a:fld>
            <a:endParaRPr lang="en-GB"/>
          </a:p>
        </p:txBody>
      </p:sp>
    </p:spTree>
    <p:extLst>
      <p:ext uri="{BB962C8B-B14F-4D97-AF65-F5344CB8AC3E}">
        <p14:creationId xmlns:p14="http://schemas.microsoft.com/office/powerpoint/2010/main" val="1991873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77C98A-C6C9-439A-A9ED-CA2C8B4A0711}" type="datetimeFigureOut">
              <a:rPr lang="en-GB" smtClean="0"/>
              <a:t>04/03/2015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73FCC12-589A-4EAD-AA33-1B74F72D7971}" type="slidenum">
              <a:rPr lang="en-GB" smtClean="0"/>
              <a:t>‹#›</a:t>
            </a:fld>
            <a:endParaRPr lang="en-GB"/>
          </a:p>
        </p:txBody>
      </p:sp>
    </p:spTree>
    <p:extLst>
      <p:ext uri="{BB962C8B-B14F-4D97-AF65-F5344CB8AC3E}">
        <p14:creationId xmlns:p14="http://schemas.microsoft.com/office/powerpoint/2010/main" val="575449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77C98A-C6C9-439A-A9ED-CA2C8B4A0711}" type="datetimeFigureOut">
              <a:rPr lang="en-GB" smtClean="0"/>
              <a:t>04/03/2015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3FCC12-589A-4EAD-AA33-1B74F72D7971}" type="slidenum">
              <a:rPr lang="en-GB" smtClean="0"/>
              <a:t>‹#›</a:t>
            </a:fld>
            <a:endParaRPr lang="en-GB"/>
          </a:p>
        </p:txBody>
      </p:sp>
    </p:spTree>
    <p:extLst>
      <p:ext uri="{BB962C8B-B14F-4D97-AF65-F5344CB8AC3E}">
        <p14:creationId xmlns:p14="http://schemas.microsoft.com/office/powerpoint/2010/main" val="3601948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77C98A-C6C9-439A-A9ED-CA2C8B4A0711}" type="datetimeFigureOut">
              <a:rPr lang="en-GB" smtClean="0"/>
              <a:t>04/03/2015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3FCC12-589A-4EAD-AA33-1B74F72D7971}" type="slidenum">
              <a:rPr lang="en-GB" smtClean="0"/>
              <a:t>‹#›</a:t>
            </a:fld>
            <a:endParaRPr lang="en-GB"/>
          </a:p>
        </p:txBody>
      </p:sp>
    </p:spTree>
    <p:extLst>
      <p:ext uri="{BB962C8B-B14F-4D97-AF65-F5344CB8AC3E}">
        <p14:creationId xmlns:p14="http://schemas.microsoft.com/office/powerpoint/2010/main" val="787755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77C98A-C6C9-439A-A9ED-CA2C8B4A0711}" type="datetimeFigureOut">
              <a:rPr lang="en-GB" smtClean="0"/>
              <a:t>04/03/2015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3FCC12-589A-4EAD-AA33-1B74F72D7971}" type="slidenum">
              <a:rPr lang="en-GB" smtClean="0"/>
              <a:t>‹#›</a:t>
            </a:fld>
            <a:endParaRPr lang="en-GB"/>
          </a:p>
        </p:txBody>
      </p:sp>
    </p:spTree>
    <p:extLst>
      <p:ext uri="{BB962C8B-B14F-4D97-AF65-F5344CB8AC3E}">
        <p14:creationId xmlns:p14="http://schemas.microsoft.com/office/powerpoint/2010/main" val="1630526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2924944"/>
            <a:ext cx="7772400" cy="1470025"/>
          </a:xfrm>
        </p:spPr>
        <p:txBody>
          <a:bodyPr>
            <a:normAutofit fontScale="90000"/>
          </a:bodyPr>
          <a:lstStyle/>
          <a:p>
            <a:r>
              <a:rPr lang="en-US" sz="6000" b="1" i="1" dirty="0" err="1" smtClean="0">
                <a:ln w="11430"/>
                <a:solidFill>
                  <a:srgbClr val="A52036"/>
                </a:solidFill>
              </a:rPr>
              <a:t>Netsuite</a:t>
            </a:r>
            <a:r>
              <a:rPr lang="en-US" sz="6000" b="1" i="1" dirty="0" smtClean="0">
                <a:ln w="11430"/>
                <a:solidFill>
                  <a:srgbClr val="A52036"/>
                </a:solidFill>
              </a:rPr>
              <a:t>/Leads</a:t>
            </a:r>
            <a:r>
              <a:rPr lang="en-US" b="1" i="1" dirty="0">
                <a:ln w="1905"/>
                <a:solidFill>
                  <a:srgbClr val="A52036"/>
                </a:solidFill>
                <a:effectLst>
                  <a:innerShdw blurRad="69850" dist="43180" dir="5400000">
                    <a:srgbClr val="000000">
                      <a:alpha val="65000"/>
                    </a:srgbClr>
                  </a:innerShdw>
                </a:effectLst>
              </a:rPr>
              <a:t/>
            </a:r>
            <a:br>
              <a:rPr lang="en-US" b="1" i="1" dirty="0">
                <a:ln w="1905"/>
                <a:solidFill>
                  <a:srgbClr val="A52036"/>
                </a:solidFill>
                <a:effectLst>
                  <a:innerShdw blurRad="69850" dist="43180" dir="5400000">
                    <a:srgbClr val="000000">
                      <a:alpha val="65000"/>
                    </a:srgbClr>
                  </a:innerShdw>
                </a:effectLst>
              </a:rPr>
            </a:br>
            <a:endParaRPr lang="en-GB" dirty="0"/>
          </a:p>
        </p:txBody>
      </p:sp>
      <p:pic>
        <p:nvPicPr>
          <p:cNvPr id="1026" name="Picture 2" descr="\\UK-FP-01\homet$\joanna.n\Desktop\ns_trasn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2187596" cy="135394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1592" y="6381328"/>
            <a:ext cx="3672408" cy="355764"/>
          </a:xfrm>
          <a:prstGeom prst="rect">
            <a:avLst/>
          </a:prstGeom>
        </p:spPr>
      </p:pic>
      <p:pic>
        <p:nvPicPr>
          <p:cNvPr id="2050" name="Picture 2" descr="\\UK-FP-01\homet$\joanna.n\Desktop\chri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 y="6515536"/>
            <a:ext cx="1035304" cy="221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4665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89"/>
            <a:ext cx="8229600" cy="1143000"/>
          </a:xfrm>
        </p:spPr>
        <p:txBody>
          <a:bodyPr/>
          <a:lstStyle/>
          <a:p>
            <a:r>
              <a:rPr lang="en-US" b="1" i="1" dirty="0">
                <a:ln w="11430"/>
                <a:solidFill>
                  <a:srgbClr val="A52036"/>
                </a:solidFill>
              </a:rPr>
              <a:t>Sample Tool</a:t>
            </a:r>
            <a:endParaRPr lang="en-GB" dirty="0"/>
          </a:p>
        </p:txBody>
      </p:sp>
      <p:sp>
        <p:nvSpPr>
          <p:cNvPr id="3" name="Content Placeholder 2"/>
          <p:cNvSpPr>
            <a:spLocks noGrp="1"/>
          </p:cNvSpPr>
          <p:nvPr>
            <p:ph idx="1"/>
          </p:nvPr>
        </p:nvSpPr>
        <p:spPr>
          <a:xfrm>
            <a:off x="107504" y="2492896"/>
            <a:ext cx="3600400" cy="2338418"/>
          </a:xfrm>
        </p:spPr>
        <p:txBody>
          <a:bodyPr>
            <a:normAutofit/>
          </a:bodyPr>
          <a:lstStyle/>
          <a:p>
            <a:r>
              <a:rPr lang="en-GB" sz="1200" dirty="0" smtClean="0">
                <a:latin typeface="Arial" panose="020B0604020202020204" pitchFamily="34" charset="0"/>
                <a:cs typeface="Arial" panose="020B0604020202020204" pitchFamily="34" charset="0"/>
              </a:rPr>
              <a:t>Dummy </a:t>
            </a:r>
            <a:r>
              <a:rPr lang="en-GB" sz="1200" dirty="0">
                <a:latin typeface="Arial" panose="020B0604020202020204" pitchFamily="34" charset="0"/>
                <a:cs typeface="Arial" panose="020B0604020202020204" pitchFamily="34" charset="0"/>
              </a:rPr>
              <a:t>samples </a:t>
            </a:r>
            <a:r>
              <a:rPr lang="en-GB" sz="1200" dirty="0" smtClean="0">
                <a:latin typeface="Arial" panose="020B0604020202020204" pitchFamily="34" charset="0"/>
                <a:cs typeface="Arial" panose="020B0604020202020204" pitchFamily="34" charset="0"/>
              </a:rPr>
              <a:t>can be send over this link.</a:t>
            </a:r>
            <a:endParaRPr lang="en-GB" sz="1200" dirty="0">
              <a:latin typeface="Arial" panose="020B0604020202020204" pitchFamily="34" charset="0"/>
              <a:cs typeface="Arial" panose="020B0604020202020204" pitchFamily="34" charset="0"/>
            </a:endParaRPr>
          </a:p>
          <a:p>
            <a:r>
              <a:rPr lang="de-DE" sz="1200" dirty="0" smtClean="0">
                <a:latin typeface="Arial" panose="020B0604020202020204" pitchFamily="34" charset="0"/>
                <a:cs typeface="Arial" panose="020B0604020202020204" pitchFamily="34" charset="0"/>
              </a:rPr>
              <a:t>You can send individual models or the „Full Sample Pack“ which includes all our models in different colors and gives the customer the perfect overview over haptic and design options</a:t>
            </a:r>
          </a:p>
          <a:p>
            <a:r>
              <a:rPr lang="de-DE" sz="1200" dirty="0" smtClean="0">
                <a:latin typeface="Arial" panose="020B0604020202020204" pitchFamily="34" charset="0"/>
                <a:cs typeface="Arial" panose="020B0604020202020204" pitchFamily="34" charset="0"/>
              </a:rPr>
              <a:t>a 2GB Sample Sticks can be send (only CS model available) which the customer can test on their systems.</a:t>
            </a:r>
          </a:p>
          <a:p>
            <a:endParaRPr lang="en-GB" sz="1200" dirty="0">
              <a:latin typeface="Arial" panose="020B0604020202020204" pitchFamily="34" charset="0"/>
              <a:cs typeface="Arial" panose="020B0604020202020204" pitchFamily="34" charset="0"/>
            </a:endParaRP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1920" y="1124744"/>
            <a:ext cx="4484761" cy="4376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1592" y="6381328"/>
            <a:ext cx="3672408" cy="355764"/>
          </a:xfrm>
          <a:prstGeom prst="rect">
            <a:avLst/>
          </a:prstGeom>
        </p:spPr>
      </p:pic>
    </p:spTree>
    <p:extLst>
      <p:ext uri="{BB962C8B-B14F-4D97-AF65-F5344CB8AC3E}">
        <p14:creationId xmlns:p14="http://schemas.microsoft.com/office/powerpoint/2010/main" val="840608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smtClean="0">
                <a:ln w="11430"/>
                <a:solidFill>
                  <a:srgbClr val="A52036"/>
                </a:solidFill>
              </a:rPr>
              <a:t>Useful Information </a:t>
            </a:r>
            <a:endParaRPr lang="en-GB" dirty="0"/>
          </a:p>
        </p:txBody>
      </p:sp>
      <p:sp>
        <p:nvSpPr>
          <p:cNvPr id="3" name="Content Placeholder 2"/>
          <p:cNvSpPr>
            <a:spLocks noGrp="1"/>
          </p:cNvSpPr>
          <p:nvPr>
            <p:ph idx="1"/>
          </p:nvPr>
        </p:nvSpPr>
        <p:spPr>
          <a:xfrm>
            <a:off x="1187624" y="1988841"/>
            <a:ext cx="6120172" cy="1728192"/>
          </a:xfrm>
        </p:spPr>
        <p:txBody>
          <a:bodyPr>
            <a:normAutofit/>
          </a:bodyPr>
          <a:lstStyle/>
          <a:p>
            <a:r>
              <a:rPr lang="de-DE" sz="1200" dirty="0" smtClean="0">
                <a:latin typeface="Arial" panose="020B0604020202020204" pitchFamily="34" charset="0"/>
                <a:cs typeface="Arial" panose="020B0604020202020204" pitchFamily="34" charset="0"/>
              </a:rPr>
              <a:t>Certain information is always hyperlinked in NS ( PRs, Emails, Customers, Invoices, Sales Orders etc.) and can be utilized to look up information quicker, for example:</a:t>
            </a:r>
            <a:r>
              <a:rPr lang="en-GB" sz="1200" dirty="0" smtClean="0">
                <a:latin typeface="Arial" panose="020B0604020202020204" pitchFamily="34" charset="0"/>
                <a:cs typeface="Arial" panose="020B0604020202020204" pitchFamily="34" charset="0"/>
              </a:rPr>
              <a:t> Proof -&gt; Sales Order -&gt; attached Documents or Invoice -&gt; Sales Order -&gt; Customer</a:t>
            </a:r>
          </a:p>
          <a:p>
            <a:r>
              <a:rPr lang="de-DE" sz="1200" dirty="0" smtClean="0">
                <a:latin typeface="Arial" panose="020B0604020202020204" pitchFamily="34" charset="0"/>
                <a:cs typeface="Arial" panose="020B0604020202020204" pitchFamily="34" charset="0"/>
              </a:rPr>
              <a:t>Learn the common shortcuts – i.e. Copy (Ctrl + C), Cut (Ctrl + X) and Paste (Ctrl + V) as they will help immensely to save time</a:t>
            </a:r>
          </a:p>
          <a:p>
            <a:r>
              <a:rPr lang="de-DE" sz="1200" dirty="0" smtClean="0">
                <a:latin typeface="Arial" panose="020B0604020202020204" pitchFamily="34" charset="0"/>
                <a:cs typeface="Arial" panose="020B0604020202020204" pitchFamily="34" charset="0"/>
              </a:rPr>
              <a:t>Main tab we are working with will be Leads / Relationships to set up new leads and get an overview over lead / customer lists</a:t>
            </a:r>
          </a:p>
          <a:p>
            <a:pPr marL="0" indent="0">
              <a:buNone/>
            </a:pPr>
            <a:endParaRPr lang="de-DE" sz="2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1592" y="6381328"/>
            <a:ext cx="3672408" cy="355764"/>
          </a:xfrm>
          <a:prstGeom prst="rect">
            <a:avLst/>
          </a:prstGeom>
        </p:spPr>
      </p:pic>
    </p:spTree>
    <p:extLst>
      <p:ext uri="{BB962C8B-B14F-4D97-AF65-F5344CB8AC3E}">
        <p14:creationId xmlns:p14="http://schemas.microsoft.com/office/powerpoint/2010/main" val="271997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1916832"/>
            <a:ext cx="4627722" cy="3301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60648"/>
            <a:ext cx="8229600" cy="1143000"/>
          </a:xfrm>
        </p:spPr>
        <p:txBody>
          <a:bodyPr>
            <a:normAutofit/>
          </a:bodyPr>
          <a:lstStyle/>
          <a:p>
            <a:r>
              <a:rPr lang="en-US" b="1" i="1" dirty="0" err="1" smtClean="0">
                <a:ln w="11430"/>
                <a:solidFill>
                  <a:srgbClr val="A52036"/>
                </a:solidFill>
              </a:rPr>
              <a:t>Netsuite</a:t>
            </a:r>
            <a:r>
              <a:rPr lang="en-US" b="1" i="1" dirty="0" smtClean="0">
                <a:ln w="11430"/>
                <a:solidFill>
                  <a:srgbClr val="A52036"/>
                </a:solidFill>
              </a:rPr>
              <a:t>/Scheduling a Sales Order</a:t>
            </a:r>
            <a:endParaRPr lang="en-GB" dirty="0">
              <a:latin typeface="+mn-lt"/>
            </a:endParaRPr>
          </a:p>
        </p:txBody>
      </p:sp>
      <p:sp>
        <p:nvSpPr>
          <p:cNvPr id="3" name="Content Placeholder 2"/>
          <p:cNvSpPr>
            <a:spLocks noGrp="1"/>
          </p:cNvSpPr>
          <p:nvPr>
            <p:ph idx="1"/>
          </p:nvPr>
        </p:nvSpPr>
        <p:spPr>
          <a:xfrm>
            <a:off x="251520" y="1628800"/>
            <a:ext cx="3760027" cy="4525963"/>
          </a:xfrm>
        </p:spPr>
        <p:txBody>
          <a:bodyPr>
            <a:normAutofit/>
          </a:bodyPr>
          <a:lstStyle/>
          <a:p>
            <a:r>
              <a:rPr lang="en-GB" sz="1200" dirty="0">
                <a:latin typeface="Arial" panose="020B0604020202020204" pitchFamily="34" charset="0"/>
                <a:cs typeface="Arial" panose="020B0604020202020204" pitchFamily="34" charset="0"/>
              </a:rPr>
              <a:t>Ensure that all aspects of an order have been approved by the customer via a proper written</a:t>
            </a:r>
          </a:p>
          <a:p>
            <a:r>
              <a:rPr lang="en-GB" sz="1200" dirty="0">
                <a:latin typeface="Arial" panose="020B0604020202020204" pitchFamily="34" charset="0"/>
                <a:cs typeface="Arial" panose="020B0604020202020204" pitchFamily="34" charset="0"/>
              </a:rPr>
              <a:t>O</a:t>
            </a:r>
            <a:r>
              <a:rPr lang="en-GB" sz="1200" dirty="0" smtClean="0">
                <a:latin typeface="Arial" panose="020B0604020202020204" pitchFamily="34" charset="0"/>
                <a:cs typeface="Arial" panose="020B0604020202020204" pitchFamily="34" charset="0"/>
              </a:rPr>
              <a:t>rder </a:t>
            </a:r>
            <a:r>
              <a:rPr lang="en-GB" sz="1200" dirty="0">
                <a:latin typeface="Arial" panose="020B0604020202020204" pitchFamily="34" charset="0"/>
                <a:cs typeface="Arial" panose="020B0604020202020204" pitchFamily="34" charset="0"/>
              </a:rPr>
              <a:t>confirmation before placing any order in </a:t>
            </a:r>
            <a:r>
              <a:rPr lang="en-GB" sz="1200" dirty="0" err="1">
                <a:latin typeface="Arial" panose="020B0604020202020204" pitchFamily="34" charset="0"/>
                <a:cs typeface="Arial" panose="020B0604020202020204" pitchFamily="34" charset="0"/>
              </a:rPr>
              <a:t>Netsuite</a:t>
            </a:r>
            <a:r>
              <a:rPr lang="en-GB" sz="1200" dirty="0">
                <a:latin typeface="Arial" panose="020B0604020202020204" pitchFamily="34" charset="0"/>
                <a:cs typeface="Arial" panose="020B0604020202020204" pitchFamily="34" charset="0"/>
              </a:rPr>
              <a:t>.</a:t>
            </a:r>
          </a:p>
          <a:p>
            <a:r>
              <a:rPr lang="en-GB" sz="1200" dirty="0">
                <a:latin typeface="Arial" panose="020B0604020202020204" pitchFamily="34" charset="0"/>
                <a:cs typeface="Arial" panose="020B0604020202020204" pitchFamily="34" charset="0"/>
              </a:rPr>
              <a:t>Quote (deadlines, amounts, capacities, etc.)</a:t>
            </a:r>
          </a:p>
          <a:p>
            <a:r>
              <a:rPr lang="en-GB" sz="1200" dirty="0">
                <a:latin typeface="Arial" panose="020B0604020202020204" pitchFamily="34" charset="0"/>
                <a:cs typeface="Arial" panose="020B0604020202020204" pitchFamily="34" charset="0"/>
              </a:rPr>
              <a:t>Virtual Proof (including orientation and branding)</a:t>
            </a:r>
          </a:p>
          <a:p>
            <a:r>
              <a:rPr lang="en-GB" sz="1200" dirty="0">
                <a:latin typeface="Arial" panose="020B0604020202020204" pitchFamily="34" charset="0"/>
                <a:cs typeface="Arial" panose="020B0604020202020204" pitchFamily="34" charset="0"/>
              </a:rPr>
              <a:t>Data (screen shot for confirmation has been sent to the client</a:t>
            </a:r>
            <a:r>
              <a:rPr lang="en-GB" sz="1200" dirty="0" smtClean="0">
                <a:latin typeface="Arial" panose="020B0604020202020204" pitchFamily="34" charset="0"/>
                <a:cs typeface="Arial" panose="020B0604020202020204" pitchFamily="34" charset="0"/>
              </a:rPr>
              <a:t>)</a:t>
            </a:r>
          </a:p>
          <a:p>
            <a:r>
              <a:rPr lang="en-GB" sz="1200" dirty="0">
                <a:latin typeface="Arial" panose="020B0604020202020204" pitchFamily="34" charset="0"/>
                <a:cs typeface="Arial" panose="020B0604020202020204" pitchFamily="34" charset="0"/>
              </a:rPr>
              <a:t>Use the Sales Order Check </a:t>
            </a:r>
            <a:r>
              <a:rPr lang="en-GB" sz="1200" dirty="0" smtClean="0">
                <a:latin typeface="Arial" panose="020B0604020202020204" pitchFamily="34" charset="0"/>
                <a:cs typeface="Arial" panose="020B0604020202020204" pitchFamily="34" charset="0"/>
              </a:rPr>
              <a:t>List to </a:t>
            </a:r>
            <a:r>
              <a:rPr lang="en-GB" sz="1200" dirty="0">
                <a:latin typeface="Arial" panose="020B0604020202020204" pitchFamily="34" charset="0"/>
                <a:cs typeface="Arial" panose="020B0604020202020204" pitchFamily="34" charset="0"/>
              </a:rPr>
              <a:t>cross check if you received </a:t>
            </a:r>
            <a:r>
              <a:rPr lang="en-GB" sz="1200" dirty="0" smtClean="0">
                <a:latin typeface="Arial" panose="020B0604020202020204" pitchFamily="34" charset="0"/>
                <a:cs typeface="Arial" panose="020B0604020202020204" pitchFamily="34" charset="0"/>
              </a:rPr>
              <a:t>all </a:t>
            </a:r>
            <a:r>
              <a:rPr lang="en-GB" sz="1200" dirty="0">
                <a:latin typeface="Arial" panose="020B0604020202020204" pitchFamily="34" charset="0"/>
                <a:cs typeface="Arial" panose="020B0604020202020204" pitchFamily="34" charset="0"/>
              </a:rPr>
              <a:t>confirmations needed via email from your lead/customer to avoid mistakes</a:t>
            </a:r>
            <a:r>
              <a:rPr lang="en-GB" sz="1200" dirty="0" smtClean="0">
                <a:latin typeface="Arial" panose="020B0604020202020204" pitchFamily="34" charset="0"/>
                <a:cs typeface="Arial" panose="020B0604020202020204" pitchFamily="34" charset="0"/>
              </a:rPr>
              <a:t>.</a:t>
            </a:r>
            <a:r>
              <a:rPr lang="en-GB" sz="1200" dirty="0">
                <a:latin typeface="Arial" panose="020B0604020202020204" pitchFamily="34" charset="0"/>
                <a:cs typeface="Arial" panose="020B0604020202020204" pitchFamily="34" charset="0"/>
              </a:rPr>
              <a:t> The process of scheduling a sales order is much easier if you begin by updating the parent</a:t>
            </a:r>
          </a:p>
          <a:p>
            <a:r>
              <a:rPr lang="en-GB" sz="1200" dirty="0">
                <a:latin typeface="Arial" panose="020B0604020202020204" pitchFamily="34" charset="0"/>
                <a:cs typeface="Arial" panose="020B0604020202020204" pitchFamily="34" charset="0"/>
              </a:rPr>
              <a:t>C</a:t>
            </a:r>
            <a:r>
              <a:rPr lang="en-GB" sz="1200" dirty="0" smtClean="0">
                <a:latin typeface="Arial" panose="020B0604020202020204" pitchFamily="34" charset="0"/>
                <a:cs typeface="Arial" panose="020B0604020202020204" pitchFamily="34" charset="0"/>
              </a:rPr>
              <a:t>ustomer </a:t>
            </a:r>
            <a:r>
              <a:rPr lang="en-GB" sz="1200" dirty="0">
                <a:latin typeface="Arial" panose="020B0604020202020204" pitchFamily="34" charset="0"/>
                <a:cs typeface="Arial" panose="020B0604020202020204" pitchFamily="34" charset="0"/>
              </a:rPr>
              <a:t>record with the correct currency, VAT number, billing address, shipping address</a:t>
            </a:r>
            <a:r>
              <a:rPr lang="en-GB" sz="1200" dirty="0" smtClean="0">
                <a:latin typeface="Arial" panose="020B0604020202020204" pitchFamily="34" charset="0"/>
                <a:cs typeface="Arial" panose="020B0604020202020204" pitchFamily="34" charset="0"/>
              </a:rPr>
              <a:t>, contacts </a:t>
            </a:r>
            <a:r>
              <a:rPr lang="en-GB" sz="1200" dirty="0">
                <a:latin typeface="Arial" panose="020B0604020202020204" pitchFamily="34" charset="0"/>
                <a:cs typeface="Arial" panose="020B0604020202020204" pitchFamily="34" charset="0"/>
              </a:rPr>
              <a:t>etc</a:t>
            </a:r>
            <a:r>
              <a:rPr lang="en-GB" sz="1200" dirty="0" smtClean="0">
                <a:latin typeface="Arial" panose="020B0604020202020204" pitchFamily="34" charset="0"/>
                <a:cs typeface="Arial" panose="020B0604020202020204" pitchFamily="34" charset="0"/>
              </a:rPr>
              <a:t>.</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1592" y="6381328"/>
            <a:ext cx="3672408" cy="355764"/>
          </a:xfrm>
          <a:prstGeom prst="rect">
            <a:avLst/>
          </a:prstGeom>
        </p:spPr>
      </p:pic>
    </p:spTree>
    <p:extLst>
      <p:ext uri="{BB962C8B-B14F-4D97-AF65-F5344CB8AC3E}">
        <p14:creationId xmlns:p14="http://schemas.microsoft.com/office/powerpoint/2010/main" val="31169735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844824"/>
            <a:ext cx="2736304" cy="2913187"/>
          </a:xfrm>
        </p:spPr>
        <p:txBody>
          <a:bodyPr>
            <a:normAutofit/>
          </a:bodyPr>
          <a:lstStyle/>
          <a:p>
            <a:r>
              <a:rPr lang="en-GB" sz="1200" dirty="0">
                <a:latin typeface="Arial" panose="020B0604020202020204" pitchFamily="34" charset="0"/>
                <a:cs typeface="Arial" panose="020B0604020202020204" pitchFamily="34" charset="0"/>
              </a:rPr>
              <a:t>To initially create the sales order record, first go to the lead/customer record in </a:t>
            </a:r>
            <a:r>
              <a:rPr lang="en-GB" sz="1200" dirty="0" err="1" smtClean="0">
                <a:latin typeface="Arial" panose="020B0604020202020204" pitchFamily="34" charset="0"/>
                <a:cs typeface="Arial" panose="020B0604020202020204" pitchFamily="34" charset="0"/>
              </a:rPr>
              <a:t>Netsuite</a:t>
            </a:r>
            <a:endParaRPr lang="en-GB" sz="1200" dirty="0" smtClean="0">
              <a:latin typeface="Arial" panose="020B0604020202020204" pitchFamily="34" charset="0"/>
              <a:cs typeface="Arial" panose="020B0604020202020204" pitchFamily="34" charset="0"/>
            </a:endParaRPr>
          </a:p>
          <a:p>
            <a:r>
              <a:rPr lang="en-GB" sz="1200" dirty="0" smtClean="0">
                <a:latin typeface="Arial" panose="020B0604020202020204" pitchFamily="34" charset="0"/>
                <a:cs typeface="Arial" panose="020B0604020202020204" pitchFamily="34" charset="0"/>
              </a:rPr>
              <a:t>Hover the mouse over the marked Page Icon and select ”</a:t>
            </a:r>
            <a:r>
              <a:rPr lang="en-GB" sz="1200" i="1" dirty="0" smtClean="0">
                <a:latin typeface="Arial" panose="020B0604020202020204" pitchFamily="34" charset="0"/>
                <a:cs typeface="Arial" panose="020B0604020202020204" pitchFamily="34" charset="0"/>
              </a:rPr>
              <a:t>Sales</a:t>
            </a:r>
            <a:r>
              <a:rPr lang="en-GB" sz="1200" dirty="0" smtClean="0">
                <a:latin typeface="Arial" panose="020B0604020202020204" pitchFamily="34" charset="0"/>
                <a:cs typeface="Arial" panose="020B0604020202020204" pitchFamily="34" charset="0"/>
              </a:rPr>
              <a:t> </a:t>
            </a:r>
            <a:r>
              <a:rPr lang="en-GB" sz="1200" i="1" dirty="0" smtClean="0">
                <a:latin typeface="Arial" panose="020B0604020202020204" pitchFamily="34" charset="0"/>
                <a:cs typeface="Arial" panose="020B0604020202020204" pitchFamily="34" charset="0"/>
              </a:rPr>
              <a:t>Order</a:t>
            </a:r>
            <a:r>
              <a:rPr lang="en-GB" sz="1200" dirty="0" smtClean="0">
                <a:latin typeface="Arial" panose="020B0604020202020204" pitchFamily="34" charset="0"/>
                <a:cs typeface="Arial" panose="020B0604020202020204" pitchFamily="34" charset="0"/>
              </a:rPr>
              <a:t>”, you </a:t>
            </a:r>
            <a:r>
              <a:rPr lang="en-GB" sz="1200" dirty="0">
                <a:latin typeface="Arial" panose="020B0604020202020204" pitchFamily="34" charset="0"/>
                <a:cs typeface="Arial" panose="020B0604020202020204" pitchFamily="34" charset="0"/>
              </a:rPr>
              <a:t>will be directed to a new page (see </a:t>
            </a:r>
            <a:r>
              <a:rPr lang="en-GB" sz="1200" dirty="0" smtClean="0">
                <a:latin typeface="Arial" panose="020B0604020202020204" pitchFamily="34" charset="0"/>
                <a:cs typeface="Arial" panose="020B0604020202020204" pitchFamily="34" charset="0"/>
              </a:rPr>
              <a:t>image on the next page).</a:t>
            </a:r>
            <a:endParaRPr lang="en-GB" sz="12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1592" y="6381328"/>
            <a:ext cx="3672408" cy="355764"/>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1484784"/>
            <a:ext cx="5648767" cy="3818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30436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15744" y="2420888"/>
            <a:ext cx="4796204" cy="3630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67544" y="1229850"/>
            <a:ext cx="7920880" cy="1015663"/>
          </a:xfrm>
          <a:prstGeom prst="rect">
            <a:avLst/>
          </a:prstGeom>
        </p:spPr>
        <p:txBody>
          <a:bodyPr wrap="square">
            <a:spAutoFit/>
          </a:bodyPr>
          <a:lstStyle/>
          <a:p>
            <a:pPr marL="285750" indent="-285750">
              <a:buFont typeface="Arial" panose="020B0604020202020204" pitchFamily="34" charset="0"/>
              <a:buChar char="•"/>
            </a:pPr>
            <a:r>
              <a:rPr lang="en-GB" sz="1200" dirty="0" smtClean="0">
                <a:latin typeface="Arial" panose="020B0604020202020204" pitchFamily="34" charset="0"/>
                <a:cs typeface="Arial" panose="020B0604020202020204" pitchFamily="34" charset="0"/>
              </a:rPr>
              <a:t>Always work your way across and top to bottom so you don’t miss any fields</a:t>
            </a:r>
          </a:p>
          <a:p>
            <a:pPr marL="285750" indent="-285750">
              <a:buFont typeface="Arial" panose="020B0604020202020204" pitchFamily="34" charset="0"/>
              <a:buChar char="•"/>
            </a:pPr>
            <a:r>
              <a:rPr lang="de-DE" sz="1200" dirty="0" smtClean="0">
                <a:latin typeface="Arial" panose="020B0604020202020204" pitchFamily="34" charset="0"/>
                <a:cs typeface="Arial" panose="020B0604020202020204" pitchFamily="34" charset="0"/>
              </a:rPr>
              <a:t>The top 14 fields need to be check although </a:t>
            </a:r>
            <a:r>
              <a:rPr lang="de-DE" sz="1200" i="1" dirty="0" smtClean="0">
                <a:latin typeface="Arial" panose="020B0604020202020204" pitchFamily="34" charset="0"/>
                <a:cs typeface="Arial" panose="020B0604020202020204" pitchFamily="34" charset="0"/>
              </a:rPr>
              <a:t>Order Date, Currency, Customer Job, VAT, Order Number, Custom Form, Opportunity, Status, Location, Sales Person, Processing Status </a:t>
            </a:r>
            <a:r>
              <a:rPr lang="de-DE" sz="1200" dirty="0" smtClean="0">
                <a:latin typeface="Arial" panose="020B0604020202020204" pitchFamily="34" charset="0"/>
                <a:cs typeface="Arial" panose="020B0604020202020204" pitchFamily="34" charset="0"/>
              </a:rPr>
              <a:t>will be set by Netsuite as default</a:t>
            </a:r>
          </a:p>
          <a:p>
            <a:pPr marL="285750" indent="-285750">
              <a:buFont typeface="Arial" panose="020B0604020202020204" pitchFamily="34" charset="0"/>
              <a:buChar char="•"/>
            </a:pPr>
            <a:r>
              <a:rPr lang="de-DE" sz="1200" dirty="0" smtClean="0">
                <a:latin typeface="Arial" panose="020B0604020202020204" pitchFamily="34" charset="0"/>
                <a:cs typeface="Arial" panose="020B0604020202020204" pitchFamily="34" charset="0"/>
              </a:rPr>
              <a:t>Payment terms and Deadline, as PO# have to be set by SM</a:t>
            </a:r>
          </a:p>
        </p:txBody>
      </p:sp>
      <p:sp>
        <p:nvSpPr>
          <p:cNvPr id="5" name="Rectangle 4"/>
          <p:cNvSpPr/>
          <p:nvPr/>
        </p:nvSpPr>
        <p:spPr>
          <a:xfrm>
            <a:off x="318274" y="2492896"/>
            <a:ext cx="3779912" cy="3785652"/>
          </a:xfrm>
          <a:prstGeom prst="rect">
            <a:avLst/>
          </a:prstGeom>
        </p:spPr>
        <p:txBody>
          <a:bodyPr wrap="square">
            <a:spAutoFit/>
          </a:bodyPr>
          <a:lstStyle/>
          <a:p>
            <a:r>
              <a:rPr lang="en-GB" sz="1200" b="1" dirty="0" smtClean="0">
                <a:latin typeface="Arial" panose="020B0604020202020204" pitchFamily="34" charset="0"/>
                <a:cs typeface="Arial" panose="020B0604020202020204" pitchFamily="34" charset="0"/>
              </a:rPr>
              <a:t>1. </a:t>
            </a:r>
            <a:r>
              <a:rPr lang="en-GB" sz="1200" dirty="0" smtClean="0">
                <a:latin typeface="Arial" panose="020B0604020202020204" pitchFamily="34" charset="0"/>
                <a:cs typeface="Arial" panose="020B0604020202020204" pitchFamily="34" charset="0"/>
              </a:rPr>
              <a:t>Add </a:t>
            </a:r>
            <a:r>
              <a:rPr lang="en-GB" sz="1200" dirty="0">
                <a:latin typeface="Arial" panose="020B0604020202020204" pitchFamily="34" charset="0"/>
                <a:cs typeface="Arial" panose="020B0604020202020204" pitchFamily="34" charset="0"/>
              </a:rPr>
              <a:t>items using the appropriate product code (product codes can be found on the website or</a:t>
            </a:r>
          </a:p>
          <a:p>
            <a:r>
              <a:rPr lang="en-GB" sz="1200" dirty="0">
                <a:latin typeface="Arial" panose="020B0604020202020204" pitchFamily="34" charset="0"/>
                <a:cs typeface="Arial" panose="020B0604020202020204" pitchFamily="34" charset="0"/>
              </a:rPr>
              <a:t>price list). Check that you have selected the correct memory size and colour</a:t>
            </a:r>
          </a:p>
          <a:p>
            <a:r>
              <a:rPr lang="en-GB" sz="1200" b="1" dirty="0" smtClean="0">
                <a:latin typeface="Arial" panose="020B0604020202020204" pitchFamily="34" charset="0"/>
                <a:cs typeface="Arial" panose="020B0604020202020204" pitchFamily="34" charset="0"/>
              </a:rPr>
              <a:t>2. </a:t>
            </a:r>
            <a:r>
              <a:rPr lang="en-GB" sz="1200" dirty="0" smtClean="0">
                <a:latin typeface="Arial" panose="020B0604020202020204" pitchFamily="34" charset="0"/>
                <a:cs typeface="Arial" panose="020B0604020202020204" pitchFamily="34" charset="0"/>
              </a:rPr>
              <a:t>Enter </a:t>
            </a:r>
            <a:r>
              <a:rPr lang="en-GB" sz="1200" dirty="0">
                <a:latin typeface="Arial" panose="020B0604020202020204" pitchFamily="34" charset="0"/>
                <a:cs typeface="Arial" panose="020B0604020202020204" pitchFamily="34" charset="0"/>
              </a:rPr>
              <a:t>required quantity</a:t>
            </a:r>
          </a:p>
          <a:p>
            <a:r>
              <a:rPr lang="en-GB" sz="1200" b="1" dirty="0" smtClean="0">
                <a:latin typeface="Arial" panose="020B0604020202020204" pitchFamily="34" charset="0"/>
                <a:cs typeface="Arial" panose="020B0604020202020204" pitchFamily="34" charset="0"/>
              </a:rPr>
              <a:t>3. </a:t>
            </a:r>
            <a:r>
              <a:rPr lang="en-GB" sz="1200" dirty="0" smtClean="0">
                <a:latin typeface="Arial" panose="020B0604020202020204" pitchFamily="34" charset="0"/>
                <a:cs typeface="Arial" panose="020B0604020202020204" pitchFamily="34" charset="0"/>
              </a:rPr>
              <a:t>Enter </a:t>
            </a:r>
            <a:r>
              <a:rPr lang="en-GB" sz="1200" dirty="0">
                <a:latin typeface="Arial" panose="020B0604020202020204" pitchFamily="34" charset="0"/>
                <a:cs typeface="Arial" panose="020B0604020202020204" pitchFamily="34" charset="0"/>
              </a:rPr>
              <a:t>agreed unit price</a:t>
            </a:r>
          </a:p>
          <a:p>
            <a:r>
              <a:rPr lang="en-GB" sz="1200" b="1" dirty="0" smtClean="0">
                <a:latin typeface="Arial" panose="020B0604020202020204" pitchFamily="34" charset="0"/>
                <a:cs typeface="Arial" panose="020B0604020202020204" pitchFamily="34" charset="0"/>
              </a:rPr>
              <a:t>4. </a:t>
            </a:r>
            <a:r>
              <a:rPr lang="en-GB" sz="1200" dirty="0" smtClean="0">
                <a:latin typeface="Arial" panose="020B0604020202020204" pitchFamily="34" charset="0"/>
                <a:cs typeface="Arial" panose="020B0604020202020204" pitchFamily="34" charset="0"/>
              </a:rPr>
              <a:t>Select </a:t>
            </a:r>
            <a:r>
              <a:rPr lang="en-GB" sz="1200" dirty="0">
                <a:latin typeface="Arial" panose="020B0604020202020204" pitchFamily="34" charset="0"/>
                <a:cs typeface="Arial" panose="020B0604020202020204" pitchFamily="34" charset="0"/>
              </a:rPr>
              <a:t>the correct Tax Code:</a:t>
            </a:r>
          </a:p>
          <a:p>
            <a:r>
              <a:rPr lang="en-GB" sz="1200" dirty="0">
                <a:latin typeface="Arial" panose="020B0604020202020204" pitchFamily="34" charset="0"/>
                <a:cs typeface="Arial" panose="020B0604020202020204" pitchFamily="34" charset="0"/>
              </a:rPr>
              <a:t>VAT: S for UK and EU countries where no valid VAT number is provided</a:t>
            </a:r>
          </a:p>
          <a:p>
            <a:r>
              <a:rPr lang="en-GB" sz="1200" dirty="0">
                <a:latin typeface="Arial" panose="020B0604020202020204" pitchFamily="34" charset="0"/>
                <a:cs typeface="Arial" panose="020B0604020202020204" pitchFamily="34" charset="0"/>
              </a:rPr>
              <a:t>VAT: ES for all EU countries if a valid VAT number is provided</a:t>
            </a:r>
          </a:p>
          <a:p>
            <a:r>
              <a:rPr lang="en-GB" sz="1200" dirty="0">
                <a:latin typeface="Arial" panose="020B0604020202020204" pitchFamily="34" charset="0"/>
                <a:cs typeface="Arial" panose="020B0604020202020204" pitchFamily="34" charset="0"/>
              </a:rPr>
              <a:t>VAT: CH for Switzerland</a:t>
            </a:r>
          </a:p>
          <a:p>
            <a:r>
              <a:rPr lang="en-GB" sz="1200" dirty="0">
                <a:latin typeface="Arial" panose="020B0604020202020204" pitchFamily="34" charset="0"/>
                <a:cs typeface="Arial" panose="020B0604020202020204" pitchFamily="34" charset="0"/>
              </a:rPr>
              <a:t>VAT: AU for Australia</a:t>
            </a:r>
          </a:p>
          <a:p>
            <a:r>
              <a:rPr lang="en-GB" sz="1200" dirty="0">
                <a:latin typeface="Arial" panose="020B0604020202020204" pitchFamily="34" charset="0"/>
                <a:cs typeface="Arial" panose="020B0604020202020204" pitchFamily="34" charset="0"/>
              </a:rPr>
              <a:t>VAT: NO for Norway</a:t>
            </a:r>
          </a:p>
          <a:p>
            <a:r>
              <a:rPr lang="en-GB" sz="1200" dirty="0">
                <a:latin typeface="Arial" panose="020B0604020202020204" pitchFamily="34" charset="0"/>
                <a:cs typeface="Arial" panose="020B0604020202020204" pitchFamily="34" charset="0"/>
              </a:rPr>
              <a:t>VAT: O for other countries outside the </a:t>
            </a:r>
            <a:r>
              <a:rPr lang="en-GB" sz="1200" dirty="0" smtClean="0">
                <a:latin typeface="Arial" panose="020B0604020202020204" pitchFamily="34" charset="0"/>
                <a:cs typeface="Arial" panose="020B0604020202020204" pitchFamily="34" charset="0"/>
              </a:rPr>
              <a:t>EU</a:t>
            </a:r>
          </a:p>
          <a:p>
            <a:r>
              <a:rPr lang="en-GB" sz="1200" b="1" dirty="0" smtClean="0">
                <a:latin typeface="Arial" panose="020B0604020202020204" pitchFamily="34" charset="0"/>
                <a:cs typeface="Arial" panose="020B0604020202020204" pitchFamily="34" charset="0"/>
              </a:rPr>
              <a:t>5. </a:t>
            </a:r>
            <a:r>
              <a:rPr lang="en-GB" sz="1200" dirty="0" smtClean="0">
                <a:latin typeface="Arial" panose="020B0604020202020204" pitchFamily="34" charset="0"/>
                <a:cs typeface="Arial" panose="020B0604020202020204" pitchFamily="34" charset="0"/>
              </a:rPr>
              <a:t>Enter </a:t>
            </a:r>
            <a:r>
              <a:rPr lang="en-GB" sz="1200" dirty="0">
                <a:latin typeface="Arial" panose="020B0604020202020204" pitchFamily="34" charset="0"/>
                <a:cs typeface="Arial" panose="020B0604020202020204" pitchFamily="34" charset="0"/>
              </a:rPr>
              <a:t>the respective virtual proof number or click on the double arrows to load a list of virtual</a:t>
            </a:r>
          </a:p>
          <a:p>
            <a:r>
              <a:rPr lang="en-GB" sz="1200" dirty="0">
                <a:latin typeface="Arial" panose="020B0604020202020204" pitchFamily="34" charset="0"/>
                <a:cs typeface="Arial" panose="020B0604020202020204" pitchFamily="34" charset="0"/>
              </a:rPr>
              <a:t>proofs belonging to the customer.</a:t>
            </a:r>
          </a:p>
          <a:p>
            <a:r>
              <a:rPr lang="en-GB" sz="1200" b="1" dirty="0" smtClean="0">
                <a:latin typeface="Arial" panose="020B0604020202020204" pitchFamily="34" charset="0"/>
                <a:cs typeface="Arial" panose="020B0604020202020204" pitchFamily="34" charset="0"/>
              </a:rPr>
              <a:t>6. </a:t>
            </a:r>
            <a:r>
              <a:rPr lang="en-GB" sz="1200" dirty="0" smtClean="0">
                <a:latin typeface="Arial" panose="020B0604020202020204" pitchFamily="34" charset="0"/>
                <a:cs typeface="Arial" panose="020B0604020202020204" pitchFamily="34" charset="0"/>
              </a:rPr>
              <a:t>Click </a:t>
            </a:r>
            <a:r>
              <a:rPr lang="en-GB" sz="1200" dirty="0">
                <a:latin typeface="Arial" panose="020B0604020202020204" pitchFamily="34" charset="0"/>
                <a:cs typeface="Arial" panose="020B0604020202020204" pitchFamily="34" charset="0"/>
              </a:rPr>
              <a:t>Add to insert more items, otherwise click the Address tab.</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1592" y="6381328"/>
            <a:ext cx="3672408" cy="355764"/>
          </a:xfrm>
          <a:prstGeom prst="rect">
            <a:avLst/>
          </a:prstGeom>
        </p:spPr>
      </p:pic>
    </p:spTree>
    <p:extLst>
      <p:ext uri="{BB962C8B-B14F-4D97-AF65-F5344CB8AC3E}">
        <p14:creationId xmlns:p14="http://schemas.microsoft.com/office/powerpoint/2010/main" val="7252026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641945"/>
            <a:ext cx="4834880" cy="5379343"/>
          </a:xfrm>
        </p:spPr>
        <p:txBody>
          <a:bodyPr>
            <a:normAutofit fontScale="25000" lnSpcReduction="20000"/>
          </a:bodyPr>
          <a:lstStyle/>
          <a:p>
            <a:r>
              <a:rPr lang="en-GB" sz="4800" dirty="0">
                <a:latin typeface="Arial" panose="020B0604020202020204" pitchFamily="34" charset="0"/>
                <a:cs typeface="Arial" panose="020B0604020202020204" pitchFamily="34" charset="0"/>
              </a:rPr>
              <a:t>To specify the convention of a product and </a:t>
            </a:r>
            <a:r>
              <a:rPr lang="en-GB" sz="4800" dirty="0" smtClean="0">
                <a:latin typeface="Arial" panose="020B0604020202020204" pitchFamily="34" charset="0"/>
                <a:cs typeface="Arial" panose="020B0604020202020204" pitchFamily="34" charset="0"/>
              </a:rPr>
              <a:t>accessory </a:t>
            </a:r>
            <a:r>
              <a:rPr lang="en-GB" sz="4800" dirty="0">
                <a:latin typeface="Arial" panose="020B0604020202020204" pitchFamily="34" charset="0"/>
                <a:cs typeface="Arial" panose="020B0604020202020204" pitchFamily="34" charset="0"/>
              </a:rPr>
              <a:t>or service please proceed like </a:t>
            </a:r>
            <a:r>
              <a:rPr lang="en-GB" sz="4800" dirty="0" smtClean="0">
                <a:latin typeface="Arial" panose="020B0604020202020204" pitchFamily="34" charset="0"/>
                <a:cs typeface="Arial" panose="020B0604020202020204" pitchFamily="34" charset="0"/>
              </a:rPr>
              <a:t>the following</a:t>
            </a:r>
            <a:r>
              <a:rPr lang="en-GB" sz="4800" dirty="0">
                <a:latin typeface="Arial" panose="020B0604020202020204" pitchFamily="34" charset="0"/>
                <a:cs typeface="Arial" panose="020B0604020202020204" pitchFamily="34" charset="0"/>
              </a:rPr>
              <a:t> </a:t>
            </a:r>
            <a:r>
              <a:rPr lang="en-GB" sz="4800" dirty="0" smtClean="0">
                <a:latin typeface="Arial" panose="020B0604020202020204" pitchFamily="34" charset="0"/>
                <a:cs typeface="Arial" panose="020B0604020202020204" pitchFamily="34" charset="0"/>
              </a:rPr>
              <a:t>Example :</a:t>
            </a:r>
            <a:endParaRPr lang="en-GB" sz="4800" dirty="0">
              <a:latin typeface="Arial" panose="020B0604020202020204" pitchFamily="34" charset="0"/>
              <a:cs typeface="Arial" panose="020B0604020202020204" pitchFamily="34" charset="0"/>
            </a:endParaRPr>
          </a:p>
          <a:p>
            <a:pPr marL="0" indent="447675">
              <a:buNone/>
            </a:pPr>
            <a:r>
              <a:rPr lang="en-GB" sz="4800" dirty="0" smtClean="0">
                <a:latin typeface="Arial" panose="020B0604020202020204" pitchFamily="34" charset="0"/>
                <a:cs typeface="Arial" panose="020B0604020202020204" pitchFamily="34" charset="0"/>
              </a:rPr>
              <a:t>50 </a:t>
            </a:r>
            <a:r>
              <a:rPr lang="en-GB" sz="4800" dirty="0">
                <a:latin typeface="Arial" panose="020B0604020202020204" pitchFamily="34" charset="0"/>
                <a:cs typeface="Arial" panose="020B0604020202020204" pitchFamily="34" charset="0"/>
              </a:rPr>
              <a:t>X TW</a:t>
            </a:r>
          </a:p>
          <a:p>
            <a:pPr marL="0" indent="447675">
              <a:buNone/>
            </a:pPr>
            <a:r>
              <a:rPr lang="en-GB" sz="4800" dirty="0" smtClean="0">
                <a:latin typeface="Arial" panose="020B0604020202020204" pitchFamily="34" charset="0"/>
                <a:cs typeface="Arial" panose="020B0604020202020204" pitchFamily="34" charset="0"/>
              </a:rPr>
              <a:t>50 </a:t>
            </a:r>
            <a:r>
              <a:rPr lang="en-GB" sz="4800" dirty="0">
                <a:latin typeface="Arial" panose="020B0604020202020204" pitchFamily="34" charset="0"/>
                <a:cs typeface="Arial" panose="020B0604020202020204" pitchFamily="34" charset="0"/>
              </a:rPr>
              <a:t>X DP </a:t>
            </a:r>
            <a:endParaRPr lang="en-GB" sz="4800" dirty="0" smtClean="0">
              <a:latin typeface="Arial" panose="020B0604020202020204" pitchFamily="34" charset="0"/>
              <a:cs typeface="Arial" panose="020B0604020202020204" pitchFamily="34" charset="0"/>
            </a:endParaRPr>
          </a:p>
          <a:p>
            <a:pPr marL="447675" indent="0">
              <a:buNone/>
            </a:pPr>
            <a:r>
              <a:rPr lang="en-GB" sz="4800" dirty="0" smtClean="0">
                <a:latin typeface="Arial" panose="020B0604020202020204" pitchFamily="34" charset="0"/>
                <a:cs typeface="Arial" panose="020B0604020202020204" pitchFamily="34" charset="0"/>
              </a:rPr>
              <a:t>Sales order is set for 50x TW with 50x DP</a:t>
            </a:r>
            <a:endParaRPr lang="en-GB" sz="4800" dirty="0">
              <a:latin typeface="Arial" panose="020B0604020202020204" pitchFamily="34" charset="0"/>
              <a:cs typeface="Arial" panose="020B0604020202020204" pitchFamily="34" charset="0"/>
            </a:endParaRPr>
          </a:p>
          <a:p>
            <a:endParaRPr lang="en-GB" sz="4800" dirty="0" smtClean="0">
              <a:latin typeface="Arial" panose="020B0604020202020204" pitchFamily="34" charset="0"/>
              <a:cs typeface="Arial" panose="020B0604020202020204" pitchFamily="34" charset="0"/>
            </a:endParaRPr>
          </a:p>
          <a:p>
            <a:pPr marL="0" indent="447675">
              <a:buNone/>
            </a:pPr>
            <a:r>
              <a:rPr lang="en-GB" sz="4800" dirty="0" smtClean="0">
                <a:latin typeface="Arial" panose="020B0604020202020204" pitchFamily="34" charset="0"/>
                <a:cs typeface="Arial" panose="020B0604020202020204" pitchFamily="34" charset="0"/>
              </a:rPr>
              <a:t>50 </a:t>
            </a:r>
            <a:r>
              <a:rPr lang="en-GB" sz="4800" dirty="0">
                <a:latin typeface="Arial" panose="020B0604020202020204" pitchFamily="34" charset="0"/>
                <a:cs typeface="Arial" panose="020B0604020202020204" pitchFamily="34" charset="0"/>
              </a:rPr>
              <a:t>X KN</a:t>
            </a:r>
          </a:p>
          <a:p>
            <a:pPr marL="0" indent="447675">
              <a:buNone/>
            </a:pPr>
            <a:r>
              <a:rPr lang="en-GB" sz="4800" dirty="0">
                <a:latin typeface="Arial" panose="020B0604020202020204" pitchFamily="34" charset="0"/>
                <a:cs typeface="Arial" panose="020B0604020202020204" pitchFamily="34" charset="0"/>
              </a:rPr>
              <a:t>50 X MB means</a:t>
            </a:r>
          </a:p>
          <a:p>
            <a:pPr marL="0" indent="447675">
              <a:buNone/>
            </a:pPr>
            <a:r>
              <a:rPr lang="en-GB" sz="4800" dirty="0" smtClean="0">
                <a:latin typeface="Arial" panose="020B0604020202020204" pitchFamily="34" charset="0"/>
                <a:cs typeface="Arial" panose="020B0604020202020204" pitchFamily="34" charset="0"/>
              </a:rPr>
              <a:t>Sales order is set for 50x KN with 50x MB</a:t>
            </a:r>
            <a:endParaRPr lang="en-GB" sz="4800" dirty="0">
              <a:latin typeface="Arial" panose="020B0604020202020204" pitchFamily="34" charset="0"/>
              <a:cs typeface="Arial" panose="020B0604020202020204" pitchFamily="34" charset="0"/>
            </a:endParaRPr>
          </a:p>
          <a:p>
            <a:endParaRPr lang="en-GB" sz="4800" dirty="0" smtClean="0">
              <a:latin typeface="Arial" panose="020B0604020202020204" pitchFamily="34" charset="0"/>
              <a:cs typeface="Arial" panose="020B0604020202020204" pitchFamily="34" charset="0"/>
            </a:endParaRPr>
          </a:p>
          <a:p>
            <a:r>
              <a:rPr lang="en-GB" sz="4800" dirty="0" smtClean="0">
                <a:latin typeface="Arial" panose="020B0604020202020204" pitchFamily="34" charset="0"/>
                <a:cs typeface="Arial" panose="020B0604020202020204" pitchFamily="34" charset="0"/>
              </a:rPr>
              <a:t>A </a:t>
            </a:r>
            <a:r>
              <a:rPr lang="en-GB" sz="4800" dirty="0">
                <a:latin typeface="Arial" panose="020B0604020202020204" pitchFamily="34" charset="0"/>
                <a:cs typeface="Arial" panose="020B0604020202020204" pitchFamily="34" charset="0"/>
              </a:rPr>
              <a:t>more complex </a:t>
            </a:r>
            <a:r>
              <a:rPr lang="en-GB" sz="4800" dirty="0" smtClean="0">
                <a:latin typeface="Arial" panose="020B0604020202020204" pitchFamily="34" charset="0"/>
                <a:cs typeface="Arial" panose="020B0604020202020204" pitchFamily="34" charset="0"/>
              </a:rPr>
              <a:t>example would be:</a:t>
            </a:r>
            <a:endParaRPr lang="en-GB" sz="4800" dirty="0">
              <a:latin typeface="Arial" panose="020B0604020202020204" pitchFamily="34" charset="0"/>
              <a:cs typeface="Arial" panose="020B0604020202020204" pitchFamily="34" charset="0"/>
            </a:endParaRPr>
          </a:p>
          <a:p>
            <a:pPr marL="0" indent="447675">
              <a:buNone/>
            </a:pPr>
            <a:r>
              <a:rPr lang="en-GB" sz="4800" dirty="0" smtClean="0">
                <a:latin typeface="Arial" panose="020B0604020202020204" pitchFamily="34" charset="0"/>
                <a:cs typeface="Arial" panose="020B0604020202020204" pitchFamily="34" charset="0"/>
              </a:rPr>
              <a:t>50 </a:t>
            </a:r>
            <a:r>
              <a:rPr lang="en-GB" sz="4800" dirty="0">
                <a:latin typeface="Arial" panose="020B0604020202020204" pitchFamily="34" charset="0"/>
                <a:cs typeface="Arial" panose="020B0604020202020204" pitchFamily="34" charset="0"/>
              </a:rPr>
              <a:t>X TW</a:t>
            </a:r>
          </a:p>
          <a:p>
            <a:pPr marL="0" indent="447675">
              <a:buNone/>
            </a:pPr>
            <a:r>
              <a:rPr lang="en-GB" sz="4800" dirty="0">
                <a:latin typeface="Arial" panose="020B0604020202020204" pitchFamily="34" charset="0"/>
                <a:cs typeface="Arial" panose="020B0604020202020204" pitchFamily="34" charset="0"/>
              </a:rPr>
              <a:t>25 X </a:t>
            </a:r>
            <a:r>
              <a:rPr lang="en-GB" sz="4800" dirty="0" smtClean="0">
                <a:latin typeface="Arial" panose="020B0604020202020204" pitchFamily="34" charset="0"/>
                <a:cs typeface="Arial" panose="020B0604020202020204" pitchFamily="34" charset="0"/>
              </a:rPr>
              <a:t>DP</a:t>
            </a:r>
          </a:p>
          <a:p>
            <a:pPr marL="0" indent="447675">
              <a:buNone/>
            </a:pPr>
            <a:r>
              <a:rPr lang="en-GB" sz="4800" dirty="0">
                <a:latin typeface="Arial" panose="020B0604020202020204" pitchFamily="34" charset="0"/>
                <a:cs typeface="Arial" panose="020B0604020202020204" pitchFamily="34" charset="0"/>
              </a:rPr>
              <a:t>1 X </a:t>
            </a:r>
            <a:r>
              <a:rPr lang="en-GB" sz="4800" dirty="0" smtClean="0">
                <a:latin typeface="Arial" panose="020B0604020202020204" pitchFamily="34" charset="0"/>
                <a:cs typeface="Arial" panose="020B0604020202020204" pitchFamily="34" charset="0"/>
              </a:rPr>
              <a:t>DPUS</a:t>
            </a:r>
          </a:p>
          <a:p>
            <a:pPr marL="0" indent="447675">
              <a:buNone/>
            </a:pPr>
            <a:r>
              <a:rPr lang="en-GB" sz="4800" dirty="0">
                <a:latin typeface="Arial" panose="020B0604020202020204" pitchFamily="34" charset="0"/>
                <a:cs typeface="Arial" panose="020B0604020202020204" pitchFamily="34" charset="0"/>
              </a:rPr>
              <a:t>50 X KN</a:t>
            </a:r>
          </a:p>
          <a:p>
            <a:pPr marL="0" indent="447675">
              <a:buNone/>
            </a:pPr>
            <a:r>
              <a:rPr lang="en-GB" sz="4800" dirty="0">
                <a:latin typeface="Arial" panose="020B0604020202020204" pitchFamily="34" charset="0"/>
                <a:cs typeface="Arial" panose="020B0604020202020204" pitchFamily="34" charset="0"/>
              </a:rPr>
              <a:t>25 X </a:t>
            </a:r>
            <a:r>
              <a:rPr lang="en-GB" sz="4800" dirty="0" smtClean="0">
                <a:latin typeface="Arial" panose="020B0604020202020204" pitchFamily="34" charset="0"/>
                <a:cs typeface="Arial" panose="020B0604020202020204" pitchFamily="34" charset="0"/>
              </a:rPr>
              <a:t>DP</a:t>
            </a:r>
            <a:endParaRPr lang="en-GB" sz="4800" dirty="0">
              <a:latin typeface="Arial" panose="020B0604020202020204" pitchFamily="34" charset="0"/>
              <a:cs typeface="Arial" panose="020B0604020202020204" pitchFamily="34" charset="0"/>
            </a:endParaRPr>
          </a:p>
          <a:p>
            <a:pPr marL="0" indent="447675">
              <a:buNone/>
            </a:pPr>
            <a:r>
              <a:rPr lang="en-GB" sz="4800" dirty="0">
                <a:latin typeface="Arial" panose="020B0604020202020204" pitchFamily="34" charset="0"/>
                <a:cs typeface="Arial" panose="020B0604020202020204" pitchFamily="34" charset="0"/>
              </a:rPr>
              <a:t>50 X TX</a:t>
            </a:r>
          </a:p>
          <a:p>
            <a:pPr marL="0" indent="447675">
              <a:buNone/>
            </a:pPr>
            <a:r>
              <a:rPr lang="en-GB" sz="4800" dirty="0">
                <a:latin typeface="Arial" panose="020B0604020202020204" pitchFamily="34" charset="0"/>
                <a:cs typeface="Arial" panose="020B0604020202020204" pitchFamily="34" charset="0"/>
              </a:rPr>
              <a:t>50 X </a:t>
            </a:r>
            <a:r>
              <a:rPr lang="en-GB" sz="4800" dirty="0" smtClean="0">
                <a:latin typeface="Arial" panose="020B0604020202020204" pitchFamily="34" charset="0"/>
                <a:cs typeface="Arial" panose="020B0604020202020204" pitchFamily="34" charset="0"/>
              </a:rPr>
              <a:t>MB</a:t>
            </a:r>
          </a:p>
          <a:p>
            <a:pPr marL="0" indent="447675">
              <a:buNone/>
            </a:pPr>
            <a:endParaRPr lang="en-GB" sz="4800" dirty="0">
              <a:latin typeface="Arial" panose="020B0604020202020204" pitchFamily="34" charset="0"/>
              <a:cs typeface="Arial" panose="020B0604020202020204" pitchFamily="34" charset="0"/>
            </a:endParaRPr>
          </a:p>
          <a:p>
            <a:r>
              <a:rPr lang="en-GB" sz="4800" dirty="0" smtClean="0">
                <a:latin typeface="Arial" panose="020B0604020202020204" pitchFamily="34" charset="0"/>
                <a:cs typeface="Arial" panose="020B0604020202020204" pitchFamily="34" charset="0"/>
              </a:rPr>
              <a:t>Sales order set for 50x TW, only 25x of those TW </a:t>
            </a:r>
            <a:r>
              <a:rPr lang="en-GB" sz="4800" dirty="0">
                <a:latin typeface="Arial" panose="020B0604020202020204" pitchFamily="34" charset="0"/>
                <a:cs typeface="Arial" panose="020B0604020202020204" pitchFamily="34" charset="0"/>
              </a:rPr>
              <a:t>will have </a:t>
            </a:r>
            <a:r>
              <a:rPr lang="en-GB" sz="4800" dirty="0" smtClean="0">
                <a:latin typeface="Arial" panose="020B0604020202020204" pitchFamily="34" charset="0"/>
                <a:cs typeface="Arial" panose="020B0604020202020204" pitchFamily="34" charset="0"/>
              </a:rPr>
              <a:t>data furthermore that data will be locked, other 25x units are with out data and DPUS</a:t>
            </a:r>
          </a:p>
          <a:p>
            <a:r>
              <a:rPr lang="en-GB" sz="4800" dirty="0" smtClean="0">
                <a:latin typeface="Arial" panose="020B0604020202020204" pitchFamily="34" charset="0"/>
                <a:cs typeface="Arial" panose="020B0604020202020204" pitchFamily="34" charset="0"/>
              </a:rPr>
              <a:t>25 </a:t>
            </a:r>
            <a:r>
              <a:rPr lang="en-GB" sz="4800" dirty="0">
                <a:latin typeface="Arial" panose="020B0604020202020204" pitchFamily="34" charset="0"/>
                <a:cs typeface="Arial" panose="020B0604020202020204" pitchFamily="34" charset="0"/>
              </a:rPr>
              <a:t>of KN will have </a:t>
            </a:r>
            <a:r>
              <a:rPr lang="en-GB" sz="4800" dirty="0" smtClean="0">
                <a:latin typeface="Arial" panose="020B0604020202020204" pitchFamily="34" charset="0"/>
                <a:cs typeface="Arial" panose="020B0604020202020204" pitchFamily="34" charset="0"/>
              </a:rPr>
              <a:t>DP &amp; </a:t>
            </a:r>
            <a:r>
              <a:rPr lang="en-GB" sz="4800" dirty="0">
                <a:latin typeface="Arial" panose="020B0604020202020204" pitchFamily="34" charset="0"/>
                <a:cs typeface="Arial" panose="020B0604020202020204" pitchFamily="34" charset="0"/>
              </a:rPr>
              <a:t>25 no </a:t>
            </a:r>
            <a:r>
              <a:rPr lang="en-GB" sz="4800" dirty="0" smtClean="0">
                <a:latin typeface="Arial" panose="020B0604020202020204" pitchFamily="34" charset="0"/>
                <a:cs typeface="Arial" panose="020B0604020202020204" pitchFamily="34" charset="0"/>
              </a:rPr>
              <a:t>DP</a:t>
            </a:r>
            <a:r>
              <a:rPr lang="en-GB" sz="4800" dirty="0">
                <a:latin typeface="Arial" panose="020B0604020202020204" pitchFamily="34" charset="0"/>
                <a:cs typeface="Arial" panose="020B0604020202020204" pitchFamily="34" charset="0"/>
              </a:rPr>
              <a:t> </a:t>
            </a:r>
            <a:r>
              <a:rPr lang="en-GB" sz="4800" dirty="0" smtClean="0">
                <a:latin typeface="Arial" panose="020B0604020202020204" pitchFamily="34" charset="0"/>
                <a:cs typeface="Arial" panose="020B0604020202020204" pitchFamily="34" charset="0"/>
              </a:rPr>
              <a:t>and 50x TX in 50x MB</a:t>
            </a:r>
            <a:endParaRPr lang="de-DE" sz="4800" dirty="0">
              <a:latin typeface="Arial" panose="020B0604020202020204" pitchFamily="34" charset="0"/>
              <a:cs typeface="Arial" panose="020B0604020202020204" pitchFamily="34" charset="0"/>
            </a:endParaRPr>
          </a:p>
          <a:p>
            <a:r>
              <a:rPr lang="de-DE" sz="4800" dirty="0" smtClean="0">
                <a:latin typeface="Arial" panose="020B0604020202020204" pitchFamily="34" charset="0"/>
                <a:cs typeface="Arial" panose="020B0604020202020204" pitchFamily="34" charset="0"/>
              </a:rPr>
              <a:t>Always add USB Model, then any extra service the customer asked for, then the next USB Model and so on, this is important so our production team knows which sticks receive what services and extras</a:t>
            </a:r>
          </a:p>
          <a:p>
            <a:r>
              <a:rPr lang="de-DE" sz="4800" dirty="0" smtClean="0">
                <a:latin typeface="Arial" panose="020B0604020202020204" pitchFamily="34" charset="0"/>
                <a:cs typeface="Arial" panose="020B0604020202020204" pitchFamily="34" charset="0"/>
              </a:rPr>
              <a:t>The total of the order ( right side ) is an immensely helpful tool. Here you see the total charge, tax and shipping. If you calculated everything in your order, you can check the numbers and see if they add up.</a:t>
            </a:r>
          </a:p>
          <a:p>
            <a:endParaRPr lang="en-GB" dirty="0" smtClean="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700808"/>
            <a:ext cx="3448050" cy="245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4509120"/>
            <a:ext cx="1704975"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1592" y="6381328"/>
            <a:ext cx="3672408" cy="355764"/>
          </a:xfrm>
          <a:prstGeom prst="rect">
            <a:avLst/>
          </a:prstGeom>
        </p:spPr>
      </p:pic>
    </p:spTree>
    <p:extLst>
      <p:ext uri="{BB962C8B-B14F-4D97-AF65-F5344CB8AC3E}">
        <p14:creationId xmlns:p14="http://schemas.microsoft.com/office/powerpoint/2010/main" val="39901930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8499" y="1484784"/>
            <a:ext cx="8121352" cy="3385542"/>
          </a:xfrm>
          <a:prstGeom prst="rect">
            <a:avLst/>
          </a:prstGeom>
        </p:spPr>
        <p:txBody>
          <a:bodyPr wrap="square">
            <a:spAutoFit/>
          </a:bodyPr>
          <a:lstStyle/>
          <a:p>
            <a:r>
              <a:rPr lang="en-GB" sz="1200" b="1" u="sng" dirty="0">
                <a:latin typeface="Arial" panose="020B0604020202020204" pitchFamily="34" charset="0"/>
                <a:cs typeface="Arial" panose="020B0604020202020204" pitchFamily="34" charset="0"/>
              </a:rPr>
              <a:t>Address </a:t>
            </a:r>
            <a:r>
              <a:rPr lang="en-GB" sz="1200" b="1" u="sng" dirty="0" smtClean="0">
                <a:latin typeface="Arial" panose="020B0604020202020204" pitchFamily="34" charset="0"/>
                <a:cs typeface="Arial" panose="020B0604020202020204" pitchFamily="34" charset="0"/>
              </a:rPr>
              <a:t>Tab</a:t>
            </a:r>
          </a:p>
          <a:p>
            <a:endParaRPr lang="de-DE" sz="1200" dirty="0" smtClean="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Each order requires a billing and shipping address. Click the </a:t>
            </a:r>
            <a:r>
              <a:rPr lang="en-GB" sz="1200" dirty="0" smtClean="0">
                <a:latin typeface="Arial" panose="020B0604020202020204" pitchFamily="34" charset="0"/>
                <a:cs typeface="Arial" panose="020B0604020202020204" pitchFamily="34" charset="0"/>
              </a:rPr>
              <a:t>dropdown menu </a:t>
            </a:r>
            <a:r>
              <a:rPr lang="en-GB" sz="1200" dirty="0">
                <a:latin typeface="Arial" panose="020B0604020202020204" pitchFamily="34" charset="0"/>
                <a:cs typeface="Arial" panose="020B0604020202020204" pitchFamily="34" charset="0"/>
              </a:rPr>
              <a:t>to either enter </a:t>
            </a:r>
            <a:r>
              <a:rPr lang="en-GB" sz="1200" dirty="0" smtClean="0">
                <a:latin typeface="Arial" panose="020B0604020202020204" pitchFamily="34" charset="0"/>
                <a:cs typeface="Arial" panose="020B0604020202020204" pitchFamily="34" charset="0"/>
              </a:rPr>
              <a:t>a  new address, select </a:t>
            </a:r>
            <a:r>
              <a:rPr lang="en-GB" sz="1200" dirty="0">
                <a:latin typeface="Arial" panose="020B0604020202020204" pitchFamily="34" charset="0"/>
                <a:cs typeface="Arial" panose="020B0604020202020204" pitchFamily="34" charset="0"/>
              </a:rPr>
              <a:t>a previously used </a:t>
            </a:r>
            <a:r>
              <a:rPr lang="en-GB" sz="1200" dirty="0" smtClean="0">
                <a:latin typeface="Arial" panose="020B0604020202020204" pitchFamily="34" charset="0"/>
                <a:cs typeface="Arial" panose="020B0604020202020204" pitchFamily="34" charset="0"/>
              </a:rPr>
              <a:t>address, or </a:t>
            </a:r>
            <a:r>
              <a:rPr lang="en-GB" sz="1200" dirty="0">
                <a:latin typeface="Arial" panose="020B0604020202020204" pitchFamily="34" charset="0"/>
                <a:cs typeface="Arial" panose="020B0604020202020204" pitchFamily="34" charset="0"/>
              </a:rPr>
              <a:t>to </a:t>
            </a:r>
            <a:r>
              <a:rPr lang="en-GB" sz="1200" dirty="0" smtClean="0">
                <a:latin typeface="Arial" panose="020B0604020202020204" pitchFamily="34" charset="0"/>
                <a:cs typeface="Arial" panose="020B0604020202020204" pitchFamily="34" charset="0"/>
              </a:rPr>
              <a:t>customise a </a:t>
            </a:r>
            <a:r>
              <a:rPr lang="en-GB" sz="1200" dirty="0">
                <a:latin typeface="Arial" panose="020B0604020202020204" pitchFamily="34" charset="0"/>
                <a:cs typeface="Arial" panose="020B0604020202020204" pitchFamily="34" charset="0"/>
              </a:rPr>
              <a:t>previously used address</a:t>
            </a:r>
            <a:r>
              <a:rPr lang="en-GB" sz="1200" dirty="0" smtClean="0">
                <a:latin typeface="Arial" panose="020B0604020202020204" pitchFamily="34" charset="0"/>
                <a:cs typeface="Arial" panose="020B0604020202020204" pitchFamily="34" charset="0"/>
              </a:rPr>
              <a:t>.</a:t>
            </a:r>
          </a:p>
          <a:p>
            <a:endParaRPr lang="de-DE" sz="1100" dirty="0" smtClean="0">
              <a:latin typeface="Arial" panose="020B0604020202020204" pitchFamily="34" charset="0"/>
              <a:cs typeface="Arial" panose="020B0604020202020204" pitchFamily="34" charset="0"/>
            </a:endParaRPr>
          </a:p>
          <a:p>
            <a:endParaRPr lang="de-DE" sz="1100" dirty="0">
              <a:latin typeface="Arial" panose="020B0604020202020204" pitchFamily="34" charset="0"/>
              <a:cs typeface="Arial" panose="020B0604020202020204" pitchFamily="34" charset="0"/>
            </a:endParaRPr>
          </a:p>
          <a:p>
            <a:endParaRPr lang="de-DE" sz="1100" dirty="0" smtClean="0">
              <a:latin typeface="Arial" panose="020B0604020202020204" pitchFamily="34" charset="0"/>
              <a:cs typeface="Arial" panose="020B0604020202020204" pitchFamily="34" charset="0"/>
            </a:endParaRPr>
          </a:p>
          <a:p>
            <a:endParaRPr lang="de-DE" sz="1100" dirty="0">
              <a:latin typeface="Arial" panose="020B0604020202020204" pitchFamily="34" charset="0"/>
              <a:cs typeface="Arial" panose="020B0604020202020204" pitchFamily="34" charset="0"/>
            </a:endParaRPr>
          </a:p>
          <a:p>
            <a:endParaRPr lang="de-DE" sz="1100" dirty="0" smtClean="0">
              <a:latin typeface="Arial" panose="020B0604020202020204" pitchFamily="34" charset="0"/>
              <a:cs typeface="Arial" panose="020B0604020202020204" pitchFamily="34" charset="0"/>
            </a:endParaRPr>
          </a:p>
          <a:p>
            <a:endParaRPr lang="de-DE" sz="1100" dirty="0">
              <a:latin typeface="Arial" panose="020B0604020202020204" pitchFamily="34" charset="0"/>
              <a:cs typeface="Arial" panose="020B0604020202020204" pitchFamily="34" charset="0"/>
            </a:endParaRPr>
          </a:p>
          <a:p>
            <a:endParaRPr lang="de-DE" sz="1100" dirty="0" smtClean="0">
              <a:latin typeface="Arial" panose="020B0604020202020204" pitchFamily="34" charset="0"/>
              <a:cs typeface="Arial" panose="020B0604020202020204" pitchFamily="34" charset="0"/>
            </a:endParaRPr>
          </a:p>
          <a:p>
            <a:endParaRPr lang="de-DE" sz="1100" dirty="0">
              <a:latin typeface="Arial" panose="020B0604020202020204" pitchFamily="34" charset="0"/>
              <a:cs typeface="Arial" panose="020B0604020202020204" pitchFamily="34" charset="0"/>
            </a:endParaRPr>
          </a:p>
          <a:p>
            <a:endParaRPr lang="de-DE" sz="1100" dirty="0" smtClean="0">
              <a:latin typeface="Arial" panose="020B0604020202020204" pitchFamily="34" charset="0"/>
              <a:cs typeface="Arial" panose="020B0604020202020204" pitchFamily="34" charset="0"/>
            </a:endParaRPr>
          </a:p>
          <a:p>
            <a:endParaRPr lang="de-DE" sz="1100" dirty="0">
              <a:latin typeface="Arial" panose="020B0604020202020204" pitchFamily="34" charset="0"/>
              <a:cs typeface="Arial" panose="020B0604020202020204" pitchFamily="34" charset="0"/>
            </a:endParaRPr>
          </a:p>
          <a:p>
            <a:endParaRPr lang="de-DE" sz="1100" dirty="0" smtClean="0">
              <a:latin typeface="Arial" panose="020B0604020202020204" pitchFamily="34" charset="0"/>
              <a:cs typeface="Arial" panose="020B0604020202020204" pitchFamily="34" charset="0"/>
            </a:endParaRPr>
          </a:p>
          <a:p>
            <a:endParaRPr lang="de-DE" sz="1100" dirty="0">
              <a:latin typeface="Arial" panose="020B0604020202020204" pitchFamily="34" charset="0"/>
              <a:cs typeface="Arial" panose="020B0604020202020204" pitchFamily="34" charset="0"/>
            </a:endParaRPr>
          </a:p>
          <a:p>
            <a:endParaRPr lang="de-DE" sz="1100" dirty="0" smtClean="0">
              <a:latin typeface="Arial" panose="020B0604020202020204" pitchFamily="34" charset="0"/>
              <a:cs typeface="Arial" panose="020B0604020202020204" pitchFamily="34" charset="0"/>
            </a:endParaRPr>
          </a:p>
          <a:p>
            <a:endParaRPr lang="de-DE" sz="1100" dirty="0">
              <a:latin typeface="Arial" panose="020B0604020202020204" pitchFamily="34" charset="0"/>
              <a:cs typeface="Arial" panose="020B0604020202020204" pitchFamily="34" charset="0"/>
            </a:endParaRPr>
          </a:p>
        </p:txBody>
      </p:sp>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779" y="2696223"/>
            <a:ext cx="7128792" cy="1990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1592" y="6381328"/>
            <a:ext cx="3672408" cy="355764"/>
          </a:xfrm>
          <a:prstGeom prst="rect">
            <a:avLst/>
          </a:prstGeom>
        </p:spPr>
      </p:pic>
    </p:spTree>
    <p:extLst>
      <p:ext uri="{BB962C8B-B14F-4D97-AF65-F5344CB8AC3E}">
        <p14:creationId xmlns:p14="http://schemas.microsoft.com/office/powerpoint/2010/main" val="1965031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052736"/>
            <a:ext cx="3538736" cy="4525963"/>
          </a:xfrm>
        </p:spPr>
        <p:txBody>
          <a:bodyPr>
            <a:normAutofit fontScale="25000" lnSpcReduction="20000"/>
          </a:bodyPr>
          <a:lstStyle/>
          <a:p>
            <a:endParaRPr lang="en-GB" sz="4800" dirty="0">
              <a:latin typeface="Arial" panose="020B0604020202020204" pitchFamily="34" charset="0"/>
              <a:cs typeface="Arial" panose="020B0604020202020204" pitchFamily="34" charset="0"/>
            </a:endParaRPr>
          </a:p>
          <a:p>
            <a:r>
              <a:rPr lang="en-GB" sz="4800" dirty="0">
                <a:latin typeface="Arial" panose="020B0604020202020204" pitchFamily="34" charset="0"/>
                <a:cs typeface="Arial" panose="020B0604020202020204" pitchFamily="34" charset="0"/>
              </a:rPr>
              <a:t>Shipping Tab</a:t>
            </a:r>
          </a:p>
          <a:p>
            <a:pPr marL="0" indent="0">
              <a:buNone/>
            </a:pPr>
            <a:endParaRPr lang="en-GB" sz="4800" dirty="0">
              <a:latin typeface="Arial" panose="020B0604020202020204" pitchFamily="34" charset="0"/>
              <a:cs typeface="Arial" panose="020B0604020202020204" pitchFamily="34" charset="0"/>
            </a:endParaRPr>
          </a:p>
          <a:p>
            <a:r>
              <a:rPr lang="en-GB" sz="4800" dirty="0">
                <a:latin typeface="Arial" panose="020B0604020202020204" pitchFamily="34" charset="0"/>
                <a:cs typeface="Arial" panose="020B0604020202020204" pitchFamily="34" charset="0"/>
              </a:rPr>
              <a:t>Please always aim to ship to the customer's business addresses.</a:t>
            </a:r>
          </a:p>
          <a:p>
            <a:r>
              <a:rPr lang="en-GB" sz="4800" dirty="0">
                <a:latin typeface="Arial" panose="020B0604020202020204" pitchFamily="34" charset="0"/>
                <a:cs typeface="Arial" panose="020B0604020202020204" pitchFamily="34" charset="0"/>
              </a:rPr>
              <a:t>We won't ship to:</a:t>
            </a:r>
          </a:p>
          <a:p>
            <a:r>
              <a:rPr lang="en-GB" sz="4800" dirty="0">
                <a:latin typeface="Arial" panose="020B0604020202020204" pitchFamily="34" charset="0"/>
                <a:cs typeface="Arial" panose="020B0604020202020204" pitchFamily="34" charset="0"/>
              </a:rPr>
              <a:t>PO Boxes, Conferences, Exhibitions, Event facilities</a:t>
            </a:r>
          </a:p>
          <a:p>
            <a:r>
              <a:rPr lang="en-GB" sz="4800" dirty="0">
                <a:latin typeface="Arial" panose="020B0604020202020204" pitchFamily="34" charset="0"/>
                <a:cs typeface="Arial" panose="020B0604020202020204" pitchFamily="34" charset="0"/>
              </a:rPr>
              <a:t>We need to ensure that the courier is able to safely deliver the order to the location without risk that it is lost or delayed as often occurs with the above classes of location. If appropriate and necessary to meet a deadline or firm customer preference we can ship to a hotel where a customer will be staying.</a:t>
            </a:r>
          </a:p>
          <a:p>
            <a:endParaRPr lang="en-GB" sz="4800" dirty="0">
              <a:latin typeface="Arial" panose="020B0604020202020204" pitchFamily="34" charset="0"/>
              <a:cs typeface="Arial" panose="020B0604020202020204" pitchFamily="34" charset="0"/>
            </a:endParaRPr>
          </a:p>
          <a:p>
            <a:r>
              <a:rPr lang="en-GB" sz="4800" dirty="0">
                <a:latin typeface="Arial" panose="020B0604020202020204" pitchFamily="34" charset="0"/>
                <a:cs typeface="Arial" panose="020B0604020202020204" pitchFamily="34" charset="0"/>
              </a:rPr>
              <a:t>1 . Leave the Ship Via field as "Delivery" or set to "FREE DELIVERY" as appropriate</a:t>
            </a:r>
          </a:p>
          <a:p>
            <a:r>
              <a:rPr lang="en-GB" sz="4800" dirty="0">
                <a:latin typeface="Arial" panose="020B0604020202020204" pitchFamily="34" charset="0"/>
                <a:cs typeface="Arial" panose="020B0604020202020204" pitchFamily="34" charset="0"/>
              </a:rPr>
              <a:t>2.  Enter the agreed charge for Shipping</a:t>
            </a:r>
          </a:p>
          <a:p>
            <a:r>
              <a:rPr lang="en-GB" sz="4800" dirty="0">
                <a:latin typeface="Arial" panose="020B0604020202020204" pitchFamily="34" charset="0"/>
                <a:cs typeface="Arial" panose="020B0604020202020204" pitchFamily="34" charset="0"/>
              </a:rPr>
              <a:t>3.  Check the Shipping Tax Code is correct.</a:t>
            </a:r>
          </a:p>
          <a:p>
            <a:endParaRPr lang="en-GB" dirty="0"/>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03344" y="1340768"/>
            <a:ext cx="4896544"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1592" y="6381328"/>
            <a:ext cx="3672408" cy="355764"/>
          </a:xfrm>
          <a:prstGeom prst="rect">
            <a:avLst/>
          </a:prstGeom>
        </p:spPr>
      </p:pic>
    </p:spTree>
    <p:extLst>
      <p:ext uri="{BB962C8B-B14F-4D97-AF65-F5344CB8AC3E}">
        <p14:creationId xmlns:p14="http://schemas.microsoft.com/office/powerpoint/2010/main" val="3254109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772816"/>
            <a:ext cx="8229600" cy="4525963"/>
          </a:xfrm>
        </p:spPr>
        <p:txBody>
          <a:bodyPr>
            <a:noAutofit/>
          </a:bodyPr>
          <a:lstStyle/>
          <a:p>
            <a:pPr marL="0" indent="0">
              <a:buNone/>
            </a:pPr>
            <a:r>
              <a:rPr lang="en-GB" sz="1200" b="1" u="sng" dirty="0">
                <a:latin typeface="Arial" panose="020B0604020202020204" pitchFamily="34" charset="0"/>
                <a:cs typeface="Arial" panose="020B0604020202020204" pitchFamily="34" charset="0"/>
              </a:rPr>
              <a:t>Job Detail tab</a:t>
            </a:r>
          </a:p>
          <a:p>
            <a:r>
              <a:rPr lang="en-GB" sz="1200" dirty="0">
                <a:latin typeface="Arial" panose="020B0604020202020204" pitchFamily="34" charset="0"/>
                <a:cs typeface="Arial" panose="020B0604020202020204" pitchFamily="34" charset="0"/>
              </a:rPr>
              <a:t>Enter any information specific to the order in Job Notes. Examples of other types of </a:t>
            </a:r>
            <a:r>
              <a:rPr lang="en-GB" sz="1200" dirty="0" smtClean="0">
                <a:latin typeface="Arial" panose="020B0604020202020204" pitchFamily="34" charset="0"/>
                <a:cs typeface="Arial" panose="020B0604020202020204" pitchFamily="34" charset="0"/>
              </a:rPr>
              <a:t>information that </a:t>
            </a:r>
            <a:r>
              <a:rPr lang="en-GB" sz="1200" dirty="0">
                <a:latin typeface="Arial" panose="020B0604020202020204" pitchFamily="34" charset="0"/>
                <a:cs typeface="Arial" panose="020B0604020202020204" pitchFamily="34" charset="0"/>
              </a:rPr>
              <a:t>should be included in Job Notes would be:</a:t>
            </a:r>
          </a:p>
          <a:p>
            <a:pPr marL="0" indent="0">
              <a:buNone/>
            </a:pPr>
            <a:r>
              <a:rPr lang="en-GB" sz="1200" dirty="0" smtClean="0">
                <a:latin typeface="Arial" panose="020B0604020202020204" pitchFamily="34" charset="0"/>
                <a:cs typeface="Arial" panose="020B0604020202020204" pitchFamily="34" charset="0"/>
              </a:rPr>
              <a:t>	1. </a:t>
            </a:r>
            <a:r>
              <a:rPr lang="en-GB" sz="1200" dirty="0">
                <a:latin typeface="Arial" panose="020B0604020202020204" pitchFamily="34" charset="0"/>
                <a:cs typeface="Arial" panose="020B0604020202020204" pitchFamily="34" charset="0"/>
              </a:rPr>
              <a:t>Print quantity A using </a:t>
            </a:r>
            <a:r>
              <a:rPr lang="en-GB" sz="1200" dirty="0" smtClean="0">
                <a:latin typeface="Arial" panose="020B0604020202020204" pitchFamily="34" charset="0"/>
                <a:cs typeface="Arial" panose="020B0604020202020204" pitchFamily="34" charset="0"/>
              </a:rPr>
              <a:t>PR1 and </a:t>
            </a:r>
            <a:r>
              <a:rPr lang="en-GB" sz="1200" dirty="0">
                <a:latin typeface="Arial" panose="020B0604020202020204" pitchFamily="34" charset="0"/>
                <a:cs typeface="Arial" panose="020B0604020202020204" pitchFamily="34" charset="0"/>
              </a:rPr>
              <a:t>print quantity B using </a:t>
            </a:r>
            <a:r>
              <a:rPr lang="en-GB" sz="1200" dirty="0" smtClean="0">
                <a:latin typeface="Arial" panose="020B0604020202020204" pitchFamily="34" charset="0"/>
                <a:cs typeface="Arial" panose="020B0604020202020204" pitchFamily="34" charset="0"/>
              </a:rPr>
              <a:t>PR2</a:t>
            </a:r>
          </a:p>
          <a:p>
            <a:pPr marL="0" indent="0">
              <a:buNone/>
            </a:pPr>
            <a:r>
              <a:rPr lang="en-GB" sz="1200" dirty="0">
                <a:latin typeface="Arial" panose="020B0604020202020204" pitchFamily="34" charset="0"/>
                <a:cs typeface="Arial" panose="020B0604020202020204" pitchFamily="34" charset="0"/>
              </a:rPr>
              <a:t>	</a:t>
            </a:r>
            <a:r>
              <a:rPr lang="en-GB" sz="1200" dirty="0" smtClean="0">
                <a:latin typeface="Arial" panose="020B0604020202020204" pitchFamily="34" charset="0"/>
                <a:cs typeface="Arial" panose="020B0604020202020204" pitchFamily="34" charset="0"/>
              </a:rPr>
              <a:t>2.  Two </a:t>
            </a:r>
            <a:r>
              <a:rPr lang="en-GB" sz="1200" dirty="0">
                <a:latin typeface="Arial" panose="020B0604020202020204" pitchFamily="34" charset="0"/>
                <a:cs typeface="Arial" panose="020B0604020202020204" pitchFamily="34" charset="0"/>
              </a:rPr>
              <a:t>shipping addresses. Ship 100 units to shipping address and ship 50 </a:t>
            </a:r>
            <a:r>
              <a:rPr lang="en-GB" sz="1200" dirty="0" smtClean="0">
                <a:latin typeface="Arial" panose="020B0604020202020204" pitchFamily="34" charset="0"/>
                <a:cs typeface="Arial" panose="020B0604020202020204" pitchFamily="34" charset="0"/>
              </a:rPr>
              <a:t>units to: A </a:t>
            </a:r>
            <a:r>
              <a:rPr lang="en-GB" sz="1200" dirty="0">
                <a:latin typeface="Arial" panose="020B0604020202020204" pitchFamily="34" charset="0"/>
                <a:cs typeface="Arial" panose="020B0604020202020204" pitchFamily="34" charset="0"/>
              </a:rPr>
              <a:t>N </a:t>
            </a:r>
            <a:r>
              <a:rPr lang="en-GB" sz="1200" dirty="0" smtClean="0">
                <a:latin typeface="Arial" panose="020B0604020202020204" pitchFamily="34" charset="0"/>
                <a:cs typeface="Arial" panose="020B0604020202020204" pitchFamily="34" charset="0"/>
              </a:rPr>
              <a:t>	Other 	1234 ABCD </a:t>
            </a:r>
            <a:r>
              <a:rPr lang="en-GB" sz="1200" dirty="0">
                <a:latin typeface="Arial" panose="020B0604020202020204" pitchFamily="34" charset="0"/>
                <a:cs typeface="Arial" panose="020B0604020202020204" pitchFamily="34" charset="0"/>
              </a:rPr>
              <a:t>Street ABCD United Kingdom Tel: </a:t>
            </a:r>
            <a:r>
              <a:rPr lang="en-GB" sz="1200" dirty="0" smtClean="0">
                <a:latin typeface="Arial" panose="020B0604020202020204" pitchFamily="34" charset="0"/>
                <a:cs typeface="Arial" panose="020B0604020202020204" pitchFamily="34" charset="0"/>
              </a:rPr>
              <a:t>	44123412341234</a:t>
            </a:r>
            <a:endParaRPr lang="en-GB" sz="1200" dirty="0">
              <a:latin typeface="Arial" panose="020B0604020202020204" pitchFamily="34" charset="0"/>
              <a:cs typeface="Arial" panose="020B0604020202020204" pitchFamily="34" charset="0"/>
            </a:endParaRPr>
          </a:p>
          <a:p>
            <a:r>
              <a:rPr lang="en-GB" sz="1200" dirty="0" smtClean="0">
                <a:latin typeface="Arial" panose="020B0604020202020204" pitchFamily="34" charset="0"/>
                <a:cs typeface="Arial" panose="020B0604020202020204" pitchFamily="34" charset="0"/>
              </a:rPr>
              <a:t>Job </a:t>
            </a:r>
            <a:r>
              <a:rPr lang="en-GB" sz="1200" dirty="0">
                <a:latin typeface="Arial" panose="020B0604020202020204" pitchFamily="34" charset="0"/>
                <a:cs typeface="Arial" panose="020B0604020202020204" pitchFamily="34" charset="0"/>
              </a:rPr>
              <a:t>Notes for most standard orders should be left blank. There is no need to repeat </a:t>
            </a:r>
            <a:r>
              <a:rPr lang="en-GB" sz="1200" dirty="0" smtClean="0">
                <a:latin typeface="Arial" panose="020B0604020202020204" pitchFamily="34" charset="0"/>
                <a:cs typeface="Arial" panose="020B0604020202020204" pitchFamily="34" charset="0"/>
              </a:rPr>
              <a:t>obvious information </a:t>
            </a:r>
            <a:r>
              <a:rPr lang="en-GB" sz="1200" dirty="0">
                <a:latin typeface="Arial" panose="020B0604020202020204" pitchFamily="34" charset="0"/>
                <a:cs typeface="Arial" panose="020B0604020202020204" pitchFamily="34" charset="0"/>
              </a:rPr>
              <a:t>in this area</a:t>
            </a:r>
            <a:r>
              <a:rPr lang="en-GB" sz="1200" dirty="0" smtClean="0">
                <a:latin typeface="Arial" panose="020B0604020202020204" pitchFamily="34" charset="0"/>
                <a:cs typeface="Arial" panose="020B0604020202020204" pitchFamily="34" charset="0"/>
              </a:rPr>
              <a:t>.</a:t>
            </a:r>
          </a:p>
          <a:p>
            <a:endParaRPr lang="de-DE" sz="1200" dirty="0">
              <a:latin typeface="Arial" panose="020B0604020202020204" pitchFamily="34" charset="0"/>
              <a:cs typeface="Arial" panose="020B0604020202020204" pitchFamily="34" charset="0"/>
            </a:endParaRPr>
          </a:p>
          <a:p>
            <a:pPr marL="0" indent="0">
              <a:buNone/>
            </a:pPr>
            <a:r>
              <a:rPr lang="en-GB" sz="1200" b="1" u="sng" dirty="0">
                <a:latin typeface="Arial" panose="020B0604020202020204" pitchFamily="34" charset="0"/>
                <a:cs typeface="Arial" panose="020B0604020202020204" pitchFamily="34" charset="0"/>
              </a:rPr>
              <a:t>Deadline</a:t>
            </a:r>
          </a:p>
          <a:p>
            <a:r>
              <a:rPr lang="en-GB" sz="1200" dirty="0">
                <a:latin typeface="Arial" panose="020B0604020202020204" pitchFamily="34" charset="0"/>
                <a:cs typeface="Arial" panose="020B0604020202020204" pitchFamily="34" charset="0"/>
              </a:rPr>
              <a:t>A deadline must be specified on each order. You must pay particular attention to lead </a:t>
            </a:r>
            <a:r>
              <a:rPr lang="en-GB" sz="1200" dirty="0" smtClean="0">
                <a:latin typeface="Arial" panose="020B0604020202020204" pitchFamily="34" charset="0"/>
                <a:cs typeface="Arial" panose="020B0604020202020204" pitchFamily="34" charset="0"/>
              </a:rPr>
              <a:t>times when </a:t>
            </a:r>
            <a:r>
              <a:rPr lang="en-GB" sz="1200" dirty="0">
                <a:latin typeface="Arial" panose="020B0604020202020204" pitchFamily="34" charset="0"/>
                <a:cs typeface="Arial" panose="020B0604020202020204" pitchFamily="34" charset="0"/>
              </a:rPr>
              <a:t>communicating with customers to avoid deadline problems. The standard lead time </a:t>
            </a:r>
            <a:r>
              <a:rPr lang="en-GB" sz="1200" dirty="0" smtClean="0">
                <a:latin typeface="Arial" panose="020B0604020202020204" pitchFamily="34" charset="0"/>
                <a:cs typeface="Arial" panose="020B0604020202020204" pitchFamily="34" charset="0"/>
              </a:rPr>
              <a:t>of each </a:t>
            </a:r>
            <a:r>
              <a:rPr lang="en-GB" sz="1200" dirty="0">
                <a:latin typeface="Arial" panose="020B0604020202020204" pitchFamily="34" charset="0"/>
                <a:cs typeface="Arial" panose="020B0604020202020204" pitchFamily="34" charset="0"/>
              </a:rPr>
              <a:t>product is shown on the website. </a:t>
            </a:r>
            <a:endParaRPr lang="en-GB" sz="1200" dirty="0" smtClean="0">
              <a:latin typeface="Arial" panose="020B0604020202020204" pitchFamily="34" charset="0"/>
              <a:cs typeface="Arial" panose="020B0604020202020204" pitchFamily="34" charset="0"/>
            </a:endParaRPr>
          </a:p>
          <a:p>
            <a:r>
              <a:rPr lang="en-GB" sz="1200" dirty="0" smtClean="0">
                <a:latin typeface="Arial" panose="020B0604020202020204" pitchFamily="34" charset="0"/>
                <a:cs typeface="Arial" panose="020B0604020202020204" pitchFamily="34" charset="0"/>
              </a:rPr>
              <a:t>You </a:t>
            </a:r>
            <a:r>
              <a:rPr lang="en-GB" sz="1200" dirty="0">
                <a:latin typeface="Arial" panose="020B0604020202020204" pitchFamily="34" charset="0"/>
                <a:cs typeface="Arial" panose="020B0604020202020204" pitchFamily="34" charset="0"/>
              </a:rPr>
              <a:t>should </a:t>
            </a:r>
            <a:r>
              <a:rPr lang="en-GB" sz="1200" dirty="0" smtClean="0">
                <a:latin typeface="Arial" panose="020B0604020202020204" pitchFamily="34" charset="0"/>
                <a:cs typeface="Arial" panose="020B0604020202020204" pitchFamily="34" charset="0"/>
              </a:rPr>
              <a:t>consult Operations(operations.cn@flashbay.com) </a:t>
            </a:r>
            <a:r>
              <a:rPr lang="en-GB" sz="1200" dirty="0">
                <a:latin typeface="Arial" panose="020B0604020202020204" pitchFamily="34" charset="0"/>
                <a:cs typeface="Arial" panose="020B0604020202020204" pitchFamily="34" charset="0"/>
              </a:rPr>
              <a:t>to confirm whether we can achieve a deadline </a:t>
            </a:r>
            <a:r>
              <a:rPr lang="en-GB" sz="1200" dirty="0" smtClean="0">
                <a:latin typeface="Arial" panose="020B0604020202020204" pitchFamily="34" charset="0"/>
                <a:cs typeface="Arial" panose="020B0604020202020204" pitchFamily="34" charset="0"/>
              </a:rPr>
              <a:t>within the </a:t>
            </a:r>
            <a:r>
              <a:rPr lang="en-GB" sz="1200" dirty="0">
                <a:latin typeface="Arial" panose="020B0604020202020204" pitchFamily="34" charset="0"/>
                <a:cs typeface="Arial" panose="020B0604020202020204" pitchFamily="34" charset="0"/>
              </a:rPr>
              <a:t>standard lead time if your order is over 5,000 units or has items/services falling outside </a:t>
            </a:r>
            <a:r>
              <a:rPr lang="en-GB" sz="1200" dirty="0" smtClean="0">
                <a:latin typeface="Arial" panose="020B0604020202020204" pitchFamily="34" charset="0"/>
                <a:cs typeface="Arial" panose="020B0604020202020204" pitchFamily="34" charset="0"/>
              </a:rPr>
              <a:t>our standard </a:t>
            </a:r>
            <a:r>
              <a:rPr lang="en-GB" sz="1200" dirty="0">
                <a:latin typeface="Arial" panose="020B0604020202020204" pitchFamily="34" charset="0"/>
                <a:cs typeface="Arial" panose="020B0604020202020204" pitchFamily="34" charset="0"/>
              </a:rPr>
              <a:t>offering.</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1592" y="6381328"/>
            <a:ext cx="3672408" cy="355764"/>
          </a:xfrm>
          <a:prstGeom prst="rect">
            <a:avLst/>
          </a:prstGeom>
        </p:spPr>
      </p:pic>
    </p:spTree>
    <p:extLst>
      <p:ext uri="{BB962C8B-B14F-4D97-AF65-F5344CB8AC3E}">
        <p14:creationId xmlns:p14="http://schemas.microsoft.com/office/powerpoint/2010/main" val="32756139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592089"/>
            <a:ext cx="8229600" cy="1612775"/>
          </a:xfrm>
        </p:spPr>
        <p:txBody>
          <a:bodyPr>
            <a:noAutofit/>
          </a:bodyPr>
          <a:lstStyle/>
          <a:p>
            <a:pPr marL="0" indent="0">
              <a:buNone/>
            </a:pPr>
            <a:r>
              <a:rPr lang="en-GB" sz="1200" b="1" u="sng" dirty="0">
                <a:latin typeface="Arial" panose="020B0604020202020204" pitchFamily="34" charset="0"/>
                <a:cs typeface="Arial" panose="020B0604020202020204" pitchFamily="34" charset="0"/>
              </a:rPr>
              <a:t>PO number and PO file upload</a:t>
            </a:r>
          </a:p>
          <a:p>
            <a:r>
              <a:rPr lang="en-GB" sz="1200" dirty="0">
                <a:latin typeface="Arial" panose="020B0604020202020204" pitchFamily="34" charset="0"/>
                <a:cs typeface="Arial" panose="020B0604020202020204" pitchFamily="34" charset="0"/>
              </a:rPr>
              <a:t>If your lead/customer supplies their own order reference, add this to the PO # field. </a:t>
            </a:r>
            <a:r>
              <a:rPr lang="en-GB" sz="1200" dirty="0" smtClean="0">
                <a:latin typeface="Arial" panose="020B0604020202020204" pitchFamily="34" charset="0"/>
                <a:cs typeface="Arial" panose="020B0604020202020204" pitchFamily="34" charset="0"/>
              </a:rPr>
              <a:t>This reference </a:t>
            </a:r>
            <a:r>
              <a:rPr lang="en-GB" sz="1200" dirty="0">
                <a:latin typeface="Arial" panose="020B0604020202020204" pitchFamily="34" charset="0"/>
                <a:cs typeface="Arial" panose="020B0604020202020204" pitchFamily="34" charset="0"/>
              </a:rPr>
              <a:t>will subsequently show on their invoice.</a:t>
            </a:r>
          </a:p>
          <a:p>
            <a:r>
              <a:rPr lang="en-GB" sz="1200" dirty="0">
                <a:latin typeface="Arial" panose="020B0604020202020204" pitchFamily="34" charset="0"/>
                <a:cs typeface="Arial" panose="020B0604020202020204" pitchFamily="34" charset="0"/>
              </a:rPr>
              <a:t>Some customers will provide you with a purchase order. You must enter the purchase </a:t>
            </a:r>
            <a:r>
              <a:rPr lang="en-GB" sz="1200" dirty="0" smtClean="0">
                <a:latin typeface="Arial" panose="020B0604020202020204" pitchFamily="34" charset="0"/>
                <a:cs typeface="Arial" panose="020B0604020202020204" pitchFamily="34" charset="0"/>
              </a:rPr>
              <a:t>order number </a:t>
            </a:r>
            <a:r>
              <a:rPr lang="en-GB" sz="1200" dirty="0">
                <a:latin typeface="Arial" panose="020B0604020202020204" pitchFamily="34" charset="0"/>
                <a:cs typeface="Arial" panose="020B0604020202020204" pitchFamily="34" charset="0"/>
              </a:rPr>
              <a:t>and reference into the PO # field in </a:t>
            </a:r>
            <a:r>
              <a:rPr lang="en-GB" sz="1200" dirty="0" err="1">
                <a:latin typeface="Arial" panose="020B0604020202020204" pitchFamily="34" charset="0"/>
                <a:cs typeface="Arial" panose="020B0604020202020204" pitchFamily="34" charset="0"/>
              </a:rPr>
              <a:t>Netsuite</a:t>
            </a:r>
            <a:r>
              <a:rPr lang="en-GB" sz="1200" dirty="0">
                <a:latin typeface="Arial" panose="020B0604020202020204" pitchFamily="34" charset="0"/>
                <a:cs typeface="Arial" panose="020B0604020202020204" pitchFamily="34" charset="0"/>
              </a:rPr>
              <a:t> and attach a copy of the purchase order </a:t>
            </a:r>
            <a:r>
              <a:rPr lang="en-GB" sz="1200" dirty="0" smtClean="0">
                <a:latin typeface="Arial" panose="020B0604020202020204" pitchFamily="34" charset="0"/>
                <a:cs typeface="Arial" panose="020B0604020202020204" pitchFamily="34" charset="0"/>
              </a:rPr>
              <a:t>to the </a:t>
            </a:r>
            <a:r>
              <a:rPr lang="en-GB" sz="1200" dirty="0">
                <a:latin typeface="Arial" panose="020B0604020202020204" pitchFamily="34" charset="0"/>
                <a:cs typeface="Arial" panose="020B0604020202020204" pitchFamily="34" charset="0"/>
              </a:rPr>
              <a:t>sales order using the 'PO File' field in </a:t>
            </a:r>
            <a:r>
              <a:rPr lang="en-GB" sz="1200" dirty="0" err="1">
                <a:latin typeface="Arial" panose="020B0604020202020204" pitchFamily="34" charset="0"/>
                <a:cs typeface="Arial" panose="020B0604020202020204" pitchFamily="34" charset="0"/>
              </a:rPr>
              <a:t>Netsuite</a:t>
            </a:r>
            <a:r>
              <a:rPr lang="en-GB" sz="1200" dirty="0" smtClean="0">
                <a:latin typeface="Arial" panose="020B0604020202020204" pitchFamily="34" charset="0"/>
                <a:cs typeface="Arial" panose="020B0604020202020204" pitchFamily="34" charset="0"/>
              </a:rPr>
              <a:t>.</a:t>
            </a:r>
            <a:endParaRPr lang="en-GB" sz="1200" dirty="0">
              <a:latin typeface="Arial" panose="020B0604020202020204" pitchFamily="34" charset="0"/>
              <a:cs typeface="Arial" panose="020B0604020202020204" pitchFamily="34"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204864"/>
            <a:ext cx="5552771" cy="1996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51520" y="4653136"/>
            <a:ext cx="8343080" cy="1015663"/>
          </a:xfrm>
          <a:prstGeom prst="rect">
            <a:avLst/>
          </a:prstGeom>
        </p:spPr>
        <p:txBody>
          <a:bodyPr wrap="square">
            <a:spAutoFit/>
          </a:bodyPr>
          <a:lstStyle/>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Purchase order documents must be saved into the folder Purchase Orders and you may need to select this in the file upload box if you have previously uploaded files to another folder in </a:t>
            </a:r>
            <a:r>
              <a:rPr lang="en-GB" sz="1200" dirty="0" err="1">
                <a:latin typeface="Arial" panose="020B0604020202020204" pitchFamily="34" charset="0"/>
                <a:cs typeface="Arial" panose="020B0604020202020204" pitchFamily="34" charset="0"/>
              </a:rPr>
              <a:t>Netsuite</a:t>
            </a:r>
            <a:r>
              <a:rPr lang="en-GB" sz="1200" dirty="0">
                <a:latin typeface="Arial" panose="020B0604020202020204" pitchFamily="34" charset="0"/>
                <a:cs typeface="Arial" panose="020B0604020202020204" pitchFamily="34" charset="0"/>
              </a:rPr>
              <a:t> as the system defaults to the last folder used.</a:t>
            </a: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If you receive the PO from your customer after you scheduled an order you need to contact operations.cn@flashbay.com, so they can attach the file to the order.</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1592" y="6381328"/>
            <a:ext cx="3672408" cy="355764"/>
          </a:xfrm>
          <a:prstGeom prst="rect">
            <a:avLst/>
          </a:prstGeom>
        </p:spPr>
      </p:pic>
    </p:spTree>
    <p:extLst>
      <p:ext uri="{BB962C8B-B14F-4D97-AF65-F5344CB8AC3E}">
        <p14:creationId xmlns:p14="http://schemas.microsoft.com/office/powerpoint/2010/main" val="40408165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577" y="476672"/>
            <a:ext cx="8229600" cy="1143000"/>
          </a:xfrm>
        </p:spPr>
        <p:txBody>
          <a:bodyPr>
            <a:noAutofit/>
          </a:bodyPr>
          <a:lstStyle/>
          <a:p>
            <a:r>
              <a:rPr lang="en-US" b="1" i="1" dirty="0" smtClean="0">
                <a:ln w="11430"/>
                <a:solidFill>
                  <a:srgbClr val="A52036"/>
                </a:solidFill>
              </a:rPr>
              <a:t>What is </a:t>
            </a:r>
            <a:r>
              <a:rPr lang="en-US" b="1" i="1" dirty="0" err="1" smtClean="0">
                <a:ln w="11430"/>
                <a:solidFill>
                  <a:srgbClr val="A52036"/>
                </a:solidFill>
              </a:rPr>
              <a:t>Netsuite</a:t>
            </a:r>
            <a:r>
              <a:rPr lang="en-US" b="1" i="1" dirty="0" smtClean="0">
                <a:ln w="11430"/>
                <a:solidFill>
                  <a:srgbClr val="A52036"/>
                </a:solidFill>
              </a:rPr>
              <a:t> (NS)/Lead?</a:t>
            </a:r>
            <a:endParaRPr lang="en-GB" dirty="0"/>
          </a:p>
        </p:txBody>
      </p:sp>
      <p:sp>
        <p:nvSpPr>
          <p:cNvPr id="3" name="Content Placeholder 2"/>
          <p:cNvSpPr>
            <a:spLocks noGrp="1"/>
          </p:cNvSpPr>
          <p:nvPr>
            <p:ph idx="1"/>
          </p:nvPr>
        </p:nvSpPr>
        <p:spPr>
          <a:xfrm>
            <a:off x="251520" y="1988840"/>
            <a:ext cx="6480720" cy="3240360"/>
          </a:xfrm>
        </p:spPr>
        <p:txBody>
          <a:bodyPr>
            <a:normAutofit/>
          </a:bodyPr>
          <a:lstStyle/>
          <a:p>
            <a:endParaRPr lang="de-DE" sz="1400" b="1" dirty="0" smtClean="0">
              <a:latin typeface="Arial" panose="020B0604020202020204" pitchFamily="34" charset="0"/>
              <a:cs typeface="Arial" panose="020B0604020202020204" pitchFamily="34" charset="0"/>
            </a:endParaRPr>
          </a:p>
          <a:p>
            <a:r>
              <a:rPr lang="en-GB" sz="1400" dirty="0" smtClean="0">
                <a:latin typeface="Arial" panose="020B0604020202020204" pitchFamily="34" charset="0"/>
                <a:cs typeface="Arial" panose="020B0604020202020204" pitchFamily="34" charset="0"/>
              </a:rPr>
              <a:t>NS is CRM / </a:t>
            </a:r>
            <a:r>
              <a:rPr lang="en-GB" sz="1400" dirty="0">
                <a:latin typeface="Arial" panose="020B0604020202020204" pitchFamily="34" charset="0"/>
                <a:cs typeface="Arial" panose="020B0604020202020204" pitchFamily="34" charset="0"/>
              </a:rPr>
              <a:t>ERP (Customer Relationship Management / Enterprise Resource Planning) </a:t>
            </a:r>
            <a:r>
              <a:rPr lang="en-GB" sz="1400" dirty="0" smtClean="0">
                <a:latin typeface="Arial" panose="020B0604020202020204" pitchFamily="34" charset="0"/>
                <a:cs typeface="Arial" panose="020B0604020202020204" pitchFamily="34" charset="0"/>
              </a:rPr>
              <a:t>software which enables Sales Account Managers (SAMs) to manage all aspects of the day-to-day business (sales processes, accounting, order fulfilment, entering leads etc.)</a:t>
            </a:r>
          </a:p>
          <a:p>
            <a:pPr marL="0" indent="0">
              <a:buNone/>
            </a:pPr>
            <a:endParaRPr lang="en-GB" sz="1400" dirty="0" smtClean="0">
              <a:latin typeface="Arial" panose="020B0604020202020204" pitchFamily="34" charset="0"/>
              <a:cs typeface="Arial" panose="020B0604020202020204" pitchFamily="34" charset="0"/>
            </a:endParaRPr>
          </a:p>
          <a:p>
            <a:r>
              <a:rPr lang="en-GB" sz="1400" dirty="0" smtClean="0">
                <a:latin typeface="Arial" panose="020B0604020202020204" pitchFamily="34" charset="0"/>
                <a:cs typeface="Arial" panose="020B0604020202020204" pitchFamily="34" charset="0"/>
              </a:rPr>
              <a:t>A</a:t>
            </a:r>
            <a:r>
              <a:rPr lang="en-GB" sz="1400" b="1" dirty="0" smtClean="0">
                <a:latin typeface="Arial" panose="020B0604020202020204" pitchFamily="34" charset="0"/>
                <a:cs typeface="Arial" panose="020B0604020202020204" pitchFamily="34" charset="0"/>
              </a:rPr>
              <a:t> lead</a:t>
            </a:r>
            <a:r>
              <a:rPr lang="en-GB" sz="1400" dirty="0" smtClean="0">
                <a:latin typeface="Arial" panose="020B0604020202020204" pitchFamily="34" charset="0"/>
                <a:cs typeface="Arial" panose="020B0604020202020204" pitchFamily="34" charset="0"/>
              </a:rPr>
              <a:t> is a company/organisation who are interested in our products and services, and who are enquiring through several means (most commonly via our website &amp; phone). </a:t>
            </a:r>
            <a:r>
              <a:rPr lang="en-GB" sz="1400" dirty="0" err="1" smtClean="0">
                <a:latin typeface="Arial" panose="020B0604020202020204" pitchFamily="34" charset="0"/>
                <a:cs typeface="Arial" panose="020B0604020202020204" pitchFamily="34" charset="0"/>
              </a:rPr>
              <a:t>Flashbay</a:t>
            </a:r>
            <a:r>
              <a:rPr lang="en-GB" sz="1400" dirty="0" smtClean="0">
                <a:latin typeface="Arial" panose="020B0604020202020204" pitchFamily="34" charset="0"/>
                <a:cs typeface="Arial" panose="020B0604020202020204" pitchFamily="34" charset="0"/>
              </a:rPr>
              <a:t> doesn't sell to resellers.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1592" y="6381328"/>
            <a:ext cx="3672408" cy="355764"/>
          </a:xfrm>
          <a:prstGeom prst="rect">
            <a:avLst/>
          </a:prstGeom>
        </p:spPr>
      </p:pic>
    </p:spTree>
    <p:extLst>
      <p:ext uri="{BB962C8B-B14F-4D97-AF65-F5344CB8AC3E}">
        <p14:creationId xmlns:p14="http://schemas.microsoft.com/office/powerpoint/2010/main" val="42733643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16632"/>
            <a:ext cx="8229600" cy="4781128"/>
          </a:xfrm>
        </p:spPr>
        <p:txBody>
          <a:bodyPr>
            <a:noAutofit/>
          </a:bodyPr>
          <a:lstStyle/>
          <a:p>
            <a:pPr marL="0" indent="0">
              <a:buNone/>
            </a:pPr>
            <a:r>
              <a:rPr lang="en-GB" sz="1400" b="1" u="sng" dirty="0">
                <a:latin typeface="Arial" panose="020B0604020202020204" pitchFamily="34" charset="0"/>
                <a:cs typeface="Arial" panose="020B0604020202020204" pitchFamily="34" charset="0"/>
              </a:rPr>
              <a:t>Changes after an order has been </a:t>
            </a:r>
            <a:r>
              <a:rPr lang="en-GB" sz="1400" b="1" u="sng" dirty="0" smtClean="0">
                <a:latin typeface="Arial" panose="020B0604020202020204" pitchFamily="34" charset="0"/>
                <a:cs typeface="Arial" panose="020B0604020202020204" pitchFamily="34" charset="0"/>
              </a:rPr>
              <a:t>scheduled</a:t>
            </a:r>
          </a:p>
          <a:p>
            <a:endParaRPr lang="en-GB" sz="900" u="sng"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Ensure that all aspects of an order have been approved by the customer via a proper </a:t>
            </a:r>
            <a:r>
              <a:rPr lang="en-GB" sz="1000" dirty="0" smtClean="0">
                <a:latin typeface="Arial" panose="020B0604020202020204" pitchFamily="34" charset="0"/>
                <a:cs typeface="Arial" panose="020B0604020202020204" pitchFamily="34" charset="0"/>
              </a:rPr>
              <a:t>written order </a:t>
            </a:r>
            <a:r>
              <a:rPr lang="en-GB" sz="1000" dirty="0">
                <a:latin typeface="Arial" panose="020B0604020202020204" pitchFamily="34" charset="0"/>
                <a:cs typeface="Arial" panose="020B0604020202020204" pitchFamily="34" charset="0"/>
              </a:rPr>
              <a:t>confirmation before placing any order in </a:t>
            </a:r>
            <a:r>
              <a:rPr lang="en-GB" sz="1000" dirty="0" err="1">
                <a:latin typeface="Arial" panose="020B0604020202020204" pitchFamily="34" charset="0"/>
                <a:cs typeface="Arial" panose="020B0604020202020204" pitchFamily="34" charset="0"/>
              </a:rPr>
              <a:t>Netsuite</a:t>
            </a:r>
            <a:r>
              <a:rPr lang="en-GB" sz="1000" dirty="0">
                <a:latin typeface="Arial" panose="020B0604020202020204" pitchFamily="34" charset="0"/>
                <a:cs typeface="Arial" panose="020B0604020202020204" pitchFamily="34" charset="0"/>
              </a:rPr>
              <a:t>.</a:t>
            </a:r>
          </a:p>
          <a:p>
            <a:r>
              <a:rPr lang="en-GB" sz="1000" dirty="0">
                <a:latin typeface="Arial" panose="020B0604020202020204" pitchFamily="34" charset="0"/>
                <a:cs typeface="Arial" panose="020B0604020202020204" pitchFamily="34" charset="0"/>
              </a:rPr>
              <a:t>Do not amend any order information or details in </a:t>
            </a:r>
            <a:r>
              <a:rPr lang="en-GB" sz="1000" dirty="0" err="1">
                <a:latin typeface="Arial" panose="020B0604020202020204" pitchFamily="34" charset="0"/>
                <a:cs typeface="Arial" panose="020B0604020202020204" pitchFamily="34" charset="0"/>
              </a:rPr>
              <a:t>Netsuite</a:t>
            </a:r>
            <a:r>
              <a:rPr lang="en-GB" sz="1000" dirty="0">
                <a:latin typeface="Arial" panose="020B0604020202020204" pitchFamily="34" charset="0"/>
                <a:cs typeface="Arial" panose="020B0604020202020204" pitchFamily="34" charset="0"/>
              </a:rPr>
              <a:t> yourself, after you have pressed </a:t>
            </a:r>
            <a:r>
              <a:rPr lang="en-GB" sz="1000" dirty="0" smtClean="0">
                <a:latin typeface="Arial" panose="020B0604020202020204" pitchFamily="34" charset="0"/>
                <a:cs typeface="Arial" panose="020B0604020202020204" pitchFamily="34" charset="0"/>
              </a:rPr>
              <a:t>save on </a:t>
            </a:r>
            <a:r>
              <a:rPr lang="en-GB" sz="1000" dirty="0">
                <a:latin typeface="Arial" panose="020B0604020202020204" pitchFamily="34" charset="0"/>
                <a:cs typeface="Arial" panose="020B0604020202020204" pitchFamily="34" charset="0"/>
              </a:rPr>
              <a:t>the Sales Order entry page. The 'Edit' button on sales orders should never be used.</a:t>
            </a:r>
          </a:p>
          <a:p>
            <a:r>
              <a:rPr lang="en-GB" sz="1000" dirty="0">
                <a:latin typeface="Arial" panose="020B0604020202020204" pitchFamily="34" charset="0"/>
                <a:cs typeface="Arial" panose="020B0604020202020204" pitchFamily="34" charset="0"/>
              </a:rPr>
              <a:t>Shortly after you enter an order the details are reviewed and the order approved, or in </a:t>
            </a:r>
            <a:r>
              <a:rPr lang="en-GB" sz="1000" dirty="0" smtClean="0">
                <a:latin typeface="Arial" panose="020B0604020202020204" pitchFamily="34" charset="0"/>
                <a:cs typeface="Arial" panose="020B0604020202020204" pitchFamily="34" charset="0"/>
              </a:rPr>
              <a:t>some cases </a:t>
            </a:r>
            <a:r>
              <a:rPr lang="en-GB" sz="1000" dirty="0">
                <a:latin typeface="Arial" panose="020B0604020202020204" pitchFamily="34" charset="0"/>
                <a:cs typeface="Arial" panose="020B0604020202020204" pitchFamily="34" charset="0"/>
              </a:rPr>
              <a:t>rejected, by Operations. Amending orders interferes with this crucial process.</a:t>
            </a:r>
          </a:p>
          <a:p>
            <a:r>
              <a:rPr lang="en-GB" sz="1000" dirty="0">
                <a:latin typeface="Arial" panose="020B0604020202020204" pitchFamily="34" charset="0"/>
                <a:cs typeface="Arial" panose="020B0604020202020204" pitchFamily="34" charset="0"/>
              </a:rPr>
              <a:t>If you or the customer wish to change any details on the sales order, please follow the </a:t>
            </a:r>
            <a:r>
              <a:rPr lang="en-GB" sz="1000" dirty="0" smtClean="0">
                <a:latin typeface="Arial" panose="020B0604020202020204" pitchFamily="34" charset="0"/>
                <a:cs typeface="Arial" panose="020B0604020202020204" pitchFamily="34" charset="0"/>
              </a:rPr>
              <a:t>following procedure:</a:t>
            </a:r>
          </a:p>
          <a:p>
            <a:endParaRPr lang="en-GB" sz="1000" dirty="0">
              <a:latin typeface="Arial" panose="020B0604020202020204" pitchFamily="34" charset="0"/>
              <a:cs typeface="Arial" panose="020B0604020202020204" pitchFamily="34" charset="0"/>
            </a:endParaRPr>
          </a:p>
          <a:p>
            <a:r>
              <a:rPr lang="en-GB" sz="1000" dirty="0" smtClean="0">
                <a:latin typeface="Arial" panose="020B0604020202020204" pitchFamily="34" charset="0"/>
                <a:cs typeface="Arial" panose="020B0604020202020204" pitchFamily="34" charset="0"/>
              </a:rPr>
              <a:t>If an </a:t>
            </a:r>
            <a:r>
              <a:rPr lang="en-GB" sz="1000" dirty="0">
                <a:latin typeface="Arial" panose="020B0604020202020204" pitchFamily="34" charset="0"/>
                <a:cs typeface="Arial" panose="020B0604020202020204" pitchFamily="34" charset="0"/>
              </a:rPr>
              <a:t>amendment is production related, which means:</a:t>
            </a:r>
          </a:p>
          <a:p>
            <a:r>
              <a:rPr lang="en-GB" sz="1000" dirty="0">
                <a:latin typeface="Arial" panose="020B0604020202020204" pitchFamily="34" charset="0"/>
                <a:cs typeface="Arial" panose="020B0604020202020204" pitchFamily="34" charset="0"/>
              </a:rPr>
              <a:t>Change of model</a:t>
            </a:r>
          </a:p>
          <a:p>
            <a:r>
              <a:rPr lang="en-GB" sz="1000" dirty="0">
                <a:latin typeface="Arial" panose="020B0604020202020204" pitchFamily="34" charset="0"/>
                <a:cs typeface="Arial" panose="020B0604020202020204" pitchFamily="34" charset="0"/>
              </a:rPr>
              <a:t>Change of capacity</a:t>
            </a:r>
          </a:p>
          <a:p>
            <a:r>
              <a:rPr lang="en-GB" sz="1000" dirty="0">
                <a:latin typeface="Arial" panose="020B0604020202020204" pitchFamily="34" charset="0"/>
                <a:cs typeface="Arial" panose="020B0604020202020204" pitchFamily="34" charset="0"/>
              </a:rPr>
              <a:t>Change of product colour</a:t>
            </a:r>
          </a:p>
          <a:p>
            <a:r>
              <a:rPr lang="en-GB" sz="1000" dirty="0">
                <a:latin typeface="Arial" panose="020B0604020202020204" pitchFamily="34" charset="0"/>
                <a:cs typeface="Arial" panose="020B0604020202020204" pitchFamily="34" charset="0"/>
              </a:rPr>
              <a:t>Change of Virtual Proof</a:t>
            </a:r>
          </a:p>
          <a:p>
            <a:r>
              <a:rPr lang="en-GB" sz="1000" dirty="0">
                <a:latin typeface="Arial" panose="020B0604020202020204" pitchFamily="34" charset="0"/>
                <a:cs typeface="Arial" panose="020B0604020202020204" pitchFamily="34" charset="0"/>
              </a:rPr>
              <a:t>Change of </a:t>
            </a:r>
            <a:r>
              <a:rPr lang="en-GB" sz="1000" dirty="0" smtClean="0">
                <a:latin typeface="Arial" panose="020B0604020202020204" pitchFamily="34" charset="0"/>
                <a:cs typeface="Arial" panose="020B0604020202020204" pitchFamily="34" charset="0"/>
              </a:rPr>
              <a:t>quantity</a:t>
            </a:r>
          </a:p>
          <a:p>
            <a:r>
              <a:rPr lang="en-GB" sz="1000" dirty="0">
                <a:latin typeface="Arial" panose="020B0604020202020204" pitchFamily="34" charset="0"/>
                <a:cs typeface="Arial" panose="020B0604020202020204" pitchFamily="34" charset="0"/>
              </a:rPr>
              <a:t>Addition or removal of </a:t>
            </a:r>
            <a:r>
              <a:rPr lang="en-GB" sz="1000" dirty="0" smtClean="0">
                <a:latin typeface="Arial" panose="020B0604020202020204" pitchFamily="34" charset="0"/>
                <a:cs typeface="Arial" panose="020B0604020202020204" pitchFamily="34" charset="0"/>
              </a:rPr>
              <a:t>items</a:t>
            </a:r>
          </a:p>
          <a:p>
            <a:endParaRPr lang="en-GB" sz="1000" dirty="0" smtClean="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You must email our After Sales Team with Operations and your Group Leader CC.</a:t>
            </a:r>
          </a:p>
          <a:p>
            <a:r>
              <a:rPr lang="en-GB" sz="1000" dirty="0">
                <a:latin typeface="Arial" panose="020B0604020202020204" pitchFamily="34" charset="0"/>
                <a:cs typeface="Arial" panose="020B0604020202020204" pitchFamily="34" charset="0"/>
              </a:rPr>
              <a:t>The After Sales Team will log the request and assign responsibility to either the sales person </a:t>
            </a:r>
            <a:r>
              <a:rPr lang="en-GB" sz="1000" dirty="0" smtClean="0">
                <a:latin typeface="Arial" panose="020B0604020202020204" pitchFamily="34" charset="0"/>
                <a:cs typeface="Arial" panose="020B0604020202020204" pitchFamily="34" charset="0"/>
              </a:rPr>
              <a:t>or customer </a:t>
            </a:r>
            <a:r>
              <a:rPr lang="en-GB" sz="1000" dirty="0">
                <a:latin typeface="Arial" panose="020B0604020202020204" pitchFamily="34" charset="0"/>
                <a:cs typeface="Arial" panose="020B0604020202020204" pitchFamily="34" charset="0"/>
              </a:rPr>
              <a:t>each time an order amendment is requested</a:t>
            </a:r>
            <a:r>
              <a:rPr lang="en-GB" sz="1000" dirty="0" smtClean="0">
                <a:latin typeface="Arial" panose="020B0604020202020204" pitchFamily="34" charset="0"/>
                <a:cs typeface="Arial" panose="020B0604020202020204" pitchFamily="34" charset="0"/>
              </a:rPr>
              <a:t>. Please </a:t>
            </a:r>
            <a:r>
              <a:rPr lang="en-GB" sz="1000" dirty="0">
                <a:latin typeface="Arial" panose="020B0604020202020204" pitchFamily="34" charset="0"/>
                <a:cs typeface="Arial" panose="020B0604020202020204" pitchFamily="34" charset="0"/>
              </a:rPr>
              <a:t>note that all amendments for which sales people are responsible will be considered </a:t>
            </a:r>
            <a:r>
              <a:rPr lang="en-GB" sz="1000" dirty="0" smtClean="0">
                <a:latin typeface="Arial" panose="020B0604020202020204" pitchFamily="34" charset="0"/>
                <a:cs typeface="Arial" panose="020B0604020202020204" pitchFamily="34" charset="0"/>
              </a:rPr>
              <a:t>as sales </a:t>
            </a:r>
            <a:r>
              <a:rPr lang="en-GB" sz="1000" dirty="0">
                <a:latin typeface="Arial" panose="020B0604020202020204" pitchFamily="34" charset="0"/>
                <a:cs typeface="Arial" panose="020B0604020202020204" pitchFamily="34" charset="0"/>
              </a:rPr>
              <a:t>mistakes and the order will be marked </a:t>
            </a:r>
            <a:r>
              <a:rPr lang="en-GB" sz="1000" dirty="0" smtClean="0">
                <a:latin typeface="Arial" panose="020B0604020202020204" pitchFamily="34" charset="0"/>
                <a:cs typeface="Arial" panose="020B0604020202020204" pitchFamily="34" charset="0"/>
              </a:rPr>
              <a:t>ex-commission and </a:t>
            </a:r>
            <a:r>
              <a:rPr lang="en-GB" sz="1000" dirty="0">
                <a:latin typeface="Arial" panose="020B0604020202020204" pitchFamily="34" charset="0"/>
                <a:cs typeface="Arial" panose="020B0604020202020204" pitchFamily="34" charset="0"/>
              </a:rPr>
              <a:t>ex profit</a:t>
            </a:r>
            <a:r>
              <a:rPr lang="en-GB" sz="1000" dirty="0" smtClean="0">
                <a:latin typeface="Arial" panose="020B0604020202020204" pitchFamily="34" charset="0"/>
                <a:cs typeface="Arial" panose="020B0604020202020204" pitchFamily="34" charset="0"/>
              </a:rPr>
              <a:t>. All </a:t>
            </a:r>
            <a:r>
              <a:rPr lang="en-GB" sz="1000" dirty="0">
                <a:latin typeface="Arial" panose="020B0604020202020204" pitchFamily="34" charset="0"/>
                <a:cs typeface="Arial" panose="020B0604020202020204" pitchFamily="34" charset="0"/>
              </a:rPr>
              <a:t>amendments resulting from customer mistakes or changes will be logged for </a:t>
            </a:r>
            <a:r>
              <a:rPr lang="en-GB" sz="1000" dirty="0" smtClean="0">
                <a:latin typeface="Arial" panose="020B0604020202020204" pitchFamily="34" charset="0"/>
                <a:cs typeface="Arial" panose="020B0604020202020204" pitchFamily="34" charset="0"/>
              </a:rPr>
              <a:t>statistical purposes </a:t>
            </a:r>
            <a:r>
              <a:rPr lang="en-GB" sz="1000" dirty="0">
                <a:latin typeface="Arial" panose="020B0604020202020204" pitchFamily="34" charset="0"/>
                <a:cs typeface="Arial" panose="020B0604020202020204" pitchFamily="34" charset="0"/>
              </a:rPr>
              <a:t>and commission on the order will be unaffected.</a:t>
            </a:r>
            <a:endParaRPr lang="en-GB" sz="1000" dirty="0" smtClean="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Please use the Text Parts </a:t>
            </a:r>
            <a:r>
              <a:rPr lang="en-GB" sz="1000" i="1" dirty="0">
                <a:latin typeface="Arial" panose="020B0604020202020204" pitchFamily="34" charset="0"/>
                <a:cs typeface="Arial" panose="020B0604020202020204" pitchFamily="34" charset="0"/>
              </a:rPr>
              <a:t>'Production Order Amendment'</a:t>
            </a:r>
            <a:r>
              <a:rPr lang="en-GB" sz="1000" dirty="0">
                <a:latin typeface="Arial" panose="020B0604020202020204" pitchFamily="34" charset="0"/>
                <a:cs typeface="Arial" panose="020B0604020202020204" pitchFamily="34" charset="0"/>
              </a:rPr>
              <a:t> with a description of why the </a:t>
            </a:r>
            <a:r>
              <a:rPr lang="en-GB" sz="1000" dirty="0" smtClean="0">
                <a:latin typeface="Arial" panose="020B0604020202020204" pitchFamily="34" charset="0"/>
                <a:cs typeface="Arial" panose="020B0604020202020204" pitchFamily="34" charset="0"/>
              </a:rPr>
              <a:t>order needs </a:t>
            </a:r>
            <a:r>
              <a:rPr lang="en-GB" sz="1000" dirty="0">
                <a:latin typeface="Arial" panose="020B0604020202020204" pitchFamily="34" charset="0"/>
                <a:cs typeface="Arial" panose="020B0604020202020204" pitchFamily="34" charset="0"/>
              </a:rPr>
              <a:t>to be amended. You must include either in the body of the message or as </a:t>
            </a:r>
            <a:r>
              <a:rPr lang="en-GB" sz="1000" dirty="0" smtClean="0">
                <a:latin typeface="Arial" panose="020B0604020202020204" pitchFamily="34" charset="0"/>
                <a:cs typeface="Arial" panose="020B0604020202020204" pitchFamily="34" charset="0"/>
              </a:rPr>
              <a:t>an attachment, the </a:t>
            </a:r>
            <a:r>
              <a:rPr lang="en-GB" sz="1000" dirty="0">
                <a:latin typeface="Arial" panose="020B0604020202020204" pitchFamily="34" charset="0"/>
                <a:cs typeface="Arial" panose="020B0604020202020204" pitchFamily="34" charset="0"/>
              </a:rPr>
              <a:t>relevant customer communication where an amendment is being requested as </a:t>
            </a:r>
            <a:r>
              <a:rPr lang="en-GB" sz="1000" dirty="0" smtClean="0">
                <a:latin typeface="Arial" panose="020B0604020202020204" pitchFamily="34" charset="0"/>
                <a:cs typeface="Arial" panose="020B0604020202020204" pitchFamily="34" charset="0"/>
              </a:rPr>
              <a:t>a result </a:t>
            </a:r>
            <a:r>
              <a:rPr lang="en-GB" sz="1000" dirty="0">
                <a:latin typeface="Arial" panose="020B0604020202020204" pitchFamily="34" charset="0"/>
                <a:cs typeface="Arial" panose="020B0604020202020204" pitchFamily="34" charset="0"/>
              </a:rPr>
              <a:t>of a </a:t>
            </a:r>
            <a:r>
              <a:rPr lang="en-GB" sz="1000" dirty="0" smtClean="0">
                <a:latin typeface="Arial" panose="020B0604020202020204" pitchFamily="34" charset="0"/>
                <a:cs typeface="Arial" panose="020B0604020202020204" pitchFamily="34" charset="0"/>
              </a:rPr>
              <a:t>customer’s </a:t>
            </a:r>
            <a:r>
              <a:rPr lang="en-GB" sz="1000" dirty="0">
                <a:latin typeface="Arial" panose="020B0604020202020204" pitchFamily="34" charset="0"/>
                <a:cs typeface="Arial" panose="020B0604020202020204" pitchFamily="34" charset="0"/>
              </a:rPr>
              <a:t>mistake or change.</a:t>
            </a:r>
          </a:p>
          <a:p>
            <a:r>
              <a:rPr lang="en-GB" sz="1000" dirty="0">
                <a:latin typeface="Arial" panose="020B0604020202020204" pitchFamily="34" charset="0"/>
                <a:cs typeface="Arial" panose="020B0604020202020204" pitchFamily="34" charset="0"/>
              </a:rPr>
              <a:t>To make sure all amendments are processed in a timely manner please use the following </a:t>
            </a:r>
            <a:r>
              <a:rPr lang="en-GB" sz="1000" dirty="0" smtClean="0">
                <a:latin typeface="Arial" panose="020B0604020202020204" pitchFamily="34" charset="0"/>
                <a:cs typeface="Arial" panose="020B0604020202020204" pitchFamily="34" charset="0"/>
              </a:rPr>
              <a:t>format for </a:t>
            </a:r>
            <a:r>
              <a:rPr lang="en-GB" sz="1000" dirty="0">
                <a:latin typeface="Arial" panose="020B0604020202020204" pitchFamily="34" charset="0"/>
                <a:cs typeface="Arial" panose="020B0604020202020204" pitchFamily="34" charset="0"/>
              </a:rPr>
              <a:t>the subject line: </a:t>
            </a:r>
            <a:endParaRPr lang="en-GB" sz="1000" dirty="0" smtClean="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r>
              <a:rPr lang="en-GB" sz="1000" dirty="0" smtClean="0">
                <a:latin typeface="Arial" panose="020B0604020202020204" pitchFamily="34" charset="0"/>
                <a:cs typeface="Arial" panose="020B0604020202020204" pitchFamily="34" charset="0"/>
              </a:rPr>
              <a:t>PRODUCTION </a:t>
            </a:r>
            <a:r>
              <a:rPr lang="en-GB" sz="1000" dirty="0">
                <a:latin typeface="Arial" panose="020B0604020202020204" pitchFamily="34" charset="0"/>
                <a:cs typeface="Arial" panose="020B0604020202020204" pitchFamily="34" charset="0"/>
              </a:rPr>
              <a:t>AMENDMENT </a:t>
            </a:r>
            <a:r>
              <a:rPr lang="en-GB" sz="1000" dirty="0" smtClean="0">
                <a:latin typeface="Arial" panose="020B0604020202020204" pitchFamily="34" charset="0"/>
                <a:cs typeface="Arial" panose="020B0604020202020204" pitchFamily="34" charset="0"/>
              </a:rPr>
              <a:t>[Sales </a:t>
            </a:r>
            <a:r>
              <a:rPr lang="en-GB" sz="1000" dirty="0">
                <a:latin typeface="Arial" panose="020B0604020202020204" pitchFamily="34" charset="0"/>
                <a:cs typeface="Arial" panose="020B0604020202020204" pitchFamily="34" charset="0"/>
              </a:rPr>
              <a:t>Order Number] </a:t>
            </a:r>
            <a:r>
              <a:rPr lang="en-GB" sz="1000" dirty="0" smtClean="0">
                <a:latin typeface="Arial" panose="020B0604020202020204" pitchFamily="34" charset="0"/>
                <a:cs typeface="Arial" panose="020B0604020202020204" pitchFamily="34" charset="0"/>
              </a:rPr>
              <a:t>for example</a:t>
            </a:r>
            <a:r>
              <a:rPr lang="en-GB" sz="1000" dirty="0">
                <a:latin typeface="Arial" panose="020B0604020202020204" pitchFamily="34" charset="0"/>
                <a:cs typeface="Arial" panose="020B0604020202020204" pitchFamily="34" charset="0"/>
              </a:rPr>
              <a:t>: </a:t>
            </a:r>
            <a:endParaRPr lang="en-GB" sz="1000" dirty="0" smtClean="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pPr marL="0" indent="0" algn="ctr">
              <a:buNone/>
            </a:pPr>
            <a:r>
              <a:rPr lang="en-GB" sz="1000" dirty="0" smtClean="0">
                <a:latin typeface="Arial" panose="020B0604020202020204" pitchFamily="34" charset="0"/>
                <a:cs typeface="Arial" panose="020B0604020202020204" pitchFamily="34" charset="0"/>
              </a:rPr>
              <a:t>	</a:t>
            </a:r>
            <a:r>
              <a:rPr lang="en-GB" sz="1000" i="1" dirty="0" smtClean="0">
                <a:latin typeface="Arial" panose="020B0604020202020204" pitchFamily="34" charset="0"/>
                <a:cs typeface="Arial" panose="020B0604020202020204" pitchFamily="34" charset="0"/>
              </a:rPr>
              <a:t>PRODUCTION </a:t>
            </a:r>
            <a:r>
              <a:rPr lang="en-GB" sz="1000" i="1" dirty="0">
                <a:latin typeface="Arial" panose="020B0604020202020204" pitchFamily="34" charset="0"/>
                <a:cs typeface="Arial" panose="020B0604020202020204" pitchFamily="34" charset="0"/>
              </a:rPr>
              <a:t>AMENDMENT </a:t>
            </a:r>
            <a:r>
              <a:rPr lang="en-GB" sz="1000" i="1" dirty="0" smtClean="0">
                <a:latin typeface="Arial" panose="020B0604020202020204" pitchFamily="34" charset="0"/>
                <a:cs typeface="Arial" panose="020B0604020202020204" pitchFamily="34" charset="0"/>
              </a:rPr>
              <a:t>S123456 </a:t>
            </a:r>
          </a:p>
          <a:p>
            <a:pPr marL="0" indent="0">
              <a:buNone/>
            </a:pPr>
            <a:endParaRPr lang="en-GB" sz="1000" dirty="0">
              <a:latin typeface="Arial" panose="020B0604020202020204" pitchFamily="34" charset="0"/>
              <a:cs typeface="Arial" panose="020B0604020202020204" pitchFamily="34" charset="0"/>
            </a:endParaRPr>
          </a:p>
          <a:p>
            <a:r>
              <a:rPr lang="en-GB" sz="1000" dirty="0" smtClean="0">
                <a:latin typeface="Arial" panose="020B0604020202020204" pitchFamily="34" charset="0"/>
                <a:cs typeface="Arial" panose="020B0604020202020204" pitchFamily="34" charset="0"/>
              </a:rPr>
              <a:t>If an </a:t>
            </a:r>
            <a:r>
              <a:rPr lang="en-GB" sz="1000" dirty="0">
                <a:latin typeface="Arial" panose="020B0604020202020204" pitchFamily="34" charset="0"/>
                <a:cs typeface="Arial" panose="020B0604020202020204" pitchFamily="34" charset="0"/>
              </a:rPr>
              <a:t>amendment is </a:t>
            </a:r>
            <a:r>
              <a:rPr lang="en-GB" sz="1000" dirty="0" smtClean="0">
                <a:latin typeface="Arial" panose="020B0604020202020204" pitchFamily="34" charset="0"/>
                <a:cs typeface="Arial" panose="020B0604020202020204" pitchFamily="34" charset="0"/>
              </a:rPr>
              <a:t>non-production related</a:t>
            </a:r>
            <a:r>
              <a:rPr lang="en-GB" sz="1000" dirty="0">
                <a:latin typeface="Arial" panose="020B0604020202020204" pitchFamily="34" charset="0"/>
                <a:cs typeface="Arial" panose="020B0604020202020204" pitchFamily="34" charset="0"/>
              </a:rPr>
              <a:t>, which means any changes not listed above, </a:t>
            </a:r>
            <a:r>
              <a:rPr lang="en-GB" sz="1000" dirty="0" smtClean="0">
                <a:latin typeface="Arial" panose="020B0604020202020204" pitchFamily="34" charset="0"/>
                <a:cs typeface="Arial" panose="020B0604020202020204" pitchFamily="34" charset="0"/>
              </a:rPr>
              <a:t>you must </a:t>
            </a:r>
            <a:r>
              <a:rPr lang="en-GB" sz="1000" dirty="0">
                <a:latin typeface="Arial" panose="020B0604020202020204" pitchFamily="34" charset="0"/>
                <a:cs typeface="Arial" panose="020B0604020202020204" pitchFamily="34" charset="0"/>
              </a:rPr>
              <a:t>email Operations and your Group Leader CC</a:t>
            </a:r>
            <a:r>
              <a:rPr lang="en-GB" sz="1000" dirty="0" smtClean="0">
                <a:latin typeface="Arial" panose="020B0604020202020204" pitchFamily="34" charset="0"/>
                <a:cs typeface="Arial" panose="020B0604020202020204" pitchFamily="34" charset="0"/>
              </a:rPr>
              <a:t>. Please </a:t>
            </a:r>
            <a:r>
              <a:rPr lang="en-GB" sz="1000" dirty="0">
                <a:latin typeface="Arial" panose="020B0604020202020204" pitchFamily="34" charset="0"/>
                <a:cs typeface="Arial" panose="020B0604020202020204" pitchFamily="34" charset="0"/>
              </a:rPr>
              <a:t>use the Text Parts </a:t>
            </a:r>
            <a:r>
              <a:rPr lang="en-GB" sz="1000" i="1" dirty="0" smtClean="0">
                <a:latin typeface="Arial" panose="020B0604020202020204" pitchFamily="34" charset="0"/>
                <a:cs typeface="Arial" panose="020B0604020202020204" pitchFamily="34" charset="0"/>
              </a:rPr>
              <a:t>'Non-Production Order </a:t>
            </a:r>
            <a:r>
              <a:rPr lang="en-GB" sz="1000" i="1" dirty="0">
                <a:latin typeface="Arial" panose="020B0604020202020204" pitchFamily="34" charset="0"/>
                <a:cs typeface="Arial" panose="020B0604020202020204" pitchFamily="34" charset="0"/>
              </a:rPr>
              <a:t>Amendment</a:t>
            </a:r>
            <a:r>
              <a:rPr lang="en-GB" sz="1000" dirty="0">
                <a:latin typeface="Arial" panose="020B0604020202020204" pitchFamily="34" charset="0"/>
                <a:cs typeface="Arial" panose="020B0604020202020204" pitchFamily="34" charset="0"/>
              </a:rPr>
              <a:t>' with a brief description of </a:t>
            </a:r>
            <a:r>
              <a:rPr lang="en-GB" sz="1000" dirty="0" smtClean="0">
                <a:latin typeface="Arial" panose="020B0604020202020204" pitchFamily="34" charset="0"/>
                <a:cs typeface="Arial" panose="020B0604020202020204" pitchFamily="34" charset="0"/>
              </a:rPr>
              <a:t>the details </a:t>
            </a:r>
            <a:r>
              <a:rPr lang="en-GB" sz="1000" dirty="0">
                <a:latin typeface="Arial" panose="020B0604020202020204" pitchFamily="34" charset="0"/>
                <a:cs typeface="Arial" panose="020B0604020202020204" pitchFamily="34" charset="0"/>
              </a:rPr>
              <a:t>which need to be amended</a:t>
            </a:r>
            <a:endParaRPr lang="de-DE" sz="10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1592" y="6381328"/>
            <a:ext cx="3672408" cy="355764"/>
          </a:xfrm>
          <a:prstGeom prst="rect">
            <a:avLst/>
          </a:prstGeom>
        </p:spPr>
      </p:pic>
    </p:spTree>
    <p:extLst>
      <p:ext uri="{BB962C8B-B14F-4D97-AF65-F5344CB8AC3E}">
        <p14:creationId xmlns:p14="http://schemas.microsoft.com/office/powerpoint/2010/main" val="22475327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i="1" dirty="0" smtClean="0">
                <a:ln w="11430"/>
                <a:solidFill>
                  <a:srgbClr val="A52036"/>
                </a:solidFill>
              </a:rPr>
              <a:t>How Is a Lead Created &amp; Distributed?</a:t>
            </a:r>
            <a:endParaRPr lang="en-GB" dirty="0">
              <a:latin typeface="+mn-lt"/>
            </a:endParaRPr>
          </a:p>
        </p:txBody>
      </p:sp>
      <p:sp>
        <p:nvSpPr>
          <p:cNvPr id="3" name="Content Placeholder 2"/>
          <p:cNvSpPr>
            <a:spLocks noGrp="1"/>
          </p:cNvSpPr>
          <p:nvPr>
            <p:ph idx="1"/>
          </p:nvPr>
        </p:nvSpPr>
        <p:spPr>
          <a:xfrm>
            <a:off x="395536" y="2168860"/>
            <a:ext cx="8280920" cy="2772308"/>
          </a:xfrm>
        </p:spPr>
        <p:txBody>
          <a:bodyPr>
            <a:noAutofit/>
          </a:bodyPr>
          <a:lstStyle/>
          <a:p>
            <a:pPr marL="0" indent="0">
              <a:buNone/>
            </a:pPr>
            <a:r>
              <a:rPr lang="en-GB" sz="1400" dirty="0">
                <a:latin typeface="Arial" panose="020B0604020202020204" pitchFamily="34" charset="0"/>
                <a:cs typeface="Arial" panose="020B0604020202020204" pitchFamily="34" charset="0"/>
              </a:rPr>
              <a:t>Leads will be created when enquiries are made via our </a:t>
            </a:r>
            <a:r>
              <a:rPr lang="en-GB" sz="1400" dirty="0" smtClean="0">
                <a:latin typeface="Arial" panose="020B0604020202020204" pitchFamily="34" charset="0"/>
                <a:cs typeface="Arial" panose="020B0604020202020204" pitchFamily="34" charset="0"/>
              </a:rPr>
              <a:t>website, through in &amp; outbound calls, marketing </a:t>
            </a:r>
            <a:r>
              <a:rPr lang="en-GB" sz="1400" dirty="0">
                <a:latin typeface="Arial" panose="020B0604020202020204" pitchFamily="34" charset="0"/>
                <a:cs typeface="Arial" panose="020B0604020202020204" pitchFamily="34" charset="0"/>
              </a:rPr>
              <a:t>campaigns and other tools used </a:t>
            </a:r>
            <a:r>
              <a:rPr lang="en-GB" sz="1400" dirty="0" smtClean="0">
                <a:latin typeface="Arial" panose="020B0604020202020204" pitchFamily="34" charset="0"/>
                <a:cs typeface="Arial" panose="020B0604020202020204" pitchFamily="34" charset="0"/>
              </a:rPr>
              <a:t>by </a:t>
            </a:r>
            <a:r>
              <a:rPr lang="en-GB" sz="1400" dirty="0" err="1" smtClean="0">
                <a:latin typeface="Arial" panose="020B0604020202020204" pitchFamily="34" charset="0"/>
                <a:cs typeface="Arial" panose="020B0604020202020204" pitchFamily="34" charset="0"/>
              </a:rPr>
              <a:t>Flashbay</a:t>
            </a:r>
            <a:r>
              <a:rPr lang="en-GB" sz="1400" dirty="0" smtClean="0">
                <a:latin typeface="Arial" panose="020B0604020202020204" pitchFamily="34" charset="0"/>
                <a:cs typeface="Arial" panose="020B0604020202020204" pitchFamily="34" charset="0"/>
              </a:rPr>
              <a:t>. These </a:t>
            </a:r>
            <a:r>
              <a:rPr lang="en-GB" sz="1400" dirty="0">
                <a:latin typeface="Arial" panose="020B0604020202020204" pitchFamily="34" charset="0"/>
                <a:cs typeface="Arial" panose="020B0604020202020204" pitchFamily="34" charset="0"/>
              </a:rPr>
              <a:t>then get distributed between </a:t>
            </a:r>
            <a:r>
              <a:rPr lang="en-GB" sz="1400" dirty="0" smtClean="0">
                <a:latin typeface="Arial" panose="020B0604020202020204" pitchFamily="34" charset="0"/>
                <a:cs typeface="Arial" panose="020B0604020202020204" pitchFamily="34" charset="0"/>
              </a:rPr>
              <a:t>the teams (according </a:t>
            </a:r>
            <a:r>
              <a:rPr lang="en-GB" sz="1400" dirty="0">
                <a:latin typeface="Arial" panose="020B0604020202020204" pitchFamily="34" charset="0"/>
                <a:cs typeface="Arial" panose="020B0604020202020204" pitchFamily="34" charset="0"/>
              </a:rPr>
              <a:t>to country, new or existing lead / customer, daily activity etc.)</a:t>
            </a:r>
          </a:p>
          <a:p>
            <a:pPr marL="0" indent="0">
              <a:buNone/>
            </a:pPr>
            <a:endParaRPr lang="en-GB" sz="1400" dirty="0" smtClean="0">
              <a:latin typeface="Arial" panose="020B0604020202020204" pitchFamily="34" charset="0"/>
              <a:cs typeface="Arial" panose="020B0604020202020204" pitchFamily="34" charset="0"/>
            </a:endParaRPr>
          </a:p>
          <a:p>
            <a:pPr marL="0" indent="0">
              <a:buNone/>
            </a:pPr>
            <a:r>
              <a:rPr lang="en-GB" sz="1400" dirty="0" smtClean="0">
                <a:latin typeface="Arial" panose="020B0604020202020204" pitchFamily="34" charset="0"/>
                <a:cs typeface="Arial" panose="020B0604020202020204" pitchFamily="34" charset="0"/>
              </a:rPr>
              <a:t>We </a:t>
            </a:r>
            <a:r>
              <a:rPr lang="en-GB" sz="1400" dirty="0">
                <a:latin typeface="Arial" panose="020B0604020202020204" pitchFamily="34" charset="0"/>
                <a:cs typeface="Arial" panose="020B0604020202020204" pitchFamily="34" charset="0"/>
              </a:rPr>
              <a:t>have </a:t>
            </a:r>
            <a:r>
              <a:rPr lang="en-GB" sz="1400" b="1" dirty="0" smtClean="0">
                <a:latin typeface="Arial" panose="020B0604020202020204" pitchFamily="34" charset="0"/>
                <a:cs typeface="Arial" panose="020B0604020202020204" pitchFamily="34" charset="0"/>
              </a:rPr>
              <a:t>Web leads </a:t>
            </a:r>
            <a:r>
              <a:rPr lang="en-GB" sz="1400" dirty="0">
                <a:latin typeface="Arial" panose="020B0604020202020204" pitchFamily="34" charset="0"/>
                <a:cs typeface="Arial" panose="020B0604020202020204" pitchFamily="34" charset="0"/>
              </a:rPr>
              <a:t>and </a:t>
            </a:r>
            <a:r>
              <a:rPr lang="en-GB" sz="1400" b="1" dirty="0" smtClean="0">
                <a:latin typeface="Arial" panose="020B0604020202020204" pitchFamily="34" charset="0"/>
                <a:cs typeface="Arial" panose="020B0604020202020204" pitchFamily="34" charset="0"/>
              </a:rPr>
              <a:t>Phone leads, </a:t>
            </a:r>
            <a:r>
              <a:rPr lang="en-GB" sz="1400" dirty="0">
                <a:latin typeface="Arial" panose="020B0604020202020204" pitchFamily="34" charset="0"/>
                <a:cs typeface="Arial" panose="020B0604020202020204" pitchFamily="34" charset="0"/>
              </a:rPr>
              <a:t>which </a:t>
            </a:r>
            <a:r>
              <a:rPr lang="en-GB" sz="1400" dirty="0" smtClean="0">
                <a:latin typeface="Arial" panose="020B0604020202020204" pitchFamily="34" charset="0"/>
                <a:cs typeface="Arial" panose="020B0604020202020204" pitchFamily="34" charset="0"/>
              </a:rPr>
              <a:t>are </a:t>
            </a:r>
            <a:r>
              <a:rPr lang="en-GB" sz="1400" dirty="0">
                <a:latin typeface="Arial" panose="020B0604020202020204" pitchFamily="34" charset="0"/>
                <a:cs typeface="Arial" panose="020B0604020202020204" pitchFamily="34" charset="0"/>
              </a:rPr>
              <a:t>classified as: </a:t>
            </a:r>
            <a:endParaRPr lang="en-GB" sz="1400" dirty="0" smtClean="0">
              <a:latin typeface="Arial" panose="020B0604020202020204" pitchFamily="34" charset="0"/>
              <a:cs typeface="Arial" panose="020B0604020202020204" pitchFamily="34" charset="0"/>
            </a:endParaRPr>
          </a:p>
          <a:p>
            <a:r>
              <a:rPr lang="en-GB" sz="1400" dirty="0" smtClean="0">
                <a:latin typeface="Arial" panose="020B0604020202020204" pitchFamily="34" charset="0"/>
                <a:cs typeface="Arial" panose="020B0604020202020204" pitchFamily="34" charset="0"/>
              </a:rPr>
              <a:t>Inbound Leads </a:t>
            </a:r>
            <a:r>
              <a:rPr lang="en-GB" sz="1400" dirty="0" smtClean="0">
                <a:latin typeface="Arial" panose="020B0604020202020204" pitchFamily="34" charset="0"/>
                <a:cs typeface="Arial" panose="020B0604020202020204" pitchFamily="34" charset="0"/>
                <a:sym typeface="Wingdings" panose="05000000000000000000" pitchFamily="2" charset="2"/>
              </a:rPr>
              <a:t> </a:t>
            </a:r>
            <a:r>
              <a:rPr lang="en-GB" sz="1400" dirty="0" smtClean="0">
                <a:latin typeface="Arial" panose="020B0604020202020204" pitchFamily="34" charset="0"/>
                <a:cs typeface="Arial" panose="020B0604020202020204" pitchFamily="34" charset="0"/>
              </a:rPr>
              <a:t>can be set up by the SAM who answered the call (after checking for duplicates/existing leads/customers)</a:t>
            </a:r>
            <a:endParaRPr lang="en-GB" sz="1400" dirty="0">
              <a:latin typeface="Arial" panose="020B0604020202020204" pitchFamily="34" charset="0"/>
              <a:cs typeface="Arial" panose="020B0604020202020204" pitchFamily="34" charset="0"/>
            </a:endParaRPr>
          </a:p>
          <a:p>
            <a:r>
              <a:rPr lang="en-GB" sz="1400" dirty="0" smtClean="0">
                <a:latin typeface="Arial" panose="020B0604020202020204" pitchFamily="34" charset="0"/>
                <a:cs typeface="Arial" panose="020B0604020202020204" pitchFamily="34" charset="0"/>
              </a:rPr>
              <a:t>Outbound Leads </a:t>
            </a:r>
            <a:r>
              <a:rPr lang="en-GB" sz="1400" dirty="0" smtClean="0">
                <a:latin typeface="Arial" panose="020B0604020202020204" pitchFamily="34" charset="0"/>
                <a:cs typeface="Arial" panose="020B0604020202020204" pitchFamily="34" charset="0"/>
                <a:sym typeface="Wingdings" panose="05000000000000000000" pitchFamily="2" charset="2"/>
              </a:rPr>
              <a:t> </a:t>
            </a:r>
            <a:r>
              <a:rPr lang="en-GB" sz="1400" dirty="0" smtClean="0">
                <a:latin typeface="Arial" panose="020B0604020202020204" pitchFamily="34" charset="0"/>
                <a:cs typeface="Arial" panose="020B0604020202020204" pitchFamily="34" charset="0"/>
              </a:rPr>
              <a:t>are set up by the SAM making the calls </a:t>
            </a:r>
          </a:p>
          <a:p>
            <a:pPr marL="0" indent="0">
              <a:buNone/>
            </a:pPr>
            <a:endParaRPr lang="en-GB" sz="1400" dirty="0" smtClean="0">
              <a:latin typeface="Arial" panose="020B0604020202020204" pitchFamily="34" charset="0"/>
              <a:cs typeface="Arial" panose="020B0604020202020204" pitchFamily="34" charset="0"/>
            </a:endParaRPr>
          </a:p>
          <a:p>
            <a:pPr marL="0" indent="0">
              <a:buNone/>
            </a:pPr>
            <a:r>
              <a:rPr lang="en-GB" sz="1400" dirty="0" smtClean="0">
                <a:latin typeface="Arial" panose="020B0604020202020204" pitchFamily="34" charset="0"/>
                <a:cs typeface="Arial" panose="020B0604020202020204" pitchFamily="34" charset="0"/>
              </a:rPr>
              <a:t>If </a:t>
            </a:r>
            <a:r>
              <a:rPr lang="en-GB" sz="1400" dirty="0">
                <a:latin typeface="Arial" panose="020B0604020202020204" pitchFamily="34" charset="0"/>
                <a:cs typeface="Arial" panose="020B0604020202020204" pitchFamily="34" charset="0"/>
              </a:rPr>
              <a:t>an existing customer sends an enquiry (details are already within the NS database</a:t>
            </a:r>
            <a:r>
              <a:rPr lang="en-GB" sz="1400" dirty="0" smtClean="0">
                <a:latin typeface="Arial" panose="020B0604020202020204" pitchFamily="34" charset="0"/>
                <a:cs typeface="Arial" panose="020B0604020202020204" pitchFamily="34" charset="0"/>
              </a:rPr>
              <a:t>), it </a:t>
            </a:r>
            <a:r>
              <a:rPr lang="en-GB" sz="1400" dirty="0">
                <a:latin typeface="Arial" panose="020B0604020202020204" pitchFamily="34" charset="0"/>
                <a:cs typeface="Arial" panose="020B0604020202020204" pitchFamily="34" charset="0"/>
              </a:rPr>
              <a:t>will </a:t>
            </a:r>
            <a:r>
              <a:rPr lang="en-GB" sz="1400" dirty="0" smtClean="0">
                <a:latin typeface="Arial" panose="020B0604020202020204" pitchFamily="34" charset="0"/>
                <a:cs typeface="Arial" panose="020B0604020202020204" pitchFamily="34" charset="0"/>
              </a:rPr>
              <a:t>be forwarded </a:t>
            </a:r>
            <a:r>
              <a:rPr lang="en-GB" sz="1400" dirty="0">
                <a:latin typeface="Arial" panose="020B0604020202020204" pitchFamily="34" charset="0"/>
                <a:cs typeface="Arial" panose="020B0604020202020204" pitchFamily="34" charset="0"/>
              </a:rPr>
              <a:t>automatically to the corresponding </a:t>
            </a:r>
            <a:r>
              <a:rPr lang="en-GB" sz="1400" dirty="0" smtClean="0">
                <a:latin typeface="Arial" panose="020B0604020202020204" pitchFamily="34" charset="0"/>
                <a:cs typeface="Arial" panose="020B0604020202020204" pitchFamily="34" charset="0"/>
              </a:rPr>
              <a:t>SAM</a:t>
            </a:r>
            <a:r>
              <a:rPr lang="en-GB" sz="1400" dirty="0">
                <a:latin typeface="Arial" panose="020B0604020202020204" pitchFamily="34" charset="0"/>
                <a:cs typeface="Arial" panose="020B0604020202020204" pitchFamily="34" charset="0"/>
              </a:rPr>
              <a: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1592" y="6381328"/>
            <a:ext cx="3672408" cy="355764"/>
          </a:xfrm>
          <a:prstGeom prst="rect">
            <a:avLst/>
          </a:prstGeom>
        </p:spPr>
      </p:pic>
    </p:spTree>
    <p:extLst>
      <p:ext uri="{BB962C8B-B14F-4D97-AF65-F5344CB8AC3E}">
        <p14:creationId xmlns:p14="http://schemas.microsoft.com/office/powerpoint/2010/main" val="42388938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5" y="0"/>
            <a:ext cx="8795320" cy="1152128"/>
          </a:xfrm>
        </p:spPr>
        <p:txBody>
          <a:bodyPr>
            <a:noAutofit/>
          </a:bodyPr>
          <a:lstStyle/>
          <a:p>
            <a:r>
              <a:rPr lang="en-US" sz="4000" b="1" i="1" dirty="0" smtClean="0">
                <a:ln w="11430"/>
                <a:solidFill>
                  <a:srgbClr val="A52036"/>
                </a:solidFill>
              </a:rPr>
              <a:t>Checking For Duplicates </a:t>
            </a:r>
            <a:br>
              <a:rPr lang="en-US" sz="4000" b="1" i="1" dirty="0" smtClean="0">
                <a:ln w="11430"/>
                <a:solidFill>
                  <a:srgbClr val="A52036"/>
                </a:solidFill>
              </a:rPr>
            </a:br>
            <a:r>
              <a:rPr lang="en-US" sz="4000" b="1" i="1" dirty="0" smtClean="0">
                <a:ln w="11430"/>
                <a:solidFill>
                  <a:srgbClr val="A52036"/>
                </a:solidFill>
              </a:rPr>
              <a:t>when receiving a  Lead</a:t>
            </a:r>
            <a:endParaRPr lang="en-GB" sz="4000" dirty="0">
              <a:latin typeface="+mn-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6269" y="1110633"/>
            <a:ext cx="5447649" cy="5270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323528" y="1340768"/>
            <a:ext cx="2962672" cy="4525963"/>
          </a:xfrm>
        </p:spPr>
        <p:txBody>
          <a:bodyPr>
            <a:normAutofit fontScale="25000" lnSpcReduction="20000"/>
          </a:bodyPr>
          <a:lstStyle/>
          <a:p>
            <a:pPr marL="0" indent="0">
              <a:buNone/>
            </a:pPr>
            <a:endParaRPr lang="en-GB" sz="4400" dirty="0">
              <a:cs typeface="Arial" panose="020B0604020202020204" pitchFamily="34" charset="0"/>
            </a:endParaRPr>
          </a:p>
          <a:p>
            <a:r>
              <a:rPr lang="en-GB" sz="4200" dirty="0" smtClean="0">
                <a:latin typeface="Arial" panose="020B0604020202020204" pitchFamily="34" charset="0"/>
                <a:cs typeface="Arial" panose="020B0604020202020204" pitchFamily="34" charset="0"/>
              </a:rPr>
              <a:t>You will </a:t>
            </a:r>
            <a:r>
              <a:rPr lang="en-GB" sz="4200" dirty="0">
                <a:latin typeface="Arial" panose="020B0604020202020204" pitchFamily="34" charset="0"/>
                <a:cs typeface="Arial" panose="020B0604020202020204" pitchFamily="34" charset="0"/>
              </a:rPr>
              <a:t>receive an automatic email notification </a:t>
            </a:r>
            <a:r>
              <a:rPr lang="en-GB" sz="4200" dirty="0" smtClean="0">
                <a:latin typeface="Arial" panose="020B0604020202020204" pitchFamily="34" charset="0"/>
                <a:cs typeface="Arial" panose="020B0604020202020204" pitchFamily="34" charset="0"/>
              </a:rPr>
              <a:t>when a </a:t>
            </a:r>
            <a:r>
              <a:rPr lang="en-GB" sz="4200" dirty="0">
                <a:latin typeface="Arial" panose="020B0604020202020204" pitchFamily="34" charset="0"/>
                <a:cs typeface="Arial" panose="020B0604020202020204" pitchFamily="34" charset="0"/>
              </a:rPr>
              <a:t>lead </a:t>
            </a:r>
            <a:r>
              <a:rPr lang="en-GB" sz="4200" dirty="0" smtClean="0">
                <a:latin typeface="Arial" panose="020B0604020202020204" pitchFamily="34" charset="0"/>
                <a:cs typeface="Arial" panose="020B0604020202020204" pitchFamily="34" charset="0"/>
              </a:rPr>
              <a:t>is assigned to you.</a:t>
            </a:r>
          </a:p>
          <a:p>
            <a:endParaRPr lang="de-DE" sz="4200" dirty="0" smtClean="0">
              <a:latin typeface="Arial" panose="020B0604020202020204" pitchFamily="34" charset="0"/>
              <a:cs typeface="Arial" panose="020B0604020202020204" pitchFamily="34" charset="0"/>
            </a:endParaRPr>
          </a:p>
          <a:p>
            <a:r>
              <a:rPr lang="de-DE" sz="4200" dirty="0" smtClean="0">
                <a:latin typeface="Arial" panose="020B0604020202020204" pitchFamily="34" charset="0"/>
                <a:cs typeface="Arial" panose="020B0604020202020204" pitchFamily="34" charset="0"/>
              </a:rPr>
              <a:t>Qualify the lead:</a:t>
            </a:r>
          </a:p>
          <a:p>
            <a:r>
              <a:rPr lang="de-DE" sz="4200" dirty="0" smtClean="0">
                <a:latin typeface="Arial" panose="020B0604020202020204" pitchFamily="34" charset="0"/>
                <a:cs typeface="Arial" panose="020B0604020202020204" pitchFamily="34" charset="0"/>
              </a:rPr>
              <a:t>Check and compare the company name in NS (possibly check the name of the contact as well)</a:t>
            </a:r>
          </a:p>
          <a:p>
            <a:r>
              <a:rPr lang="de-DE" sz="4200" dirty="0" smtClean="0">
                <a:latin typeface="Arial" panose="020B0604020202020204" pitchFamily="34" charset="0"/>
                <a:cs typeface="Arial" panose="020B0604020202020204" pitchFamily="34" charset="0"/>
              </a:rPr>
              <a:t>Quickly check the country and phone number, as well as language of the search term</a:t>
            </a:r>
          </a:p>
          <a:p>
            <a:r>
              <a:rPr lang="de-DE" sz="4200" dirty="0" smtClean="0">
                <a:latin typeface="Arial" panose="020B0604020202020204" pitchFamily="34" charset="0"/>
                <a:cs typeface="Arial" panose="020B0604020202020204" pitchFamily="34" charset="0"/>
              </a:rPr>
              <a:t>Thoroughly check the email (full email, just the domain etc.) and location of user</a:t>
            </a:r>
          </a:p>
          <a:p>
            <a:endParaRPr lang="en-GB" sz="4200" dirty="0">
              <a:latin typeface="Arial" panose="020B0604020202020204" pitchFamily="34" charset="0"/>
              <a:cs typeface="Arial" panose="020B0604020202020204" pitchFamily="34" charset="0"/>
            </a:endParaRPr>
          </a:p>
          <a:p>
            <a:r>
              <a:rPr lang="en-GB" sz="4200" dirty="0">
                <a:latin typeface="Arial" panose="020B0604020202020204" pitchFamily="34" charset="0"/>
                <a:cs typeface="Arial" panose="020B0604020202020204" pitchFamily="34" charset="0"/>
              </a:rPr>
              <a:t>NOTE: </a:t>
            </a:r>
            <a:r>
              <a:rPr lang="en-GB" sz="4200" dirty="0" smtClean="0">
                <a:latin typeface="Arial" panose="020B0604020202020204" pitchFamily="34" charset="0"/>
                <a:cs typeface="Arial" panose="020B0604020202020204" pitchFamily="34" charset="0"/>
              </a:rPr>
              <a:t>It’s your responsibility to avoid duplicates. This will hurt your profit if not checked properly.</a:t>
            </a:r>
          </a:p>
          <a:p>
            <a:endParaRPr lang="en-GB" sz="4200" dirty="0">
              <a:latin typeface="Arial" panose="020B0604020202020204" pitchFamily="34" charset="0"/>
              <a:cs typeface="Arial" panose="020B0604020202020204" pitchFamily="34" charset="0"/>
            </a:endParaRPr>
          </a:p>
          <a:p>
            <a:r>
              <a:rPr lang="en-GB" sz="4200" dirty="0" smtClean="0">
                <a:latin typeface="Arial" panose="020B0604020202020204" pitchFamily="34" charset="0"/>
                <a:cs typeface="Arial" panose="020B0604020202020204" pitchFamily="34" charset="0"/>
              </a:rPr>
              <a:t>While </a:t>
            </a:r>
            <a:r>
              <a:rPr lang="en-GB" sz="4200" dirty="0">
                <a:latin typeface="Arial" panose="020B0604020202020204" pitchFamily="34" charset="0"/>
                <a:cs typeface="Arial" panose="020B0604020202020204" pitchFamily="34" charset="0"/>
              </a:rPr>
              <a:t>checking for duplicates, the live search field in the upper right corner is really helpful. Start typing and results are </a:t>
            </a:r>
            <a:r>
              <a:rPr lang="en-GB" sz="4200" dirty="0" smtClean="0">
                <a:latin typeface="Arial" panose="020B0604020202020204" pitchFamily="34" charset="0"/>
                <a:cs typeface="Arial" panose="020B0604020202020204" pitchFamily="34" charset="0"/>
              </a:rPr>
              <a:t>shown </a:t>
            </a:r>
            <a:r>
              <a:rPr lang="en-GB" sz="4200" dirty="0">
                <a:latin typeface="Arial" panose="020B0604020202020204" pitchFamily="34" charset="0"/>
                <a:cs typeface="Arial" panose="020B0604020202020204" pitchFamily="34" charset="0"/>
              </a:rPr>
              <a:t>instantly </a:t>
            </a:r>
            <a:r>
              <a:rPr lang="en-GB" sz="4200" dirty="0" smtClean="0">
                <a:latin typeface="Arial" panose="020B0604020202020204" pitchFamily="34" charset="0"/>
                <a:cs typeface="Arial" panose="020B0604020202020204" pitchFamily="34" charset="0"/>
              </a:rPr>
              <a:t>in the dropdown list. </a:t>
            </a:r>
            <a:r>
              <a:rPr lang="en-GB" sz="4200" dirty="0">
                <a:latin typeface="Arial" panose="020B0604020202020204" pitchFamily="34" charset="0"/>
                <a:cs typeface="Arial" panose="020B0604020202020204" pitchFamily="34" charset="0"/>
              </a:rPr>
              <a:t>You can search for </a:t>
            </a:r>
            <a:r>
              <a:rPr lang="en-GB" sz="4200" dirty="0" smtClean="0">
                <a:latin typeface="Arial" panose="020B0604020202020204" pitchFamily="34" charset="0"/>
                <a:cs typeface="Arial" panose="020B0604020202020204" pitchFamily="34" charset="0"/>
              </a:rPr>
              <a:t>first </a:t>
            </a:r>
            <a:r>
              <a:rPr lang="en-GB" sz="4200" dirty="0">
                <a:latin typeface="Arial" panose="020B0604020202020204" pitchFamily="34" charset="0"/>
                <a:cs typeface="Arial" panose="020B0604020202020204" pitchFamily="34" charset="0"/>
              </a:rPr>
              <a:t>and </a:t>
            </a:r>
            <a:r>
              <a:rPr lang="en-GB" sz="4200" dirty="0" smtClean="0">
                <a:latin typeface="Arial" panose="020B0604020202020204" pitchFamily="34" charset="0"/>
                <a:cs typeface="Arial" panose="020B0604020202020204" pitchFamily="34" charset="0"/>
              </a:rPr>
              <a:t>last </a:t>
            </a:r>
            <a:r>
              <a:rPr lang="en-GB" sz="4200" dirty="0">
                <a:latin typeface="Arial" panose="020B0604020202020204" pitchFamily="34" charset="0"/>
                <a:cs typeface="Arial" panose="020B0604020202020204" pitchFamily="34" charset="0"/>
              </a:rPr>
              <a:t>n</a:t>
            </a:r>
            <a:r>
              <a:rPr lang="en-GB" sz="4200" dirty="0" smtClean="0">
                <a:latin typeface="Arial" panose="020B0604020202020204" pitchFamily="34" charset="0"/>
                <a:cs typeface="Arial" panose="020B0604020202020204" pitchFamily="34" charset="0"/>
              </a:rPr>
              <a:t>ames</a:t>
            </a:r>
            <a:r>
              <a:rPr lang="en-GB" sz="4200" dirty="0">
                <a:latin typeface="Arial" panose="020B0604020202020204" pitchFamily="34" charset="0"/>
                <a:cs typeface="Arial" panose="020B0604020202020204" pitchFamily="34" charset="0"/>
              </a:rPr>
              <a:t>, </a:t>
            </a:r>
            <a:r>
              <a:rPr lang="en-GB" sz="4200" dirty="0" smtClean="0">
                <a:latin typeface="Arial" panose="020B0604020202020204" pitchFamily="34" charset="0"/>
                <a:cs typeface="Arial" panose="020B0604020202020204" pitchFamily="34" charset="0"/>
              </a:rPr>
              <a:t>companies</a:t>
            </a:r>
            <a:r>
              <a:rPr lang="en-GB" sz="4200" dirty="0">
                <a:latin typeface="Arial" panose="020B0604020202020204" pitchFamily="34" charset="0"/>
                <a:cs typeface="Arial" panose="020B0604020202020204" pitchFamily="34" charset="0"/>
              </a:rPr>
              <a:t>, </a:t>
            </a:r>
            <a:r>
              <a:rPr lang="en-GB" sz="4200" dirty="0" smtClean="0">
                <a:latin typeface="Arial" panose="020B0604020202020204" pitchFamily="34" charset="0"/>
                <a:cs typeface="Arial" panose="020B0604020202020204" pitchFamily="34" charset="0"/>
              </a:rPr>
              <a:t>email </a:t>
            </a:r>
            <a:r>
              <a:rPr lang="en-GB" sz="4200" dirty="0">
                <a:latin typeface="Arial" panose="020B0604020202020204" pitchFamily="34" charset="0"/>
                <a:cs typeface="Arial" panose="020B0604020202020204" pitchFamily="34" charset="0"/>
              </a:rPr>
              <a:t>domains etc. You can even set up filters, for </a:t>
            </a:r>
            <a:r>
              <a:rPr lang="en-GB" sz="4200" dirty="0" smtClean="0">
                <a:latin typeface="Arial" panose="020B0604020202020204" pitchFamily="34" charset="0"/>
                <a:cs typeface="Arial" panose="020B0604020202020204" pitchFamily="34" charset="0"/>
              </a:rPr>
              <a:t>example, </a:t>
            </a:r>
            <a:r>
              <a:rPr lang="en-GB" sz="4200" dirty="0">
                <a:latin typeface="Arial" panose="020B0604020202020204" pitchFamily="34" charset="0"/>
                <a:cs typeface="Arial" panose="020B0604020202020204" pitchFamily="34" charset="0"/>
              </a:rPr>
              <a:t>by entering “</a:t>
            </a:r>
            <a:r>
              <a:rPr lang="en-GB" sz="4200" i="1" dirty="0" err="1">
                <a:latin typeface="Arial" panose="020B0604020202020204" pitchFamily="34" charset="0"/>
                <a:cs typeface="Arial" panose="020B0604020202020204" pitchFamily="34" charset="0"/>
              </a:rPr>
              <a:t>cust</a:t>
            </a:r>
            <a:r>
              <a:rPr lang="en-GB" sz="4200" dirty="0">
                <a:latin typeface="Arial" panose="020B0604020202020204" pitchFamily="34" charset="0"/>
                <a:cs typeface="Arial" panose="020B0604020202020204" pitchFamily="34" charset="0"/>
              </a:rPr>
              <a:t>:” or “</a:t>
            </a:r>
            <a:r>
              <a:rPr lang="en-GB" sz="4200" i="1" dirty="0">
                <a:latin typeface="Arial" panose="020B0604020202020204" pitchFamily="34" charset="0"/>
                <a:cs typeface="Arial" panose="020B0604020202020204" pitchFamily="34" charset="0"/>
              </a:rPr>
              <a:t>lead</a:t>
            </a:r>
            <a:r>
              <a:rPr lang="en-GB" sz="4200" dirty="0">
                <a:latin typeface="Arial" panose="020B0604020202020204" pitchFamily="34" charset="0"/>
                <a:cs typeface="Arial" panose="020B0604020202020204" pitchFamily="34" charset="0"/>
              </a:rPr>
              <a:t>:” in front of the search term to check for customer / lead entries only</a:t>
            </a:r>
            <a:r>
              <a:rPr lang="en-GB" sz="4200" dirty="0" smtClean="0">
                <a:latin typeface="Arial" panose="020B0604020202020204" pitchFamily="34" charset="0"/>
                <a:cs typeface="Arial" panose="020B0604020202020204" pitchFamily="34" charset="0"/>
              </a:rPr>
              <a:t>.</a:t>
            </a:r>
            <a:endParaRPr lang="de-DE" sz="4200" dirty="0">
              <a:latin typeface="Arial" panose="020B0604020202020204" pitchFamily="34" charset="0"/>
              <a:cs typeface="Arial" panose="020B0604020202020204" pitchFamily="34" charset="0"/>
            </a:endParaRPr>
          </a:p>
          <a:p>
            <a:endParaRPr lang="de-DE" b="1" dirty="0" smtClean="0"/>
          </a:p>
          <a:p>
            <a:endParaRPr lang="de-DE" b="1" dirty="0"/>
          </a:p>
          <a:p>
            <a:endParaRPr lang="de-DE" b="1" dirty="0" smtClean="0"/>
          </a:p>
          <a:p>
            <a:endParaRPr lang="de-DE" b="1" dirty="0"/>
          </a:p>
          <a:p>
            <a:endParaRPr lang="de-DE" b="1" dirty="0" smtClean="0"/>
          </a:p>
          <a:p>
            <a:endParaRPr lang="de-DE" b="1" dirty="0"/>
          </a:p>
          <a:p>
            <a:endParaRPr lang="de-DE" b="1" dirty="0" smtClean="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1592" y="6381328"/>
            <a:ext cx="3672408" cy="355764"/>
          </a:xfrm>
          <a:prstGeom prst="rect">
            <a:avLst/>
          </a:prstGeom>
        </p:spPr>
      </p:pic>
    </p:spTree>
    <p:extLst>
      <p:ext uri="{BB962C8B-B14F-4D97-AF65-F5344CB8AC3E}">
        <p14:creationId xmlns:p14="http://schemas.microsoft.com/office/powerpoint/2010/main" val="29991999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Autofit/>
          </a:bodyPr>
          <a:lstStyle/>
          <a:p>
            <a:r>
              <a:rPr lang="en-US" b="1" i="1" dirty="0" smtClean="0">
                <a:ln w="11430"/>
                <a:solidFill>
                  <a:srgbClr val="A52036"/>
                </a:solidFill>
              </a:rPr>
              <a:t>Manually Entering a New Lead Into </a:t>
            </a:r>
            <a:r>
              <a:rPr lang="en-US" b="1" i="1" dirty="0" err="1" smtClean="0">
                <a:ln w="11430"/>
                <a:solidFill>
                  <a:srgbClr val="A52036"/>
                </a:solidFill>
              </a:rPr>
              <a:t>Netsuite</a:t>
            </a:r>
            <a:endParaRPr lang="en-GB" dirty="0">
              <a:latin typeface="+mn-lt"/>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1398511"/>
            <a:ext cx="5616624" cy="440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79512" y="1977430"/>
            <a:ext cx="3168352" cy="2339102"/>
          </a:xfrm>
          <a:prstGeom prst="rect">
            <a:avLst/>
          </a:prstGeom>
        </p:spPr>
        <p:txBody>
          <a:bodyPr wrap="square">
            <a:spAutoFit/>
          </a:bodyPr>
          <a:lstStyle/>
          <a:p>
            <a:pPr marL="285750" indent="-285750">
              <a:buFont typeface="Arial" panose="020B0604020202020204" pitchFamily="34" charset="0"/>
              <a:buChar char="•"/>
            </a:pPr>
            <a:r>
              <a:rPr lang="de-DE" sz="1200" dirty="0" smtClean="0">
                <a:latin typeface="Arial" panose="020B0604020202020204" pitchFamily="34" charset="0"/>
                <a:cs typeface="Arial" panose="020B0604020202020204" pitchFamily="34" charset="0"/>
              </a:rPr>
              <a:t>Leads can be entered by hovering the mouse over </a:t>
            </a:r>
            <a:r>
              <a:rPr lang="en-GB" sz="1200" dirty="0" smtClean="0">
                <a:latin typeface="Arial" panose="020B0604020202020204" pitchFamily="34" charset="0"/>
                <a:cs typeface="Arial" panose="020B0604020202020204" pitchFamily="34" charset="0"/>
              </a:rPr>
              <a:t>“</a:t>
            </a:r>
            <a:r>
              <a:rPr lang="de-DE" sz="1200" i="1" dirty="0" smtClean="0">
                <a:latin typeface="Arial" panose="020B0604020202020204" pitchFamily="34" charset="0"/>
                <a:cs typeface="Arial" panose="020B0604020202020204" pitchFamily="34" charset="0"/>
              </a:rPr>
              <a:t>Leads</a:t>
            </a:r>
            <a:r>
              <a:rPr lang="de-DE" sz="1200" dirty="0" smtClean="0">
                <a:latin typeface="Arial" panose="020B0604020202020204" pitchFamily="34" charset="0"/>
                <a:cs typeface="Arial" panose="020B0604020202020204" pitchFamily="34" charset="0"/>
              </a:rPr>
              <a:t>“ -&gt; </a:t>
            </a:r>
            <a:r>
              <a:rPr lang="en-GB" sz="1200" dirty="0" smtClean="0">
                <a:latin typeface="Arial" panose="020B0604020202020204" pitchFamily="34" charset="0"/>
                <a:cs typeface="Arial" panose="020B0604020202020204" pitchFamily="34" charset="0"/>
              </a:rPr>
              <a:t>“</a:t>
            </a:r>
            <a:r>
              <a:rPr lang="de-DE" sz="1200" i="1" dirty="0" smtClean="0">
                <a:latin typeface="Arial" panose="020B0604020202020204" pitchFamily="34" charset="0"/>
                <a:cs typeface="Arial" panose="020B0604020202020204" pitchFamily="34" charset="0"/>
              </a:rPr>
              <a:t>Relationships</a:t>
            </a:r>
            <a:r>
              <a:rPr lang="de-DE" sz="1200" dirty="0" smtClean="0">
                <a:latin typeface="Arial" panose="020B0604020202020204" pitchFamily="34" charset="0"/>
                <a:cs typeface="Arial" panose="020B0604020202020204" pitchFamily="34" charset="0"/>
              </a:rPr>
              <a:t>“ -&gt; then click </a:t>
            </a:r>
            <a:r>
              <a:rPr lang="en-GB" sz="1200" dirty="0" smtClean="0">
                <a:latin typeface="Arial" panose="020B0604020202020204" pitchFamily="34" charset="0"/>
                <a:cs typeface="Arial" panose="020B0604020202020204" pitchFamily="34" charset="0"/>
              </a:rPr>
              <a:t>“</a:t>
            </a:r>
            <a:r>
              <a:rPr lang="de-DE" sz="1200" i="1" dirty="0" smtClean="0">
                <a:latin typeface="Arial" panose="020B0604020202020204" pitchFamily="34" charset="0"/>
                <a:cs typeface="Arial" panose="020B0604020202020204" pitchFamily="34" charset="0"/>
              </a:rPr>
              <a:t>New</a:t>
            </a:r>
            <a:r>
              <a:rPr lang="de-DE" sz="1200" dirty="0" smtClean="0">
                <a:latin typeface="Arial" panose="020B0604020202020204" pitchFamily="34" charset="0"/>
                <a:cs typeface="Arial" panose="020B0604020202020204" pitchFamily="34" charset="0"/>
              </a:rPr>
              <a:t>“ </a:t>
            </a:r>
          </a:p>
          <a:p>
            <a:endParaRPr lang="de-DE" sz="12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200" dirty="0" smtClean="0">
                <a:latin typeface="Arial" panose="020B0604020202020204" pitchFamily="34" charset="0"/>
                <a:cs typeface="Arial" panose="020B0604020202020204" pitchFamily="34" charset="0"/>
              </a:rPr>
              <a:t>A blank </a:t>
            </a:r>
            <a:r>
              <a:rPr lang="en-GB" sz="1200" dirty="0" smtClean="0">
                <a:latin typeface="Arial" panose="020B0604020202020204" pitchFamily="34" charset="0"/>
                <a:cs typeface="Arial" panose="020B0604020202020204" pitchFamily="34" charset="0"/>
              </a:rPr>
              <a:t>“</a:t>
            </a:r>
            <a:r>
              <a:rPr lang="de-DE" sz="1200" i="1" dirty="0" smtClean="0">
                <a:latin typeface="Arial" panose="020B0604020202020204" pitchFamily="34" charset="0"/>
                <a:cs typeface="Arial" panose="020B0604020202020204" pitchFamily="34" charset="0"/>
              </a:rPr>
              <a:t>New Lead</a:t>
            </a:r>
            <a:r>
              <a:rPr lang="de-DE" sz="1200" dirty="0" smtClean="0">
                <a:latin typeface="Arial" panose="020B0604020202020204" pitchFamily="34" charset="0"/>
                <a:cs typeface="Arial" panose="020B0604020202020204" pitchFamily="34" charset="0"/>
              </a:rPr>
              <a:t>“ page will load with different tabs where the information from the web or phone lead needs to be entered</a:t>
            </a:r>
          </a:p>
          <a:p>
            <a:pPr marL="285750" indent="-285750">
              <a:buFont typeface="Arial" panose="020B0604020202020204" pitchFamily="34" charset="0"/>
              <a:buChar char="•"/>
            </a:pPr>
            <a:endParaRPr lang="de-DE" sz="12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200" dirty="0" smtClean="0">
                <a:latin typeface="Arial" panose="020B0604020202020204" pitchFamily="34" charset="0"/>
                <a:cs typeface="Arial" panose="020B0604020202020204" pitchFamily="34" charset="0"/>
              </a:rPr>
              <a:t>Sidenote: </a:t>
            </a:r>
            <a:r>
              <a:rPr lang="en-GB" sz="1200" dirty="0">
                <a:latin typeface="Arial" panose="020B0604020202020204" pitchFamily="34" charset="0"/>
                <a:cs typeface="Arial" panose="020B0604020202020204" pitchFamily="34" charset="0"/>
              </a:rPr>
              <a:t>To see your leads in </a:t>
            </a:r>
            <a:r>
              <a:rPr lang="en-GB" sz="1200" dirty="0" err="1">
                <a:latin typeface="Arial" panose="020B0604020202020204" pitchFamily="34" charset="0"/>
                <a:cs typeface="Arial" panose="020B0604020202020204" pitchFamily="34" charset="0"/>
              </a:rPr>
              <a:t>Netsuite</a:t>
            </a:r>
            <a:r>
              <a:rPr lang="en-GB" sz="1200" dirty="0">
                <a:latin typeface="Arial" panose="020B0604020202020204" pitchFamily="34" charset="0"/>
                <a:cs typeface="Arial" panose="020B0604020202020204" pitchFamily="34" charset="0"/>
              </a:rPr>
              <a:t> click:</a:t>
            </a:r>
            <a:r>
              <a:rPr lang="en-GB" sz="1200" i="1" dirty="0">
                <a:latin typeface="Arial" panose="020B0604020202020204" pitchFamily="34" charset="0"/>
                <a:cs typeface="Arial" panose="020B0604020202020204" pitchFamily="34" charset="0"/>
              </a:rPr>
              <a:t> Lists </a:t>
            </a:r>
            <a:r>
              <a:rPr lang="en-GB" sz="1200" dirty="0">
                <a:latin typeface="Arial" panose="020B0604020202020204" pitchFamily="34" charset="0"/>
                <a:cs typeface="Arial" panose="020B0604020202020204" pitchFamily="34" charset="0"/>
              </a:rPr>
              <a:t>&gt; </a:t>
            </a:r>
            <a:r>
              <a:rPr lang="en-GB" sz="1200" i="1" dirty="0">
                <a:latin typeface="Arial" panose="020B0604020202020204" pitchFamily="34" charset="0"/>
                <a:cs typeface="Arial" panose="020B0604020202020204" pitchFamily="34" charset="0"/>
              </a:rPr>
              <a:t>Relationships</a:t>
            </a:r>
            <a:r>
              <a:rPr lang="en-GB" sz="1200" dirty="0">
                <a:latin typeface="Arial" panose="020B0604020202020204" pitchFamily="34" charset="0"/>
                <a:cs typeface="Arial" panose="020B0604020202020204" pitchFamily="34" charset="0"/>
              </a:rPr>
              <a:t> &gt; </a:t>
            </a:r>
            <a:r>
              <a:rPr lang="en-GB" sz="1200" i="1" dirty="0">
                <a:latin typeface="Arial" panose="020B0604020202020204" pitchFamily="34" charset="0"/>
                <a:cs typeface="Arial" panose="020B0604020202020204" pitchFamily="34" charset="0"/>
              </a:rPr>
              <a:t>Leads</a:t>
            </a:r>
          </a:p>
          <a:p>
            <a:pPr marL="285750" indent="-285750">
              <a:buFont typeface="Arial" panose="020B0604020202020204" pitchFamily="34" charset="0"/>
              <a:buChar char="•"/>
            </a:pPr>
            <a:endParaRPr lang="de-DE" sz="14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1592" y="6381328"/>
            <a:ext cx="3672408" cy="355764"/>
          </a:xfrm>
          <a:prstGeom prst="rect">
            <a:avLst/>
          </a:prstGeom>
        </p:spPr>
      </p:pic>
    </p:spTree>
    <p:extLst>
      <p:ext uri="{BB962C8B-B14F-4D97-AF65-F5344CB8AC3E}">
        <p14:creationId xmlns:p14="http://schemas.microsoft.com/office/powerpoint/2010/main" val="8604829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b="1" i="1" dirty="0" smtClean="0">
                <a:ln w="11430"/>
                <a:solidFill>
                  <a:srgbClr val="A52036"/>
                </a:solidFill>
              </a:rPr>
              <a:t>General Tab </a:t>
            </a:r>
            <a:endParaRPr lang="en-GB" dirty="0">
              <a:latin typeface="+mn-lt"/>
            </a:endParaRPr>
          </a:p>
        </p:txBody>
      </p:sp>
      <p:sp>
        <p:nvSpPr>
          <p:cNvPr id="3" name="Content Placeholder 2"/>
          <p:cNvSpPr>
            <a:spLocks noGrp="1"/>
          </p:cNvSpPr>
          <p:nvPr>
            <p:ph idx="1"/>
          </p:nvPr>
        </p:nvSpPr>
        <p:spPr>
          <a:xfrm>
            <a:off x="215106" y="1556792"/>
            <a:ext cx="3538736" cy="4525963"/>
          </a:xfrm>
        </p:spPr>
        <p:txBody>
          <a:bodyPr>
            <a:normAutofit fontScale="25000" lnSpcReduction="20000"/>
          </a:bodyPr>
          <a:lstStyle/>
          <a:p>
            <a:pPr marL="0" indent="0">
              <a:buNone/>
            </a:pPr>
            <a:r>
              <a:rPr lang="en-GB" sz="4800" dirty="0" smtClean="0">
                <a:latin typeface="Arial" panose="020B0604020202020204" pitchFamily="34" charset="0"/>
                <a:cs typeface="Arial" panose="020B0604020202020204" pitchFamily="34" charset="0"/>
              </a:rPr>
              <a:t>Please specify </a:t>
            </a:r>
            <a:r>
              <a:rPr lang="en-GB" sz="4800" dirty="0">
                <a:latin typeface="Arial" panose="020B0604020202020204" pitchFamily="34" charset="0"/>
                <a:cs typeface="Arial" panose="020B0604020202020204" pitchFamily="34" charset="0"/>
              </a:rPr>
              <a:t>if the </a:t>
            </a:r>
            <a:r>
              <a:rPr lang="en-GB" sz="4800" dirty="0" smtClean="0">
                <a:latin typeface="Arial" panose="020B0604020202020204" pitchFamily="34" charset="0"/>
                <a:cs typeface="Arial" panose="020B0604020202020204" pitchFamily="34" charset="0"/>
              </a:rPr>
              <a:t>entered lead </a:t>
            </a:r>
            <a:r>
              <a:rPr lang="en-GB" sz="4800" dirty="0">
                <a:latin typeface="Arial" panose="020B0604020202020204" pitchFamily="34" charset="0"/>
                <a:cs typeface="Arial" panose="020B0604020202020204" pitchFamily="34" charset="0"/>
              </a:rPr>
              <a:t>is a company or individual (majority </a:t>
            </a:r>
            <a:r>
              <a:rPr lang="en-GB" sz="4800" dirty="0" smtClean="0">
                <a:latin typeface="Arial" panose="020B0604020202020204" pitchFamily="34" charset="0"/>
                <a:cs typeface="Arial" panose="020B0604020202020204" pitchFamily="34" charset="0"/>
              </a:rPr>
              <a:t>of leads will fall under company; </a:t>
            </a:r>
            <a:r>
              <a:rPr lang="en-GB" sz="4800" dirty="0">
                <a:latin typeface="Arial" panose="020B0604020202020204" pitchFamily="34" charset="0"/>
                <a:cs typeface="Arial" panose="020B0604020202020204" pitchFamily="34" charset="0"/>
              </a:rPr>
              <a:t>in </a:t>
            </a:r>
            <a:r>
              <a:rPr lang="en-GB" sz="4800" dirty="0" smtClean="0">
                <a:latin typeface="Arial" panose="020B0604020202020204" pitchFamily="34" charset="0"/>
                <a:cs typeface="Arial" panose="020B0604020202020204" pitchFamily="34" charset="0"/>
              </a:rPr>
              <a:t>rare cases </a:t>
            </a:r>
            <a:r>
              <a:rPr lang="en-GB" sz="4800" dirty="0">
                <a:latin typeface="Arial" panose="020B0604020202020204" pitchFamily="34" charset="0"/>
                <a:cs typeface="Arial" panose="020B0604020202020204" pitchFamily="34" charset="0"/>
              </a:rPr>
              <a:t>we specify the lead as </a:t>
            </a:r>
            <a:r>
              <a:rPr lang="en-GB" sz="4800" dirty="0" smtClean="0">
                <a:latin typeface="Arial" panose="020B0604020202020204" pitchFamily="34" charset="0"/>
                <a:cs typeface="Arial" panose="020B0604020202020204" pitchFamily="34" charset="0"/>
              </a:rPr>
              <a:t>an individual </a:t>
            </a:r>
            <a:r>
              <a:rPr lang="en-GB" sz="4800" dirty="0">
                <a:latin typeface="Arial" panose="020B0604020202020204" pitchFamily="34" charset="0"/>
                <a:cs typeface="Arial" panose="020B0604020202020204" pitchFamily="34" charset="0"/>
              </a:rPr>
              <a:t>when no company or institution can be given</a:t>
            </a:r>
            <a:r>
              <a:rPr lang="en-GB" sz="4800" dirty="0" smtClean="0">
                <a:latin typeface="Arial" panose="020B0604020202020204" pitchFamily="34" charset="0"/>
                <a:cs typeface="Arial" panose="020B0604020202020204" pitchFamily="34" charset="0"/>
              </a:rPr>
              <a:t>)</a:t>
            </a:r>
          </a:p>
          <a:p>
            <a:pPr marL="0" indent="0">
              <a:buNone/>
            </a:pPr>
            <a:endParaRPr lang="de-DE" sz="4800" dirty="0">
              <a:latin typeface="Arial" panose="020B0604020202020204" pitchFamily="34" charset="0"/>
              <a:cs typeface="Arial" panose="020B0604020202020204" pitchFamily="34" charset="0"/>
            </a:endParaRPr>
          </a:p>
          <a:p>
            <a:pPr marL="0" indent="0">
              <a:buNone/>
            </a:pPr>
            <a:r>
              <a:rPr lang="de-DE" sz="4800" dirty="0" smtClean="0">
                <a:latin typeface="Arial" panose="020B0604020202020204" pitchFamily="34" charset="0"/>
                <a:cs typeface="Arial" panose="020B0604020202020204" pitchFamily="34" charset="0"/>
              </a:rPr>
              <a:t>Data fields that need to be filled:</a:t>
            </a:r>
            <a:endParaRPr lang="en-GB" sz="4800" dirty="0">
              <a:latin typeface="Arial" panose="020B0604020202020204" pitchFamily="34" charset="0"/>
              <a:cs typeface="Arial" panose="020B0604020202020204" pitchFamily="34" charset="0"/>
            </a:endParaRPr>
          </a:p>
          <a:p>
            <a:r>
              <a:rPr lang="en-GB" sz="4800" dirty="0" smtClean="0">
                <a:latin typeface="Arial" panose="020B0604020202020204" pitchFamily="34" charset="0"/>
                <a:cs typeface="Arial" panose="020B0604020202020204" pitchFamily="34" charset="0"/>
              </a:rPr>
              <a:t>Company </a:t>
            </a:r>
            <a:r>
              <a:rPr lang="en-GB" sz="4800" dirty="0">
                <a:latin typeface="Arial" panose="020B0604020202020204" pitchFamily="34" charset="0"/>
                <a:cs typeface="Arial" panose="020B0604020202020204" pitchFamily="34" charset="0"/>
              </a:rPr>
              <a:t>name</a:t>
            </a:r>
          </a:p>
          <a:p>
            <a:r>
              <a:rPr lang="en-GB" sz="4800" dirty="0" smtClean="0">
                <a:latin typeface="Arial" panose="020B0604020202020204" pitchFamily="34" charset="0"/>
                <a:cs typeface="Arial" panose="020B0604020202020204" pitchFamily="34" charset="0"/>
              </a:rPr>
              <a:t>Category (reseller </a:t>
            </a:r>
            <a:r>
              <a:rPr lang="en-GB" sz="4800" dirty="0">
                <a:latin typeface="Arial" panose="020B0604020202020204" pitchFamily="34" charset="0"/>
                <a:cs typeface="Arial" panose="020B0604020202020204" pitchFamily="34" charset="0"/>
              </a:rPr>
              <a:t>or educational, </a:t>
            </a:r>
            <a:r>
              <a:rPr lang="en-GB" sz="4800" dirty="0" smtClean="0">
                <a:latin typeface="Arial" panose="020B0604020202020204" pitchFamily="34" charset="0"/>
                <a:cs typeface="Arial" panose="020B0604020202020204" pitchFamily="34" charset="0"/>
              </a:rPr>
              <a:t>leave this empty if none of the above)</a:t>
            </a:r>
            <a:endParaRPr lang="en-GB" sz="4800" dirty="0">
              <a:latin typeface="Arial" panose="020B0604020202020204" pitchFamily="34" charset="0"/>
              <a:cs typeface="Arial" panose="020B0604020202020204" pitchFamily="34" charset="0"/>
            </a:endParaRPr>
          </a:p>
          <a:p>
            <a:r>
              <a:rPr lang="en-GB" sz="4800" dirty="0" smtClean="0">
                <a:latin typeface="Arial" panose="020B0604020202020204" pitchFamily="34" charset="0"/>
                <a:cs typeface="Arial" panose="020B0604020202020204" pitchFamily="34" charset="0"/>
              </a:rPr>
              <a:t>Phone</a:t>
            </a:r>
            <a:endParaRPr lang="en-GB" sz="4800" dirty="0">
              <a:latin typeface="Arial" panose="020B0604020202020204" pitchFamily="34" charset="0"/>
              <a:cs typeface="Arial" panose="020B0604020202020204" pitchFamily="34" charset="0"/>
            </a:endParaRPr>
          </a:p>
          <a:p>
            <a:r>
              <a:rPr lang="en-GB" sz="4800" dirty="0" smtClean="0">
                <a:latin typeface="Arial" panose="020B0604020202020204" pitchFamily="34" charset="0"/>
                <a:cs typeface="Arial" panose="020B0604020202020204" pitchFamily="34" charset="0"/>
              </a:rPr>
              <a:t>Email</a:t>
            </a:r>
            <a:endParaRPr lang="en-GB" sz="4800" dirty="0">
              <a:latin typeface="Arial" panose="020B0604020202020204" pitchFamily="34" charset="0"/>
              <a:cs typeface="Arial" panose="020B0604020202020204" pitchFamily="34" charset="0"/>
            </a:endParaRPr>
          </a:p>
          <a:p>
            <a:r>
              <a:rPr lang="en-GB" sz="4800" dirty="0" smtClean="0">
                <a:latin typeface="Arial" panose="020B0604020202020204" pitchFamily="34" charset="0"/>
                <a:cs typeface="Arial" panose="020B0604020202020204" pitchFamily="34" charset="0"/>
              </a:rPr>
              <a:t>Website / Homepage</a:t>
            </a:r>
            <a:endParaRPr lang="en-GB" sz="4800" dirty="0">
              <a:latin typeface="Arial" panose="020B0604020202020204" pitchFamily="34" charset="0"/>
              <a:cs typeface="Arial" panose="020B0604020202020204" pitchFamily="34" charset="0"/>
            </a:endParaRPr>
          </a:p>
          <a:p>
            <a:r>
              <a:rPr lang="en-GB" sz="4800" dirty="0" smtClean="0">
                <a:latin typeface="Arial" panose="020B0604020202020204" pitchFamily="34" charset="0"/>
                <a:cs typeface="Arial" panose="020B0604020202020204" pitchFamily="34" charset="0"/>
              </a:rPr>
              <a:t>Territory</a:t>
            </a:r>
            <a:endParaRPr lang="en-GB" sz="4800" dirty="0">
              <a:latin typeface="Arial" panose="020B0604020202020204" pitchFamily="34" charset="0"/>
              <a:cs typeface="Arial" panose="020B0604020202020204" pitchFamily="34" charset="0"/>
            </a:endParaRPr>
          </a:p>
          <a:p>
            <a:r>
              <a:rPr lang="en-GB" sz="4800" dirty="0" smtClean="0">
                <a:latin typeface="Arial" panose="020B0604020202020204" pitchFamily="34" charset="0"/>
                <a:cs typeface="Arial" panose="020B0604020202020204" pitchFamily="34" charset="0"/>
              </a:rPr>
              <a:t>How was this lead created: via web lead / </a:t>
            </a:r>
            <a:r>
              <a:rPr lang="en-GB" sz="4800" dirty="0">
                <a:latin typeface="Arial" panose="020B0604020202020204" pitchFamily="34" charset="0"/>
                <a:cs typeface="Arial" panose="020B0604020202020204" pitchFamily="34" charset="0"/>
              </a:rPr>
              <a:t>cold </a:t>
            </a:r>
            <a:r>
              <a:rPr lang="en-GB" sz="4800" dirty="0" smtClean="0">
                <a:latin typeface="Arial" panose="020B0604020202020204" pitchFamily="34" charset="0"/>
                <a:cs typeface="Arial" panose="020B0604020202020204" pitchFamily="34" charset="0"/>
              </a:rPr>
              <a:t>call / incoming call </a:t>
            </a:r>
            <a:r>
              <a:rPr lang="en-GB" sz="4800" dirty="0">
                <a:latin typeface="Arial" panose="020B0604020202020204" pitchFamily="34" charset="0"/>
                <a:cs typeface="Arial" panose="020B0604020202020204" pitchFamily="34" charset="0"/>
              </a:rPr>
              <a:t>etc.</a:t>
            </a:r>
          </a:p>
          <a:p>
            <a:r>
              <a:rPr lang="en-GB" sz="4800" dirty="0" smtClean="0">
                <a:latin typeface="Arial" panose="020B0604020202020204" pitchFamily="34" charset="0"/>
                <a:cs typeface="Arial" panose="020B0604020202020204" pitchFamily="34" charset="0"/>
              </a:rPr>
              <a:t>Comments</a:t>
            </a:r>
            <a:endParaRPr lang="en-GB" sz="4800" dirty="0">
              <a:latin typeface="Arial" panose="020B0604020202020204" pitchFamily="34" charset="0"/>
              <a:cs typeface="Arial" panose="020B0604020202020204" pitchFamily="34" charset="0"/>
            </a:endParaRPr>
          </a:p>
          <a:p>
            <a:r>
              <a:rPr lang="en-GB" sz="4800" dirty="0" smtClean="0">
                <a:latin typeface="Arial" panose="020B0604020202020204" pitchFamily="34" charset="0"/>
                <a:cs typeface="Arial" panose="020B0604020202020204" pitchFamily="34" charset="0"/>
              </a:rPr>
              <a:t>Price level</a:t>
            </a:r>
          </a:p>
          <a:p>
            <a:endParaRPr lang="en-GB" sz="4800" dirty="0">
              <a:latin typeface="Arial" panose="020B0604020202020204" pitchFamily="34" charset="0"/>
              <a:cs typeface="Arial" panose="020B0604020202020204" pitchFamily="34" charset="0"/>
            </a:endParaRPr>
          </a:p>
          <a:p>
            <a:pPr marL="0" indent="0">
              <a:buNone/>
            </a:pPr>
            <a:r>
              <a:rPr lang="en-GB" sz="4800" dirty="0">
                <a:latin typeface="Arial" panose="020B0604020202020204" pitchFamily="34" charset="0"/>
                <a:cs typeface="Arial" panose="020B0604020202020204" pitchFamily="34" charset="0"/>
              </a:rPr>
              <a:t>* </a:t>
            </a:r>
            <a:r>
              <a:rPr lang="en-GB" sz="4800" dirty="0" smtClean="0">
                <a:latin typeface="Arial" panose="020B0604020202020204" pitchFamily="34" charset="0"/>
                <a:cs typeface="Arial" panose="020B0604020202020204" pitchFamily="34" charset="0"/>
              </a:rPr>
              <a:t>Check </a:t>
            </a:r>
            <a:r>
              <a:rPr lang="en-GB" sz="4800" dirty="0">
                <a:latin typeface="Arial" panose="020B0604020202020204" pitchFamily="34" charset="0"/>
                <a:cs typeface="Arial" panose="020B0604020202020204" pitchFamily="34" charset="0"/>
              </a:rPr>
              <a:t>if “ </a:t>
            </a:r>
            <a:r>
              <a:rPr lang="en-GB" sz="4800" i="1" dirty="0" smtClean="0">
                <a:latin typeface="Arial" panose="020B0604020202020204" pitchFamily="34" charset="0"/>
                <a:cs typeface="Arial" panose="020B0604020202020204" pitchFamily="34" charset="0"/>
              </a:rPr>
              <a:t>Duplicate</a:t>
            </a:r>
            <a:r>
              <a:rPr lang="en-GB" sz="4800" dirty="0" smtClean="0">
                <a:latin typeface="Arial" panose="020B0604020202020204" pitchFamily="34" charset="0"/>
                <a:cs typeface="Arial" panose="020B0604020202020204" pitchFamily="34" charset="0"/>
              </a:rPr>
              <a:t>” </a:t>
            </a:r>
            <a:r>
              <a:rPr lang="en-GB" sz="4800" dirty="0">
                <a:latin typeface="Arial" panose="020B0604020202020204" pitchFamily="34" charset="0"/>
                <a:cs typeface="Arial" panose="020B0604020202020204" pitchFamily="34" charset="0"/>
              </a:rPr>
              <a:t>appears on top of page when you enter </a:t>
            </a:r>
            <a:r>
              <a:rPr lang="en-GB" sz="4800" dirty="0" smtClean="0">
                <a:latin typeface="Arial" panose="020B0604020202020204" pitchFamily="34" charset="0"/>
                <a:cs typeface="Arial" panose="020B0604020202020204" pitchFamily="34" charset="0"/>
              </a:rPr>
              <a:t>the Mail address</a:t>
            </a:r>
            <a:endParaRPr lang="en-GB" sz="4800" dirty="0">
              <a:latin typeface="Arial" panose="020B0604020202020204" pitchFamily="34" charset="0"/>
              <a:cs typeface="Arial" panose="020B0604020202020204" pitchFamily="34" charset="0"/>
            </a:endParaRPr>
          </a:p>
          <a:p>
            <a:pPr marL="0" indent="0">
              <a:buNone/>
            </a:pPr>
            <a:endParaRPr lang="en-GB" sz="4800" dirty="0" smtClean="0">
              <a:latin typeface="Arial" panose="020B0604020202020204" pitchFamily="34" charset="0"/>
              <a:cs typeface="Arial" panose="020B0604020202020204" pitchFamily="34" charset="0"/>
            </a:endParaRPr>
          </a:p>
          <a:p>
            <a:pPr marL="0" indent="0">
              <a:buNone/>
            </a:pPr>
            <a:r>
              <a:rPr lang="en-GB" sz="4800" dirty="0">
                <a:latin typeface="Arial" panose="020B0604020202020204" pitchFamily="34" charset="0"/>
                <a:cs typeface="Arial" panose="020B0604020202020204" pitchFamily="34" charset="0"/>
              </a:rPr>
              <a:t>B</a:t>
            </a:r>
            <a:r>
              <a:rPr lang="en-GB" sz="4800" dirty="0" smtClean="0">
                <a:latin typeface="Arial" panose="020B0604020202020204" pitchFamily="34" charset="0"/>
                <a:cs typeface="Arial" panose="020B0604020202020204" pitchFamily="34" charset="0"/>
              </a:rPr>
              <a:t>ottom </a:t>
            </a:r>
            <a:r>
              <a:rPr lang="en-GB" sz="4800" dirty="0">
                <a:latin typeface="Arial" panose="020B0604020202020204" pitchFamily="34" charset="0"/>
                <a:cs typeface="Arial" panose="020B0604020202020204" pitchFamily="34" charset="0"/>
              </a:rPr>
              <a:t>tab </a:t>
            </a:r>
            <a:r>
              <a:rPr lang="en-GB" sz="4800" dirty="0" smtClean="0">
                <a:latin typeface="Arial" panose="020B0604020202020204" pitchFamily="34" charset="0"/>
                <a:cs typeface="Arial" panose="020B0604020202020204" pitchFamily="34" charset="0"/>
              </a:rPr>
              <a:t>“C</a:t>
            </a:r>
            <a:r>
              <a:rPr lang="en-GB" sz="4800" i="1" dirty="0" smtClean="0">
                <a:latin typeface="Arial" panose="020B0604020202020204" pitchFamily="34" charset="0"/>
                <a:cs typeface="Arial" panose="020B0604020202020204" pitchFamily="34" charset="0"/>
              </a:rPr>
              <a:t>ontacts</a:t>
            </a:r>
            <a:r>
              <a:rPr lang="en-GB" sz="4800" dirty="0">
                <a:latin typeface="Arial" panose="020B0604020202020204" pitchFamily="34" charset="0"/>
                <a:cs typeface="Arial" panose="020B0604020202020204" pitchFamily="34" charset="0"/>
              </a:rPr>
              <a:t>” show all the contacts which have been added to this lead/ </a:t>
            </a:r>
            <a:r>
              <a:rPr lang="en-GB" sz="4800" dirty="0" smtClean="0">
                <a:latin typeface="Arial" panose="020B0604020202020204" pitchFamily="34" charset="0"/>
                <a:cs typeface="Arial" panose="020B0604020202020204" pitchFamily="34" charset="0"/>
              </a:rPr>
              <a:t>customer</a:t>
            </a:r>
            <a:endParaRPr lang="en-GB" sz="4800"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3842" y="1988840"/>
            <a:ext cx="5313615"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1592" y="6381328"/>
            <a:ext cx="3672408" cy="355764"/>
          </a:xfrm>
          <a:prstGeom prst="rect">
            <a:avLst/>
          </a:prstGeom>
        </p:spPr>
      </p:pic>
    </p:spTree>
    <p:extLst>
      <p:ext uri="{BB962C8B-B14F-4D97-AF65-F5344CB8AC3E}">
        <p14:creationId xmlns:p14="http://schemas.microsoft.com/office/powerpoint/2010/main" val="20836027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147" y="116632"/>
            <a:ext cx="8229600" cy="1143000"/>
          </a:xfrm>
        </p:spPr>
        <p:txBody>
          <a:bodyPr>
            <a:normAutofit/>
          </a:bodyPr>
          <a:lstStyle/>
          <a:p>
            <a:r>
              <a:rPr lang="en-US" b="1" i="1" dirty="0" smtClean="0">
                <a:ln w="11430"/>
                <a:solidFill>
                  <a:srgbClr val="A52036"/>
                </a:solidFill>
              </a:rPr>
              <a:t>Address Tab</a:t>
            </a:r>
            <a:endParaRPr lang="en-GB" dirty="0">
              <a:latin typeface="+mn-lt"/>
            </a:endParaRPr>
          </a:p>
        </p:txBody>
      </p:sp>
      <p:sp>
        <p:nvSpPr>
          <p:cNvPr id="4" name="Content Placeholder 3"/>
          <p:cNvSpPr>
            <a:spLocks noGrp="1"/>
          </p:cNvSpPr>
          <p:nvPr>
            <p:ph idx="1"/>
          </p:nvPr>
        </p:nvSpPr>
        <p:spPr>
          <a:xfrm>
            <a:off x="323528" y="2354150"/>
            <a:ext cx="3034680" cy="4027178"/>
          </a:xfrm>
        </p:spPr>
        <p:txBody>
          <a:bodyPr>
            <a:noAutofit/>
          </a:bodyPr>
          <a:lstStyle/>
          <a:p>
            <a:r>
              <a:rPr lang="en-GB" sz="1200" dirty="0" smtClean="0">
                <a:latin typeface="Arial" panose="020B0604020202020204" pitchFamily="34" charset="0"/>
                <a:cs typeface="Arial" panose="020B0604020202020204" pitchFamily="34" charset="0"/>
              </a:rPr>
              <a:t>Add address </a:t>
            </a:r>
            <a:r>
              <a:rPr lang="en-GB" sz="1200" dirty="0">
                <a:latin typeface="Arial" panose="020B0604020202020204" pitchFamily="34" charset="0"/>
                <a:cs typeface="Arial" panose="020B0604020202020204" pitchFamily="34" charset="0"/>
              </a:rPr>
              <a:t>details when </a:t>
            </a:r>
            <a:r>
              <a:rPr lang="en-GB" sz="1200" dirty="0" smtClean="0">
                <a:latin typeface="Arial" panose="020B0604020202020204" pitchFamily="34" charset="0"/>
                <a:cs typeface="Arial" panose="020B0604020202020204" pitchFamily="34" charset="0"/>
              </a:rPr>
              <a:t>setting up lead, this will save precious time </a:t>
            </a:r>
            <a:r>
              <a:rPr lang="en-GB" sz="1200" dirty="0">
                <a:latin typeface="Arial" panose="020B0604020202020204" pitchFamily="34" charset="0"/>
                <a:cs typeface="Arial" panose="020B0604020202020204" pitchFamily="34" charset="0"/>
              </a:rPr>
              <a:t>later </a:t>
            </a:r>
            <a:r>
              <a:rPr lang="en-GB" sz="1200" dirty="0" smtClean="0">
                <a:latin typeface="Arial" panose="020B0604020202020204" pitchFamily="34" charset="0"/>
                <a:cs typeface="Arial" panose="020B0604020202020204" pitchFamily="34" charset="0"/>
              </a:rPr>
              <a:t>on (when setting up order and sending samples). Grab the address when you check the homepage.</a:t>
            </a:r>
          </a:p>
          <a:p>
            <a:r>
              <a:rPr lang="en-GB" sz="1200" dirty="0" smtClean="0">
                <a:latin typeface="Arial" panose="020B0604020202020204" pitchFamily="34" charset="0"/>
                <a:cs typeface="Arial" panose="020B0604020202020204" pitchFamily="34" charset="0"/>
              </a:rPr>
              <a:t>If multiple addresses, we can specify which is the default address - useful if multiple addresses are being entered. </a:t>
            </a:r>
          </a:p>
          <a:p>
            <a:r>
              <a:rPr lang="de-DE" sz="1200" dirty="0" smtClean="0">
                <a:latin typeface="Arial" panose="020B0604020202020204" pitchFamily="34" charset="0"/>
                <a:cs typeface="Arial" panose="020B0604020202020204" pitchFamily="34" charset="0"/>
              </a:rPr>
              <a:t>Always add a contact phone number so customer can be contacted in case of delivery emergencies.</a:t>
            </a:r>
            <a:endParaRPr lang="en-GB" sz="1200" dirty="0">
              <a:latin typeface="Arial" panose="020B0604020202020204" pitchFamily="34" charset="0"/>
              <a:cs typeface="Arial" panose="020B0604020202020204" pitchFamily="34" charset="0"/>
            </a:endParaRPr>
          </a:p>
          <a:p>
            <a:r>
              <a:rPr lang="en-GB" sz="1200" dirty="0" smtClean="0">
                <a:latin typeface="Arial" panose="020B0604020202020204" pitchFamily="34" charset="0"/>
                <a:cs typeface="Arial" panose="020B0604020202020204" pitchFamily="34" charset="0"/>
              </a:rPr>
              <a:t>Don’t forget </a:t>
            </a:r>
            <a:r>
              <a:rPr lang="en-GB" sz="1200" dirty="0">
                <a:latin typeface="Arial" panose="020B0604020202020204" pitchFamily="34" charset="0"/>
                <a:cs typeface="Arial" panose="020B0604020202020204" pitchFamily="34" charset="0"/>
              </a:rPr>
              <a:t>to change the </a:t>
            </a:r>
            <a:r>
              <a:rPr lang="en-GB" sz="1200" dirty="0" smtClean="0">
                <a:latin typeface="Arial" panose="020B0604020202020204" pitchFamily="34" charset="0"/>
                <a:cs typeface="Arial" panose="020B0604020202020204" pitchFamily="34" charset="0"/>
              </a:rPr>
              <a:t>country to your current one, </a:t>
            </a:r>
            <a:r>
              <a:rPr lang="en-GB" sz="1200" dirty="0">
                <a:latin typeface="Arial" panose="020B0604020202020204" pitchFamily="34" charset="0"/>
                <a:cs typeface="Arial" panose="020B0604020202020204" pitchFamily="34" charset="0"/>
              </a:rPr>
              <a:t>standard setting is </a:t>
            </a:r>
            <a:r>
              <a:rPr lang="en-GB" sz="1200" dirty="0" smtClean="0">
                <a:latin typeface="Arial" panose="020B0604020202020204" pitchFamily="34" charset="0"/>
                <a:cs typeface="Arial" panose="020B0604020202020204" pitchFamily="34" charset="0"/>
              </a:rPr>
              <a:t>UK.</a:t>
            </a:r>
            <a:endParaRPr lang="en-GB" sz="1200" dirty="0">
              <a:latin typeface="Arial" panose="020B0604020202020204" pitchFamily="34" charset="0"/>
              <a:cs typeface="Arial" panose="020B0604020202020204" pitchFamily="34"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988840"/>
            <a:ext cx="5191867"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1592" y="6381328"/>
            <a:ext cx="3672408" cy="355764"/>
          </a:xfrm>
          <a:prstGeom prst="rect">
            <a:avLst/>
          </a:prstGeom>
        </p:spPr>
      </p:pic>
    </p:spTree>
    <p:extLst>
      <p:ext uri="{BB962C8B-B14F-4D97-AF65-F5344CB8AC3E}">
        <p14:creationId xmlns:p14="http://schemas.microsoft.com/office/powerpoint/2010/main" val="18758088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b="1" i="1" dirty="0" smtClean="0">
                <a:ln w="11430"/>
                <a:solidFill>
                  <a:srgbClr val="A52036"/>
                </a:solidFill>
              </a:rPr>
              <a:t>Financial Tab</a:t>
            </a:r>
            <a:endParaRPr lang="en-GB" dirty="0">
              <a:latin typeface="+mn-lt"/>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275856" y="1616611"/>
            <a:ext cx="5760640"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79512" y="2276872"/>
            <a:ext cx="2952328" cy="3046988"/>
          </a:xfrm>
          <a:prstGeom prst="rect">
            <a:avLst/>
          </a:prstGeom>
        </p:spPr>
        <p:txBody>
          <a:bodyPr wrap="square">
            <a:spAutoFit/>
          </a:bodyPr>
          <a:lstStyle/>
          <a:p>
            <a:pPr marL="285750" indent="-285750">
              <a:buFont typeface="Arial" panose="020B0604020202020204" pitchFamily="34" charset="0"/>
              <a:buChar char="•"/>
            </a:pPr>
            <a:r>
              <a:rPr lang="en-GB" sz="1200" dirty="0" smtClean="0">
                <a:latin typeface="Arial" panose="020B0604020202020204" pitchFamily="34" charset="0"/>
                <a:cs typeface="Arial" panose="020B0604020202020204" pitchFamily="34" charset="0"/>
              </a:rPr>
              <a:t>This tab </a:t>
            </a:r>
            <a:r>
              <a:rPr lang="en-GB" sz="1200" dirty="0">
                <a:latin typeface="Arial" panose="020B0604020202020204" pitchFamily="34" charset="0"/>
                <a:cs typeface="Arial" panose="020B0604020202020204" pitchFamily="34" charset="0"/>
              </a:rPr>
              <a:t>shows the current payment terms for the lead/customer, </a:t>
            </a:r>
            <a:r>
              <a:rPr lang="en-GB" sz="1200" dirty="0" smtClean="0">
                <a:latin typeface="Arial" panose="020B0604020202020204" pitchFamily="34" charset="0"/>
                <a:cs typeface="Arial" panose="020B0604020202020204" pitchFamily="34" charset="0"/>
              </a:rPr>
              <a:t>default setting is advanced payment.</a:t>
            </a:r>
          </a:p>
          <a:p>
            <a:endParaRPr lang="en-GB" sz="12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smtClean="0">
                <a:latin typeface="Arial" panose="020B0604020202020204" pitchFamily="34" charset="0"/>
                <a:cs typeface="Arial" panose="020B0604020202020204" pitchFamily="34" charset="0"/>
              </a:rPr>
              <a:t>Terms can </a:t>
            </a:r>
            <a:r>
              <a:rPr lang="en-GB" sz="1200" dirty="0">
                <a:latin typeface="Arial" panose="020B0604020202020204" pitchFamily="34" charset="0"/>
                <a:cs typeface="Arial" panose="020B0604020202020204" pitchFamily="34" charset="0"/>
              </a:rPr>
              <a:t>be changed after request and approval by your </a:t>
            </a:r>
            <a:r>
              <a:rPr lang="en-GB" sz="1200" dirty="0" smtClean="0">
                <a:latin typeface="Arial" panose="020B0604020202020204" pitchFamily="34" charset="0"/>
                <a:cs typeface="Arial" panose="020B0604020202020204" pitchFamily="34" charset="0"/>
              </a:rPr>
              <a:t>Team Leader.</a:t>
            </a:r>
          </a:p>
          <a:p>
            <a:endParaRPr lang="en-GB" sz="12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smtClean="0">
                <a:latin typeface="Arial" panose="020B0604020202020204" pitchFamily="34" charset="0"/>
                <a:cs typeface="Arial" panose="020B0604020202020204" pitchFamily="34" charset="0"/>
              </a:rPr>
              <a:t>Save precious time by setting up the VAT right away, information to this is usually found on the homepage. Do this while browsing it for other information about the company. </a:t>
            </a:r>
          </a:p>
          <a:p>
            <a:pPr marL="285750" indent="-285750">
              <a:buFont typeface="Arial" panose="020B0604020202020204" pitchFamily="34" charset="0"/>
              <a:buChar char="•"/>
            </a:pPr>
            <a:endParaRPr lang="en-GB" sz="12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smtClean="0">
                <a:latin typeface="Arial" panose="020B0604020202020204" pitchFamily="34" charset="0"/>
                <a:cs typeface="Arial" panose="020B0604020202020204" pitchFamily="34" charset="0"/>
              </a:rPr>
              <a:t>Credit tool can be used to do basic credit checks </a:t>
            </a:r>
            <a:r>
              <a:rPr lang="en-GB" sz="1200" dirty="0">
                <a:latin typeface="Arial" panose="020B0604020202020204" pitchFamily="34" charset="0"/>
                <a:cs typeface="Arial" panose="020B0604020202020204" pitchFamily="34" charset="0"/>
              </a:rPr>
              <a:t>and approve </a:t>
            </a:r>
            <a:r>
              <a:rPr lang="en-GB" sz="1200" dirty="0" smtClean="0">
                <a:latin typeface="Arial" panose="020B0604020202020204" pitchFamily="34" charset="0"/>
                <a:cs typeface="Arial" panose="020B0604020202020204" pitchFamily="34" charset="0"/>
              </a:rPr>
              <a:t>payment terms.</a:t>
            </a:r>
            <a:endParaRPr lang="en-GB" sz="12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1592" y="6381328"/>
            <a:ext cx="3672408" cy="355764"/>
          </a:xfrm>
          <a:prstGeom prst="rect">
            <a:avLst/>
          </a:prstGeom>
        </p:spPr>
      </p:pic>
    </p:spTree>
    <p:extLst>
      <p:ext uri="{BB962C8B-B14F-4D97-AF65-F5344CB8AC3E}">
        <p14:creationId xmlns:p14="http://schemas.microsoft.com/office/powerpoint/2010/main" val="34397442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714"/>
            <a:ext cx="7931224" cy="919442"/>
          </a:xfrm>
        </p:spPr>
        <p:txBody>
          <a:bodyPr>
            <a:normAutofit/>
          </a:bodyPr>
          <a:lstStyle/>
          <a:p>
            <a:r>
              <a:rPr lang="en-US" b="1" i="1" dirty="0" smtClean="0">
                <a:ln w="11430"/>
                <a:solidFill>
                  <a:srgbClr val="A52036"/>
                </a:solidFill>
              </a:rPr>
              <a:t>Virtual Proof Tab</a:t>
            </a:r>
            <a:endParaRPr lang="en-GB" dirty="0">
              <a:latin typeface="+mn-lt"/>
            </a:endParaRPr>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2060848"/>
            <a:ext cx="5491928" cy="3573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07504" y="3068960"/>
            <a:ext cx="3096344" cy="1938992"/>
          </a:xfrm>
          <a:prstGeom prst="rect">
            <a:avLst/>
          </a:prstGeom>
        </p:spPr>
        <p:txBody>
          <a:bodyPr wrap="square">
            <a:spAutoFit/>
          </a:bodyPr>
          <a:lstStyle/>
          <a:p>
            <a:pPr marL="285750" indent="-285750">
              <a:buFont typeface="Arial" panose="020B0604020202020204" pitchFamily="34" charset="0"/>
              <a:buChar char="•"/>
            </a:pPr>
            <a:r>
              <a:rPr lang="en-GB" sz="1200" dirty="0" smtClean="0">
                <a:latin typeface="Arial" panose="020B0604020202020204" pitchFamily="34" charset="0"/>
                <a:cs typeface="Arial" panose="020B0604020202020204" pitchFamily="34" charset="0"/>
              </a:rPr>
              <a:t>Virtual Proofs </a:t>
            </a:r>
            <a:r>
              <a:rPr lang="en-GB" sz="1200" dirty="0">
                <a:latin typeface="Arial" panose="020B0604020202020204" pitchFamily="34" charset="0"/>
                <a:cs typeface="Arial" panose="020B0604020202020204" pitchFamily="34" charset="0"/>
              </a:rPr>
              <a:t>(PRs</a:t>
            </a:r>
            <a:r>
              <a:rPr lang="en-GB" sz="1200" dirty="0" smtClean="0">
                <a:latin typeface="Arial" panose="020B0604020202020204" pitchFamily="34" charset="0"/>
                <a:cs typeface="Arial" panose="020B0604020202020204" pitchFamily="34" charset="0"/>
              </a:rPr>
              <a:t>) are achieved here and </a:t>
            </a:r>
            <a:r>
              <a:rPr lang="en-GB" sz="1200" dirty="0">
                <a:latin typeface="Arial" panose="020B0604020202020204" pitchFamily="34" charset="0"/>
                <a:cs typeface="Arial" panose="020B0604020202020204" pitchFamily="34" charset="0"/>
              </a:rPr>
              <a:t>can be </a:t>
            </a:r>
            <a:r>
              <a:rPr lang="en-GB" sz="1200" dirty="0" smtClean="0">
                <a:latin typeface="Arial" panose="020B0604020202020204" pitchFamily="34" charset="0"/>
                <a:cs typeface="Arial" panose="020B0604020202020204" pitchFamily="34" charset="0"/>
              </a:rPr>
              <a:t>accessed  at any time (Model, Colour/Logo used are being shown)</a:t>
            </a:r>
          </a:p>
          <a:p>
            <a:pPr marL="285750" indent="-285750">
              <a:buFont typeface="Arial" panose="020B0604020202020204" pitchFamily="34" charset="0"/>
              <a:buChar char="•"/>
            </a:pPr>
            <a:r>
              <a:rPr lang="en-GB" sz="1200" dirty="0" smtClean="0">
                <a:latin typeface="Arial" panose="020B0604020202020204" pitchFamily="34" charset="0"/>
                <a:cs typeface="Arial" panose="020B0604020202020204" pitchFamily="34" charset="0"/>
              </a:rPr>
              <a:t>Previous order on which the Proofs have been used are also hyperlinked</a:t>
            </a:r>
          </a:p>
          <a:p>
            <a:pPr marL="285750" indent="-285750">
              <a:buFont typeface="Arial" panose="020B0604020202020204" pitchFamily="34" charset="0"/>
              <a:buChar char="•"/>
            </a:pPr>
            <a:r>
              <a:rPr lang="en-GB" sz="1200" dirty="0" smtClean="0">
                <a:latin typeface="Arial" panose="020B0604020202020204" pitchFamily="34" charset="0"/>
                <a:cs typeface="Arial" panose="020B0604020202020204" pitchFamily="34" charset="0"/>
              </a:rPr>
              <a:t>This is helpful for lookup of information like prices, previous designs used etc.</a:t>
            </a:r>
          </a:p>
          <a:p>
            <a:pPr marL="285750" indent="-285750">
              <a:buFont typeface="Arial" panose="020B0604020202020204" pitchFamily="34" charset="0"/>
              <a:buChar char="•"/>
            </a:pPr>
            <a:r>
              <a:rPr lang="de-DE" sz="1200" dirty="0" smtClean="0">
                <a:latin typeface="Arial" panose="020B0604020202020204" pitchFamily="34" charset="0"/>
                <a:cs typeface="Arial" panose="020B0604020202020204" pitchFamily="34" charset="0"/>
              </a:rPr>
              <a:t>Here you also find the „Send Samples“ Link – more on the next page</a:t>
            </a:r>
            <a:endParaRPr lang="en-GB" sz="1400" dirty="0" smtClean="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1592" y="6381328"/>
            <a:ext cx="3672408" cy="355764"/>
          </a:xfrm>
          <a:prstGeom prst="rect">
            <a:avLst/>
          </a:prstGeom>
        </p:spPr>
      </p:pic>
    </p:spTree>
    <p:extLst>
      <p:ext uri="{BB962C8B-B14F-4D97-AF65-F5344CB8AC3E}">
        <p14:creationId xmlns:p14="http://schemas.microsoft.com/office/powerpoint/2010/main" val="28739284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2270</Words>
  <Application>Microsoft Office PowerPoint</Application>
  <PresentationFormat>On-screen Show (4:3)</PresentationFormat>
  <Paragraphs>195</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Netsuite/Leads </vt:lpstr>
      <vt:lpstr>What is Netsuite (NS)/Lead?</vt:lpstr>
      <vt:lpstr>How Is a Lead Created &amp; Distributed?</vt:lpstr>
      <vt:lpstr>Checking For Duplicates  when receiving a  Lead</vt:lpstr>
      <vt:lpstr>Manually Entering a New Lead Into Netsuite</vt:lpstr>
      <vt:lpstr>General Tab </vt:lpstr>
      <vt:lpstr>Address Tab</vt:lpstr>
      <vt:lpstr>Financial Tab</vt:lpstr>
      <vt:lpstr>Virtual Proof Tab</vt:lpstr>
      <vt:lpstr>Sample Tool</vt:lpstr>
      <vt:lpstr>Useful Information </vt:lpstr>
      <vt:lpstr>Netsuite/Scheduling a Sales Order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Netsuite/Leads </dc:title>
  <dc:creator>Joanna Nawrocka</dc:creator>
  <cp:lastModifiedBy>Joanna Nawrocka</cp:lastModifiedBy>
  <cp:revision>1</cp:revision>
  <dcterms:created xsi:type="dcterms:W3CDTF">2015-03-04T09:51:54Z</dcterms:created>
  <dcterms:modified xsi:type="dcterms:W3CDTF">2015-03-04T09:52:56Z</dcterms:modified>
</cp:coreProperties>
</file>