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7" r:id="rId2"/>
    <p:sldId id="258" r:id="rId3"/>
    <p:sldId id="259" r:id="rId4"/>
    <p:sldId id="260" r:id="rId5"/>
    <p:sldId id="261" r:id="rId6"/>
    <p:sldId id="262" r:id="rId7"/>
    <p:sldId id="267" r:id="rId8"/>
    <p:sldId id="268" r:id="rId9"/>
    <p:sldId id="263" r:id="rId10"/>
    <p:sldId id="266"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84" d="100"/>
          <a:sy n="84" d="100"/>
        </p:scale>
        <p:origin x="-1392" y="-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A7BCF8-C1C2-4199-BE3F-8327A5378B72}" type="datetimeFigureOut">
              <a:rPr lang="en-GB" smtClean="0"/>
              <a:t>24/10/2016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2DEBD8C-F677-4F58-9656-12308EA20C13}" type="slidenum">
              <a:rPr lang="en-GB" smtClean="0"/>
              <a:t>‹#›</a:t>
            </a:fld>
            <a:endParaRPr lang="en-GB"/>
          </a:p>
        </p:txBody>
      </p:sp>
    </p:spTree>
    <p:extLst>
      <p:ext uri="{BB962C8B-B14F-4D97-AF65-F5344CB8AC3E}">
        <p14:creationId xmlns:p14="http://schemas.microsoft.com/office/powerpoint/2010/main" val="35517003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DEBD8C-F677-4F58-9656-12308EA20C13}" type="slidenum">
              <a:rPr lang="en-GB" smtClean="0"/>
              <a:t>7</a:t>
            </a:fld>
            <a:endParaRPr lang="en-GB"/>
          </a:p>
        </p:txBody>
      </p:sp>
    </p:spTree>
    <p:extLst>
      <p:ext uri="{BB962C8B-B14F-4D97-AF65-F5344CB8AC3E}">
        <p14:creationId xmlns:p14="http://schemas.microsoft.com/office/powerpoint/2010/main" val="15057143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F9A7EA0-C29A-4980-A6BD-D1925A8FCC64}" type="datetimeFigureOut">
              <a:rPr lang="en-GB" smtClean="0"/>
              <a:t>24/10/2016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D7F3FC8-3F9F-4314-ABD0-B4525D1703B4}" type="slidenum">
              <a:rPr lang="en-GB" smtClean="0"/>
              <a:t>‹#›</a:t>
            </a:fld>
            <a:endParaRPr lang="en-GB"/>
          </a:p>
        </p:txBody>
      </p:sp>
    </p:spTree>
    <p:extLst>
      <p:ext uri="{BB962C8B-B14F-4D97-AF65-F5344CB8AC3E}">
        <p14:creationId xmlns:p14="http://schemas.microsoft.com/office/powerpoint/2010/main" val="41747646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F9A7EA0-C29A-4980-A6BD-D1925A8FCC64}" type="datetimeFigureOut">
              <a:rPr lang="en-GB" smtClean="0"/>
              <a:t>24/10/2016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D7F3FC8-3F9F-4314-ABD0-B4525D1703B4}" type="slidenum">
              <a:rPr lang="en-GB" smtClean="0"/>
              <a:t>‹#›</a:t>
            </a:fld>
            <a:endParaRPr lang="en-GB"/>
          </a:p>
        </p:txBody>
      </p:sp>
    </p:spTree>
    <p:extLst>
      <p:ext uri="{BB962C8B-B14F-4D97-AF65-F5344CB8AC3E}">
        <p14:creationId xmlns:p14="http://schemas.microsoft.com/office/powerpoint/2010/main" val="40644045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F9A7EA0-C29A-4980-A6BD-D1925A8FCC64}" type="datetimeFigureOut">
              <a:rPr lang="en-GB" smtClean="0"/>
              <a:t>24/10/2016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D7F3FC8-3F9F-4314-ABD0-B4525D1703B4}" type="slidenum">
              <a:rPr lang="en-GB" smtClean="0"/>
              <a:t>‹#›</a:t>
            </a:fld>
            <a:endParaRPr lang="en-GB"/>
          </a:p>
        </p:txBody>
      </p:sp>
    </p:spTree>
    <p:extLst>
      <p:ext uri="{BB962C8B-B14F-4D97-AF65-F5344CB8AC3E}">
        <p14:creationId xmlns:p14="http://schemas.microsoft.com/office/powerpoint/2010/main" val="2827269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F9A7EA0-C29A-4980-A6BD-D1925A8FCC64}" type="datetimeFigureOut">
              <a:rPr lang="en-GB" smtClean="0"/>
              <a:t>24/10/2016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D7F3FC8-3F9F-4314-ABD0-B4525D1703B4}" type="slidenum">
              <a:rPr lang="en-GB" smtClean="0"/>
              <a:t>‹#›</a:t>
            </a:fld>
            <a:endParaRPr lang="en-GB"/>
          </a:p>
        </p:txBody>
      </p:sp>
    </p:spTree>
    <p:extLst>
      <p:ext uri="{BB962C8B-B14F-4D97-AF65-F5344CB8AC3E}">
        <p14:creationId xmlns:p14="http://schemas.microsoft.com/office/powerpoint/2010/main" val="3608126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9A7EA0-C29A-4980-A6BD-D1925A8FCC64}" type="datetimeFigureOut">
              <a:rPr lang="en-GB" smtClean="0"/>
              <a:t>24/10/2016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D7F3FC8-3F9F-4314-ABD0-B4525D1703B4}" type="slidenum">
              <a:rPr lang="en-GB" smtClean="0"/>
              <a:t>‹#›</a:t>
            </a:fld>
            <a:endParaRPr lang="en-GB"/>
          </a:p>
        </p:txBody>
      </p:sp>
    </p:spTree>
    <p:extLst>
      <p:ext uri="{BB962C8B-B14F-4D97-AF65-F5344CB8AC3E}">
        <p14:creationId xmlns:p14="http://schemas.microsoft.com/office/powerpoint/2010/main" val="16120619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F9A7EA0-C29A-4980-A6BD-D1925A8FCC64}" type="datetimeFigureOut">
              <a:rPr lang="en-GB" smtClean="0"/>
              <a:t>24/10/2016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D7F3FC8-3F9F-4314-ABD0-B4525D1703B4}" type="slidenum">
              <a:rPr lang="en-GB" smtClean="0"/>
              <a:t>‹#›</a:t>
            </a:fld>
            <a:endParaRPr lang="en-GB"/>
          </a:p>
        </p:txBody>
      </p:sp>
    </p:spTree>
    <p:extLst>
      <p:ext uri="{BB962C8B-B14F-4D97-AF65-F5344CB8AC3E}">
        <p14:creationId xmlns:p14="http://schemas.microsoft.com/office/powerpoint/2010/main" val="435334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F9A7EA0-C29A-4980-A6BD-D1925A8FCC64}" type="datetimeFigureOut">
              <a:rPr lang="en-GB" smtClean="0"/>
              <a:t>24/10/2016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D7F3FC8-3F9F-4314-ABD0-B4525D1703B4}" type="slidenum">
              <a:rPr lang="en-GB" smtClean="0"/>
              <a:t>‹#›</a:t>
            </a:fld>
            <a:endParaRPr lang="en-GB"/>
          </a:p>
        </p:txBody>
      </p:sp>
    </p:spTree>
    <p:extLst>
      <p:ext uri="{BB962C8B-B14F-4D97-AF65-F5344CB8AC3E}">
        <p14:creationId xmlns:p14="http://schemas.microsoft.com/office/powerpoint/2010/main" val="31455406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F9A7EA0-C29A-4980-A6BD-D1925A8FCC64}" type="datetimeFigureOut">
              <a:rPr lang="en-GB" smtClean="0"/>
              <a:t>24/10/2016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D7F3FC8-3F9F-4314-ABD0-B4525D1703B4}" type="slidenum">
              <a:rPr lang="en-GB" smtClean="0"/>
              <a:t>‹#›</a:t>
            </a:fld>
            <a:endParaRPr lang="en-GB"/>
          </a:p>
        </p:txBody>
      </p:sp>
    </p:spTree>
    <p:extLst>
      <p:ext uri="{BB962C8B-B14F-4D97-AF65-F5344CB8AC3E}">
        <p14:creationId xmlns:p14="http://schemas.microsoft.com/office/powerpoint/2010/main" val="3211029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9A7EA0-C29A-4980-A6BD-D1925A8FCC64}" type="datetimeFigureOut">
              <a:rPr lang="en-GB" smtClean="0"/>
              <a:t>24/10/2016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D7F3FC8-3F9F-4314-ABD0-B4525D1703B4}" type="slidenum">
              <a:rPr lang="en-GB" smtClean="0"/>
              <a:t>‹#›</a:t>
            </a:fld>
            <a:endParaRPr lang="en-GB"/>
          </a:p>
        </p:txBody>
      </p:sp>
    </p:spTree>
    <p:extLst>
      <p:ext uri="{BB962C8B-B14F-4D97-AF65-F5344CB8AC3E}">
        <p14:creationId xmlns:p14="http://schemas.microsoft.com/office/powerpoint/2010/main" val="3360312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9A7EA0-C29A-4980-A6BD-D1925A8FCC64}" type="datetimeFigureOut">
              <a:rPr lang="en-GB" smtClean="0"/>
              <a:t>24/10/2016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D7F3FC8-3F9F-4314-ABD0-B4525D1703B4}" type="slidenum">
              <a:rPr lang="en-GB" smtClean="0"/>
              <a:t>‹#›</a:t>
            </a:fld>
            <a:endParaRPr lang="en-GB"/>
          </a:p>
        </p:txBody>
      </p:sp>
    </p:spTree>
    <p:extLst>
      <p:ext uri="{BB962C8B-B14F-4D97-AF65-F5344CB8AC3E}">
        <p14:creationId xmlns:p14="http://schemas.microsoft.com/office/powerpoint/2010/main" val="11946132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9A7EA0-C29A-4980-A6BD-D1925A8FCC64}" type="datetimeFigureOut">
              <a:rPr lang="en-GB" smtClean="0"/>
              <a:t>24/10/2016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D7F3FC8-3F9F-4314-ABD0-B4525D1703B4}" type="slidenum">
              <a:rPr lang="en-GB" smtClean="0"/>
              <a:t>‹#›</a:t>
            </a:fld>
            <a:endParaRPr lang="en-GB"/>
          </a:p>
        </p:txBody>
      </p:sp>
    </p:spTree>
    <p:extLst>
      <p:ext uri="{BB962C8B-B14F-4D97-AF65-F5344CB8AC3E}">
        <p14:creationId xmlns:p14="http://schemas.microsoft.com/office/powerpoint/2010/main" val="3018703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lin ang="27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9A7EA0-C29A-4980-A6BD-D1925A8FCC64}" type="datetimeFigureOut">
              <a:rPr lang="en-GB" smtClean="0"/>
              <a:t>24/10/2016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7F3FC8-3F9F-4314-ABD0-B4525D1703B4}" type="slidenum">
              <a:rPr lang="en-GB" smtClean="0"/>
              <a:t>‹#›</a:t>
            </a:fld>
            <a:endParaRPr lang="en-GB"/>
          </a:p>
        </p:txBody>
      </p:sp>
    </p:spTree>
    <p:extLst>
      <p:ext uri="{BB962C8B-B14F-4D97-AF65-F5344CB8AC3E}">
        <p14:creationId xmlns:p14="http://schemas.microsoft.com/office/powerpoint/2010/main" val="15133550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9.jp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491585" y="3717032"/>
            <a:ext cx="3960440" cy="1754326"/>
          </a:xfrm>
          <a:prstGeom prst="rect">
            <a:avLst/>
          </a:prstGeom>
          <a:noFill/>
        </p:spPr>
        <p:txBody>
          <a:bodyPr wrap="square" lIns="91440" tIns="45720" rIns="91440" bIns="45720">
            <a:spAutoFit/>
          </a:bodyPr>
          <a:lstStyle/>
          <a:p>
            <a:pPr algn="ctr"/>
            <a:r>
              <a:rPr lang="en-US" sz="5400" b="1" i="1" dirty="0" err="1" smtClean="0">
                <a:ln w="11430"/>
                <a:solidFill>
                  <a:srgbClr val="A52036"/>
                </a:solidFill>
              </a:rPr>
              <a:t>Flashbay</a:t>
            </a:r>
            <a:r>
              <a:rPr lang="en-US" sz="5400" b="1" i="1" dirty="0" smtClean="0">
                <a:ln w="11430"/>
                <a:solidFill>
                  <a:srgbClr val="A52036"/>
                </a:solidFill>
              </a:rPr>
              <a:t> – Power banks</a:t>
            </a:r>
            <a:endParaRPr lang="en-US" sz="6600" b="1" i="1" cap="none" spc="0" dirty="0">
              <a:ln w="1905"/>
              <a:solidFill>
                <a:srgbClr val="A52036"/>
              </a:solidFill>
              <a:effectLst>
                <a:innerShdw blurRad="69850" dist="43180" dir="5400000">
                  <a:srgbClr val="000000">
                    <a:alpha val="65000"/>
                  </a:srgbClr>
                </a:innerShdw>
              </a:effectLst>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71592" y="6381328"/>
            <a:ext cx="3672408" cy="355764"/>
          </a:xfrm>
          <a:prstGeom prst="rect">
            <a:avLst/>
          </a:prstGeom>
        </p:spPr>
      </p:pic>
      <p:sp>
        <p:nvSpPr>
          <p:cNvPr id="3" name="AutoShape 7" descr="https://mail2.flashbay.com/service/home/~/?auth=co&amp;loc=en_US&amp;id=171261&amp;part=2"/>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9" descr="https://mail2.flashbay.com/service/home/~/?auth=co&amp;loc=en_US&amp;id=171261&amp;part=2"/>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11" descr="https://mail2.flashbay.com/service/home/~/?auth=co&amp;loc=en_US&amp;id=171261&amp;part=2"/>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13" descr="https://mail2.flashbay.com/service/home/~/?auth=co&amp;loc=en_US&amp;id=171261&amp;part=2"/>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AutoShape 15" descr="https://mail2.flashbay.com/service/home/~/?auth=co&amp;loc=en_US&amp;id=171261&amp;part=2"/>
          <p:cNvSpPr>
            <a:spLocks noChangeAspect="1" noChangeArrowheads="1"/>
          </p:cNvSpPr>
          <p:nvPr/>
        </p:nvSpPr>
        <p:spPr bwMode="auto">
          <a:xfrm>
            <a:off x="155575" y="-2879725"/>
            <a:ext cx="9744075" cy="60007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40" name="Picture 16" descr="C:\Users\joanna.n\Downloads\Group_Image_TRANSPAREN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300516"/>
            <a:ext cx="5040560" cy="310147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Users\joanna.n\AppData\Roaming\Skype\My Skype Received Files\Created-by.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5575" y="6525344"/>
            <a:ext cx="1016793" cy="2837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9739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620688"/>
            <a:ext cx="8229600" cy="5472608"/>
          </a:xfrm>
        </p:spPr>
        <p:txBody>
          <a:bodyPr>
            <a:normAutofit/>
          </a:bodyPr>
          <a:lstStyle/>
          <a:p>
            <a:pPr marL="0" indent="0">
              <a:buNone/>
            </a:pPr>
            <a:r>
              <a:rPr lang="en-GB" sz="1400" b="1" i="1" u="sng" dirty="0" smtClean="0">
                <a:latin typeface="Arial" panose="020B0604020202020204" pitchFamily="34" charset="0"/>
                <a:cs typeface="Arial" panose="020B0604020202020204" pitchFamily="34" charset="0"/>
              </a:rPr>
              <a:t>Branding</a:t>
            </a:r>
            <a:endParaRPr lang="en-GB" sz="1400" i="1" u="sng" dirty="0">
              <a:latin typeface="Arial" panose="020B0604020202020204" pitchFamily="34" charset="0"/>
              <a:cs typeface="Arial" panose="020B0604020202020204" pitchFamily="34" charset="0"/>
            </a:endParaRPr>
          </a:p>
          <a:p>
            <a:pPr marL="0" indent="0">
              <a:buNone/>
            </a:pPr>
            <a:r>
              <a:rPr lang="en-GB" sz="1400" dirty="0"/>
              <a:t>There is no difference to USBs except Card model, which uses an advanced screen printing method.</a:t>
            </a:r>
          </a:p>
          <a:p>
            <a:pPr marL="0" indent="0">
              <a:buNone/>
            </a:pPr>
            <a:r>
              <a:rPr lang="en-GB" dirty="0"/>
              <a:t> </a:t>
            </a:r>
          </a:p>
          <a:p>
            <a:pPr marL="0" indent="0">
              <a:buNone/>
            </a:pPr>
            <a:endParaRPr lang="en-GB" sz="1500" dirty="0" smtClean="0"/>
          </a:p>
          <a:p>
            <a:pPr marL="0" indent="0">
              <a:buNone/>
            </a:pPr>
            <a:endParaRPr lang="en-GB" sz="1500" dirty="0"/>
          </a:p>
          <a:p>
            <a:pPr marL="0" indent="0">
              <a:buNone/>
            </a:pPr>
            <a:endParaRPr lang="en-GB" sz="1500" dirty="0" smtClean="0"/>
          </a:p>
          <a:p>
            <a:pPr marL="0" indent="0">
              <a:buNone/>
            </a:pPr>
            <a:endParaRPr lang="en-GB" sz="1500" dirty="0"/>
          </a:p>
          <a:p>
            <a:pPr marL="0" indent="0">
              <a:buNone/>
            </a:pPr>
            <a:endParaRPr lang="en-GB" sz="1500" dirty="0" smtClean="0"/>
          </a:p>
          <a:p>
            <a:pPr marL="0" indent="0">
              <a:buNone/>
            </a:pPr>
            <a:endParaRPr lang="en-GB" sz="1500" dirty="0"/>
          </a:p>
          <a:p>
            <a:pPr marL="0" indent="0">
              <a:buNone/>
            </a:pPr>
            <a:endParaRPr lang="en-GB" sz="1500" dirty="0" smtClean="0"/>
          </a:p>
          <a:p>
            <a:pPr marL="0" indent="0">
              <a:buNone/>
            </a:pPr>
            <a:endParaRPr lang="en-GB" sz="1400" b="1" i="1" dirty="0" smtClean="0">
              <a:latin typeface="Arial" panose="020B0604020202020204" pitchFamily="34" charset="0"/>
              <a:cs typeface="Arial" panose="020B0604020202020204" pitchFamily="34" charset="0"/>
            </a:endParaRPr>
          </a:p>
          <a:p>
            <a:pPr marL="0" indent="0">
              <a:buNone/>
            </a:pPr>
            <a:endParaRPr lang="en-GB" sz="1400" b="1" i="1" dirty="0">
              <a:latin typeface="Arial" panose="020B0604020202020204" pitchFamily="34" charset="0"/>
              <a:cs typeface="Arial" panose="020B0604020202020204" pitchFamily="34" charset="0"/>
            </a:endParaRPr>
          </a:p>
          <a:p>
            <a:pPr marL="0" indent="0">
              <a:buNone/>
            </a:pPr>
            <a:r>
              <a:rPr lang="en-GB" sz="1400" b="1" i="1" u="sng" dirty="0" smtClean="0">
                <a:latin typeface="Arial" panose="020B0604020202020204" pitchFamily="34" charset="0"/>
                <a:cs typeface="Arial" panose="020B0604020202020204" pitchFamily="34" charset="0"/>
              </a:rPr>
              <a:t>Dummy </a:t>
            </a:r>
            <a:r>
              <a:rPr lang="en-GB" sz="1400" b="1" i="1" u="sng" dirty="0">
                <a:latin typeface="Arial" panose="020B0604020202020204" pitchFamily="34" charset="0"/>
                <a:cs typeface="Arial" panose="020B0604020202020204" pitchFamily="34" charset="0"/>
              </a:rPr>
              <a:t>Samples </a:t>
            </a:r>
          </a:p>
          <a:p>
            <a:pPr marL="0" indent="0">
              <a:buNone/>
            </a:pPr>
            <a:r>
              <a:rPr lang="en-GB" sz="1400" dirty="0">
                <a:latin typeface="Arial" panose="020B0604020202020204" pitchFamily="34" charset="0"/>
                <a:cs typeface="Arial" panose="020B0604020202020204" pitchFamily="34" charset="0"/>
              </a:rPr>
              <a:t>Can be ordered via sample </a:t>
            </a:r>
            <a:r>
              <a:rPr lang="en-GB" sz="1400" dirty="0" smtClean="0">
                <a:latin typeface="Arial" panose="020B0604020202020204" pitchFamily="34" charset="0"/>
                <a:cs typeface="Arial" panose="020B0604020202020204" pitchFamily="34" charset="0"/>
              </a:rPr>
              <a:t>tool</a:t>
            </a:r>
          </a:p>
          <a:p>
            <a:pPr marL="0" indent="0">
              <a:buNone/>
            </a:pPr>
            <a:r>
              <a:rPr lang="en-GB" sz="1400" dirty="0" smtClean="0">
                <a:latin typeface="Arial" panose="020B0604020202020204" pitchFamily="34" charset="0"/>
                <a:cs typeface="Arial" panose="020B0604020202020204" pitchFamily="34" charset="0"/>
              </a:rPr>
              <a:t>By default samples are sent from all available models (if customer does not want all models, inform Warehouse in email)</a:t>
            </a:r>
          </a:p>
          <a:p>
            <a:pPr marL="0" indent="0">
              <a:buNone/>
            </a:pPr>
            <a:r>
              <a:rPr lang="en-GB" sz="1400" dirty="0">
                <a:latin typeface="Arial" panose="020B0604020202020204" pitchFamily="34" charset="0"/>
                <a:cs typeface="Arial" panose="020B0604020202020204" pitchFamily="34" charset="0"/>
              </a:rPr>
              <a:t>	</a:t>
            </a:r>
          </a:p>
          <a:p>
            <a:pPr marL="0" indent="0">
              <a:buNone/>
            </a:pPr>
            <a:r>
              <a:rPr lang="en-GB" sz="1400" b="1" i="1" u="sng" dirty="0">
                <a:latin typeface="Arial" panose="020B0604020202020204" pitchFamily="34" charset="0"/>
                <a:cs typeface="Arial" panose="020B0604020202020204" pitchFamily="34" charset="0"/>
              </a:rPr>
              <a:t>Working Samples</a:t>
            </a:r>
          </a:p>
          <a:p>
            <a:pPr marL="0" indent="0">
              <a:buNone/>
            </a:pPr>
            <a:r>
              <a:rPr lang="en-GB" sz="1400" dirty="0">
                <a:latin typeface="Arial" panose="020B0604020202020204" pitchFamily="34" charset="0"/>
                <a:cs typeface="Arial" panose="020B0604020202020204" pitchFamily="34" charset="0"/>
              </a:rPr>
              <a:t>At the moment order via Aftersales</a:t>
            </a:r>
          </a:p>
          <a:p>
            <a:pPr marL="0" indent="0">
              <a:buNone/>
            </a:pPr>
            <a:endParaRPr lang="en-GB" dirty="0"/>
          </a:p>
        </p:txBody>
      </p:sp>
      <p:sp>
        <p:nvSpPr>
          <p:cNvPr id="11" name="Rectangle 10"/>
          <p:cNvSpPr/>
          <p:nvPr/>
        </p:nvSpPr>
        <p:spPr>
          <a:xfrm>
            <a:off x="2273971" y="0"/>
            <a:ext cx="4523995" cy="769441"/>
          </a:xfrm>
          <a:prstGeom prst="rect">
            <a:avLst/>
          </a:prstGeom>
          <a:noFill/>
        </p:spPr>
        <p:txBody>
          <a:bodyPr wrap="none" lIns="91440" tIns="45720" rIns="91440" bIns="45720">
            <a:spAutoFit/>
          </a:bodyPr>
          <a:lstStyle/>
          <a:p>
            <a:pPr algn="ctr"/>
            <a:r>
              <a:rPr lang="en-US" sz="4400" b="1" i="1" dirty="0" smtClean="0">
                <a:ln w="11430"/>
                <a:solidFill>
                  <a:srgbClr val="A52036"/>
                </a:solidFill>
              </a:rPr>
              <a:t>Branding/Samples</a:t>
            </a:r>
            <a:endParaRPr lang="en-US" sz="4400" b="1" i="1" cap="none" spc="0" dirty="0">
              <a:ln w="1905"/>
              <a:solidFill>
                <a:srgbClr val="A52036"/>
              </a:solidFill>
              <a:effectLst>
                <a:innerShdw blurRad="69850" dist="43180" dir="5400000">
                  <a:srgbClr val="000000">
                    <a:alpha val="65000"/>
                  </a:srgbClr>
                </a:innerShdw>
              </a:effectLst>
            </a:endParaRPr>
          </a:p>
        </p:txBody>
      </p:sp>
      <p:pic>
        <p:nvPicPr>
          <p:cNvPr id="5" name="Picture 4" descr="https://i.ytimg.com/vi/CUAyn33zrXk/maxresdefault.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95736" y="1628800"/>
            <a:ext cx="3724826" cy="2201803"/>
          </a:xfrm>
          <a:prstGeom prst="rect">
            <a:avLst/>
          </a:prstGeom>
          <a:noFill/>
          <a:ln>
            <a:noFill/>
          </a:ln>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71592" y="6381328"/>
            <a:ext cx="3672408" cy="355764"/>
          </a:xfrm>
          <a:prstGeom prst="rect">
            <a:avLst/>
          </a:prstGeom>
        </p:spPr>
      </p:pic>
    </p:spTree>
    <p:extLst>
      <p:ext uri="{BB962C8B-B14F-4D97-AF65-F5344CB8AC3E}">
        <p14:creationId xmlns:p14="http://schemas.microsoft.com/office/powerpoint/2010/main" val="4262822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526059"/>
            <a:ext cx="8157592" cy="3055070"/>
          </a:xfrm>
        </p:spPr>
        <p:txBody>
          <a:bodyPr>
            <a:normAutofit lnSpcReduction="10000"/>
          </a:bodyPr>
          <a:lstStyle/>
          <a:p>
            <a:r>
              <a:rPr lang="en-GB" sz="1400" dirty="0"/>
              <a:t>Electricity is the move of electrons. Electrons create charge, which we can harness to do work.</a:t>
            </a:r>
          </a:p>
          <a:p>
            <a:r>
              <a:rPr lang="en-GB" sz="1400" dirty="0"/>
              <a:t>Ampere: Amount of electrical current</a:t>
            </a:r>
          </a:p>
          <a:p>
            <a:r>
              <a:rPr lang="en-GB" sz="1400" dirty="0"/>
              <a:t>A </a:t>
            </a:r>
            <a:r>
              <a:rPr lang="en-GB" sz="1400" dirty="0" err="1"/>
              <a:t>milliampere</a:t>
            </a:r>
            <a:r>
              <a:rPr lang="en-GB" sz="1400" dirty="0"/>
              <a:t> hour (</a:t>
            </a:r>
            <a:r>
              <a:rPr lang="en-GB" sz="1400" dirty="0" err="1"/>
              <a:t>mAh</a:t>
            </a:r>
            <a:r>
              <a:rPr lang="en-GB" sz="1400" dirty="0"/>
              <a:t>) is the amount of energy charge in a battery that will allow one ampere of current to flow for one hour. Battery capacities are given in </a:t>
            </a:r>
            <a:r>
              <a:rPr lang="en-GB" sz="1400" dirty="0" err="1"/>
              <a:t>mAh</a:t>
            </a:r>
            <a:endParaRPr lang="en-GB" sz="1400" dirty="0"/>
          </a:p>
          <a:p>
            <a:r>
              <a:rPr lang="en-GB" sz="1400" dirty="0"/>
              <a:t>Volt: Electrical force that makes electricity move through something. It is the difference in charge between two points</a:t>
            </a:r>
            <a:r>
              <a:rPr lang="en-GB" sz="1400" dirty="0" smtClean="0"/>
              <a:t>.</a:t>
            </a:r>
          </a:p>
          <a:p>
            <a:endParaRPr lang="en-GB" sz="1400" dirty="0"/>
          </a:p>
          <a:p>
            <a:pPr marL="0" indent="0">
              <a:buNone/>
            </a:pPr>
            <a:r>
              <a:rPr lang="en-GB" sz="1400" dirty="0"/>
              <a:t>Very simplified:</a:t>
            </a:r>
          </a:p>
          <a:p>
            <a:r>
              <a:rPr lang="en-GB" sz="1400" dirty="0"/>
              <a:t>When describing voltage, current, and resistance, a common analogy is a water tank. In this analogy, charge is represented by the water amount, voltage is represented by the water pressure, and current is represented by the water flow. So for this analogy, remember:</a:t>
            </a:r>
          </a:p>
          <a:p>
            <a:r>
              <a:rPr lang="en-GB" sz="1400" dirty="0"/>
              <a:t>Amount of Water = Charge (</a:t>
            </a:r>
            <a:r>
              <a:rPr lang="en-GB" sz="1400" dirty="0" err="1"/>
              <a:t>mAh</a:t>
            </a:r>
            <a:r>
              <a:rPr lang="en-GB" sz="1400" dirty="0"/>
              <a:t>)</a:t>
            </a:r>
          </a:p>
          <a:p>
            <a:r>
              <a:rPr lang="en-GB" sz="1400" dirty="0"/>
              <a:t>Thickness of pipe = Ampere</a:t>
            </a:r>
          </a:p>
          <a:p>
            <a:pPr marL="0" indent="0">
              <a:buNone/>
            </a:pPr>
            <a:endParaRPr lang="en-GB" sz="2400" b="1" i="1" dirty="0"/>
          </a:p>
        </p:txBody>
      </p:sp>
      <p:sp>
        <p:nvSpPr>
          <p:cNvPr id="2" name="Rectangle 1"/>
          <p:cNvSpPr/>
          <p:nvPr/>
        </p:nvSpPr>
        <p:spPr>
          <a:xfrm>
            <a:off x="805864" y="0"/>
            <a:ext cx="8275956" cy="1446550"/>
          </a:xfrm>
          <a:prstGeom prst="rect">
            <a:avLst/>
          </a:prstGeom>
          <a:noFill/>
        </p:spPr>
        <p:txBody>
          <a:bodyPr wrap="square" lIns="91440" tIns="45720" rIns="91440" bIns="45720">
            <a:spAutoFit/>
          </a:bodyPr>
          <a:lstStyle/>
          <a:p>
            <a:pPr algn="ctr"/>
            <a:r>
              <a:rPr lang="en-US" sz="4400" b="1" i="1" dirty="0" smtClean="0">
                <a:ln w="11430"/>
                <a:solidFill>
                  <a:srgbClr val="A52036"/>
                </a:solidFill>
              </a:rPr>
              <a:t>Short Introduction to Electrical Current</a:t>
            </a:r>
            <a:endParaRPr lang="en-US" sz="4400" b="1" i="1" cap="none" spc="0" dirty="0">
              <a:ln w="1905"/>
              <a:solidFill>
                <a:srgbClr val="A52036"/>
              </a:solidFill>
              <a:effectLst>
                <a:innerShdw blurRad="69850" dist="43180" dir="5400000">
                  <a:srgbClr val="000000">
                    <a:alpha val="65000"/>
                  </a:srgbClr>
                </a:innerShdw>
              </a:effectLst>
            </a:endParaRPr>
          </a:p>
        </p:txBody>
      </p:sp>
      <p:pic>
        <p:nvPicPr>
          <p:cNvPr id="6" name="Picture 5"/>
          <p:cNvPicPr/>
          <p:nvPr/>
        </p:nvPicPr>
        <p:blipFill>
          <a:blip r:embed="rId2"/>
          <a:stretch>
            <a:fillRect/>
          </a:stretch>
        </p:blipFill>
        <p:spPr>
          <a:xfrm>
            <a:off x="1312367" y="4593953"/>
            <a:ext cx="2827585" cy="1993577"/>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71592" y="6381328"/>
            <a:ext cx="3672408" cy="355764"/>
          </a:xfrm>
          <a:prstGeom prst="rect">
            <a:avLst/>
          </a:prstGeom>
        </p:spPr>
      </p:pic>
    </p:spTree>
    <p:extLst>
      <p:ext uri="{BB962C8B-B14F-4D97-AF65-F5344CB8AC3E}">
        <p14:creationId xmlns:p14="http://schemas.microsoft.com/office/powerpoint/2010/main" val="3763784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404664"/>
            <a:ext cx="8229600" cy="6264696"/>
          </a:xfrm>
        </p:spPr>
        <p:txBody>
          <a:bodyPr>
            <a:normAutofit fontScale="47500" lnSpcReduction="20000"/>
          </a:bodyPr>
          <a:lstStyle/>
          <a:p>
            <a:r>
              <a:rPr lang="en-GB" sz="2500" dirty="0"/>
              <a:t>A </a:t>
            </a:r>
            <a:r>
              <a:rPr lang="en-GB" sz="2500" dirty="0" smtClean="0"/>
              <a:t>Power bank </a:t>
            </a:r>
            <a:r>
              <a:rPr lang="en-GB" sz="2500" dirty="0"/>
              <a:t>with 2600mAh can theoretically deliver 2600mA / hour.</a:t>
            </a:r>
          </a:p>
          <a:p>
            <a:r>
              <a:rPr lang="en-GB" sz="2500" dirty="0"/>
              <a:t>Our </a:t>
            </a:r>
            <a:r>
              <a:rPr lang="en-GB" sz="2500" dirty="0" smtClean="0"/>
              <a:t>Power banks </a:t>
            </a:r>
            <a:r>
              <a:rPr lang="en-GB" sz="2500" dirty="0"/>
              <a:t>are limited to a maximum of 1A output.</a:t>
            </a:r>
          </a:p>
          <a:p>
            <a:r>
              <a:rPr lang="en-GB" sz="2500" dirty="0"/>
              <a:t>Most mobiles have an input of 1A.</a:t>
            </a:r>
          </a:p>
          <a:p>
            <a:r>
              <a:rPr lang="en-GB" sz="2500" dirty="0"/>
              <a:t>As the internal circuits consume some power, roughly 20% of the power is “lost” on the way. This factor increases depending on how heavily the receiving device is being used.</a:t>
            </a:r>
          </a:p>
          <a:p>
            <a:r>
              <a:rPr lang="en-GB" sz="2500" dirty="0"/>
              <a:t>Formula for calculating charging times:</a:t>
            </a:r>
          </a:p>
          <a:p>
            <a:r>
              <a:rPr lang="en-GB" sz="2500" dirty="0"/>
              <a:t>Charging time = </a:t>
            </a:r>
            <a:r>
              <a:rPr lang="en-GB" sz="2500" dirty="0" err="1"/>
              <a:t>mAh</a:t>
            </a:r>
            <a:r>
              <a:rPr lang="en-GB" sz="2500" dirty="0"/>
              <a:t> of Battery to be charged / 0,8 x Output Milliamps of power source</a:t>
            </a:r>
          </a:p>
          <a:p>
            <a:pPr marL="0" indent="0">
              <a:buNone/>
            </a:pPr>
            <a:endParaRPr lang="en-GB" sz="2500" dirty="0" smtClean="0"/>
          </a:p>
          <a:p>
            <a:pPr marL="0" indent="0">
              <a:buNone/>
            </a:pPr>
            <a:r>
              <a:rPr lang="en-GB" sz="2500" b="1" i="1" u="sng" dirty="0" smtClean="0"/>
              <a:t>Example</a:t>
            </a:r>
            <a:r>
              <a:rPr lang="en-GB" sz="2500" b="1" i="1" u="sng" dirty="0"/>
              <a:t>:</a:t>
            </a:r>
          </a:p>
          <a:p>
            <a:r>
              <a:rPr lang="en-GB" sz="2500" dirty="0" err="1"/>
              <a:t>Iphone</a:t>
            </a:r>
            <a:r>
              <a:rPr lang="en-GB" sz="2500" dirty="0"/>
              <a:t> 6s battery capacity = 1810mAh</a:t>
            </a:r>
          </a:p>
          <a:p>
            <a:r>
              <a:rPr lang="en-GB" sz="2500" dirty="0" smtClean="0"/>
              <a:t>Power bank </a:t>
            </a:r>
            <a:r>
              <a:rPr lang="en-GB" sz="2500" dirty="0"/>
              <a:t>output =1A (1000mA)</a:t>
            </a:r>
          </a:p>
          <a:p>
            <a:r>
              <a:rPr lang="en-GB" sz="2500" dirty="0"/>
              <a:t>Charging time = 1810mAh / 0,8x1000mAh = ca. 2h 15 min</a:t>
            </a:r>
          </a:p>
          <a:p>
            <a:r>
              <a:rPr lang="en-GB" sz="2500" dirty="0"/>
              <a:t>The same formula can be used to calculate the time needed for charging the PB, albeit with a different output power source. </a:t>
            </a:r>
          </a:p>
          <a:p>
            <a:pPr marL="0" indent="0">
              <a:buNone/>
            </a:pPr>
            <a:endParaRPr lang="en-GB" sz="2500" dirty="0" smtClean="0"/>
          </a:p>
          <a:p>
            <a:pPr marL="0" indent="0">
              <a:buNone/>
            </a:pPr>
            <a:r>
              <a:rPr lang="en-GB" sz="2500" b="1" i="1" u="sng" dirty="0" smtClean="0"/>
              <a:t>Typical </a:t>
            </a:r>
            <a:r>
              <a:rPr lang="en-GB" sz="2500" b="1" i="1" u="sng" dirty="0"/>
              <a:t>output sources</a:t>
            </a:r>
            <a:r>
              <a:rPr lang="en-GB" sz="2500" b="1" i="1" u="sng" dirty="0" smtClean="0"/>
              <a:t>:</a:t>
            </a:r>
          </a:p>
          <a:p>
            <a:pPr marL="0" indent="0">
              <a:buNone/>
            </a:pPr>
            <a:endParaRPr lang="en-GB" sz="2500" b="1" i="1" u="sng" dirty="0"/>
          </a:p>
          <a:p>
            <a:r>
              <a:rPr lang="en-GB" sz="2500" dirty="0"/>
              <a:t>USB 1.0, USB 2.0: 500mAh, 0.5A</a:t>
            </a:r>
          </a:p>
          <a:p>
            <a:r>
              <a:rPr lang="en-GB" sz="2500" dirty="0"/>
              <a:t>USB 3.0: 900mAh, 1.5A</a:t>
            </a:r>
          </a:p>
          <a:p>
            <a:pPr marL="0" indent="0">
              <a:buNone/>
            </a:pPr>
            <a:endParaRPr lang="en-GB" sz="2500" dirty="0" smtClean="0"/>
          </a:p>
          <a:p>
            <a:pPr marL="0" indent="0">
              <a:buNone/>
            </a:pPr>
            <a:r>
              <a:rPr lang="en-GB" sz="2500" b="1" i="1" u="sng" dirty="0" smtClean="0"/>
              <a:t>Wall </a:t>
            </a:r>
            <a:r>
              <a:rPr lang="en-GB" sz="2500" b="1" i="1" u="sng" dirty="0"/>
              <a:t>socket: usually max of 15 </a:t>
            </a:r>
            <a:r>
              <a:rPr lang="en-GB" sz="2500" b="1" i="1" u="sng" dirty="0" smtClean="0"/>
              <a:t>A</a:t>
            </a:r>
          </a:p>
          <a:p>
            <a:pPr marL="0" indent="0">
              <a:buNone/>
            </a:pPr>
            <a:endParaRPr lang="en-GB" sz="2500" b="1" i="1" u="sng" dirty="0"/>
          </a:p>
          <a:p>
            <a:r>
              <a:rPr lang="en-GB" sz="2500" dirty="0"/>
              <a:t>As the </a:t>
            </a:r>
            <a:r>
              <a:rPr lang="en-GB" sz="2500" dirty="0" smtClean="0"/>
              <a:t>Power bank has a maximum input </a:t>
            </a:r>
            <a:r>
              <a:rPr lang="en-GB" sz="2500" dirty="0"/>
              <a:t>of 1A, </a:t>
            </a:r>
            <a:r>
              <a:rPr lang="en-GB" sz="2500" dirty="0" smtClean="0"/>
              <a:t>charging time is not shortened in output of source is higher than 1A</a:t>
            </a:r>
            <a:endParaRPr lang="en-GB" sz="2500" dirty="0"/>
          </a:p>
          <a:p>
            <a:pPr marL="0" indent="0">
              <a:buNone/>
            </a:pPr>
            <a:endParaRPr lang="en-GB" sz="2500" dirty="0" smtClean="0"/>
          </a:p>
          <a:p>
            <a:pPr marL="0" indent="0">
              <a:buNone/>
            </a:pPr>
            <a:r>
              <a:rPr lang="en-GB" sz="2500" b="1" i="1" u="sng" dirty="0" smtClean="0"/>
              <a:t>How </a:t>
            </a:r>
            <a:r>
              <a:rPr lang="en-GB" sz="2500" b="1" i="1" u="sng" dirty="0"/>
              <a:t>often can I charge a specific phone model?</a:t>
            </a:r>
          </a:p>
          <a:p>
            <a:pPr marL="0" indent="0">
              <a:buNone/>
            </a:pPr>
            <a:endParaRPr lang="en-GB" sz="2500" dirty="0" smtClean="0"/>
          </a:p>
          <a:p>
            <a:pPr marL="0" indent="0">
              <a:buNone/>
            </a:pPr>
            <a:r>
              <a:rPr lang="en-GB" sz="2500" dirty="0" smtClean="0"/>
              <a:t>Formula</a:t>
            </a:r>
            <a:r>
              <a:rPr lang="en-GB" sz="2500" dirty="0"/>
              <a:t>:</a:t>
            </a:r>
          </a:p>
          <a:p>
            <a:r>
              <a:rPr lang="en-GB" sz="2500" dirty="0"/>
              <a:t>PB capacity x 0.9 x.0.8 / Phone capacity</a:t>
            </a:r>
          </a:p>
          <a:p>
            <a:pPr marL="0" indent="0">
              <a:buNone/>
            </a:pPr>
            <a:endParaRPr lang="en-GB" sz="2500" dirty="0" smtClean="0"/>
          </a:p>
          <a:p>
            <a:pPr marL="0" indent="0">
              <a:buNone/>
            </a:pPr>
            <a:r>
              <a:rPr lang="en-GB" sz="2500" dirty="0" smtClean="0"/>
              <a:t>Why </a:t>
            </a:r>
            <a:r>
              <a:rPr lang="en-GB" sz="2500" dirty="0"/>
              <a:t>0.9? Because </a:t>
            </a:r>
            <a:r>
              <a:rPr lang="en-GB" sz="2500" dirty="0" smtClean="0"/>
              <a:t>Power bank </a:t>
            </a:r>
            <a:r>
              <a:rPr lang="en-GB" sz="2500" dirty="0"/>
              <a:t>batteries are never 100% charged. </a:t>
            </a:r>
            <a:endParaRPr lang="en-GB" sz="2500" dirty="0" smtClean="0"/>
          </a:p>
          <a:p>
            <a:pPr marL="0" indent="0">
              <a:buNone/>
            </a:pPr>
            <a:endParaRPr lang="en-GB" sz="2500" dirty="0"/>
          </a:p>
          <a:p>
            <a:r>
              <a:rPr lang="en-GB" sz="2500" dirty="0"/>
              <a:t>As the efficiency loss increases beyond 90%, leading to wasted charging potential. Going from 95% to 100% can take exponentially more power.</a:t>
            </a:r>
          </a:p>
          <a:p>
            <a:pPr marL="0" indent="0">
              <a:buNone/>
            </a:pPr>
            <a:endParaRPr lang="en-GB" sz="4300" dirty="0">
              <a:latin typeface="Arial" panose="020B0604020202020204" pitchFamily="34" charset="0"/>
              <a:cs typeface="Arial" panose="020B0604020202020204" pitchFamily="34" charset="0"/>
            </a:endParaRPr>
          </a:p>
          <a:p>
            <a:pPr marL="0" indent="0">
              <a:buNone/>
            </a:pPr>
            <a:endParaRPr lang="en-GB" b="1"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71592" y="6381328"/>
            <a:ext cx="3672408" cy="355764"/>
          </a:xfrm>
          <a:prstGeom prst="rect">
            <a:avLst/>
          </a:prstGeom>
        </p:spPr>
      </p:pic>
    </p:spTree>
    <p:extLst>
      <p:ext uri="{BB962C8B-B14F-4D97-AF65-F5344CB8AC3E}">
        <p14:creationId xmlns:p14="http://schemas.microsoft.com/office/powerpoint/2010/main" val="42525871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052736"/>
            <a:ext cx="8229600" cy="5328592"/>
          </a:xfrm>
        </p:spPr>
        <p:txBody>
          <a:bodyPr>
            <a:normAutofit/>
          </a:bodyPr>
          <a:lstStyle/>
          <a:p>
            <a:pPr marL="0" indent="0">
              <a:buNone/>
            </a:pPr>
            <a:r>
              <a:rPr lang="en-GB" sz="1400" dirty="0"/>
              <a:t>Many customers are worried about poor quality components as these can cause </a:t>
            </a:r>
            <a:r>
              <a:rPr lang="en-GB" sz="1400" dirty="0" smtClean="0"/>
              <a:t>PB’s </a:t>
            </a:r>
            <a:r>
              <a:rPr lang="en-GB" sz="1400" dirty="0"/>
              <a:t>to break or even explode.</a:t>
            </a:r>
          </a:p>
          <a:p>
            <a:pPr marL="0" indent="0">
              <a:buNone/>
            </a:pPr>
            <a:endParaRPr lang="en-GB" sz="1400" dirty="0" smtClean="0"/>
          </a:p>
          <a:p>
            <a:pPr marL="0" indent="0">
              <a:buNone/>
            </a:pPr>
            <a:r>
              <a:rPr lang="en-GB" sz="1400" dirty="0" smtClean="0"/>
              <a:t>We </a:t>
            </a:r>
            <a:r>
              <a:rPr lang="en-GB" sz="1400" dirty="0"/>
              <a:t>offer top quality PBs with all relevant safety features</a:t>
            </a:r>
            <a:r>
              <a:rPr lang="en-GB" sz="1400" dirty="0" smtClean="0"/>
              <a:t>:</a:t>
            </a:r>
          </a:p>
          <a:p>
            <a:pPr marL="0" indent="0">
              <a:buNone/>
            </a:pPr>
            <a:endParaRPr lang="en-GB" sz="1400" dirty="0"/>
          </a:p>
          <a:p>
            <a:pPr lvl="0"/>
            <a:r>
              <a:rPr lang="en-GB" sz="1400" dirty="0"/>
              <a:t>Output over-current and over-voltage protection</a:t>
            </a:r>
          </a:p>
          <a:p>
            <a:pPr lvl="0"/>
            <a:r>
              <a:rPr lang="en-GB" sz="1400" dirty="0"/>
              <a:t>Input over-current and over-voltage protection</a:t>
            </a:r>
          </a:p>
          <a:p>
            <a:pPr lvl="0"/>
            <a:r>
              <a:rPr lang="en-GB" sz="1400" dirty="0"/>
              <a:t>High temperature shut down</a:t>
            </a:r>
          </a:p>
          <a:p>
            <a:pPr lvl="0"/>
            <a:r>
              <a:rPr lang="en-GB" sz="1400" dirty="0"/>
              <a:t>Short-circuit protection</a:t>
            </a:r>
          </a:p>
          <a:p>
            <a:pPr lvl="0"/>
            <a:r>
              <a:rPr lang="en-GB" sz="1400" dirty="0"/>
              <a:t>Electrostatic Discharge (ESD) </a:t>
            </a:r>
            <a:r>
              <a:rPr lang="en-GB" sz="1400" dirty="0" smtClean="0"/>
              <a:t>protection</a:t>
            </a:r>
          </a:p>
          <a:p>
            <a:pPr lvl="0"/>
            <a:endParaRPr lang="en-GB" sz="1400" dirty="0"/>
          </a:p>
          <a:p>
            <a:pPr marL="0" indent="0">
              <a:buNone/>
            </a:pPr>
            <a:r>
              <a:rPr lang="en-GB" sz="1400" dirty="0"/>
              <a:t>All other services (except the warranty) are the </a:t>
            </a:r>
            <a:r>
              <a:rPr lang="en-GB" sz="1400" dirty="0" smtClean="0"/>
              <a:t>same as </a:t>
            </a:r>
            <a:r>
              <a:rPr lang="en-GB" sz="1400" dirty="0"/>
              <a:t>for our USBs, e.g. quality branding and components, first class service, in house R&amp;D and production (although only in house designs are ET and </a:t>
            </a:r>
            <a:r>
              <a:rPr lang="en-GB" sz="1400" dirty="0" smtClean="0"/>
              <a:t>FT for now)</a:t>
            </a:r>
            <a:endParaRPr lang="en-GB" sz="1400" dirty="0"/>
          </a:p>
          <a:p>
            <a:pPr marL="0" indent="0">
              <a:buNone/>
            </a:pPr>
            <a:endParaRPr lang="en-GB" sz="1400" dirty="0" smtClean="0"/>
          </a:p>
          <a:p>
            <a:pPr marL="0" indent="0">
              <a:buNone/>
            </a:pPr>
            <a:r>
              <a:rPr lang="en-GB" sz="1400" dirty="0" smtClean="0"/>
              <a:t>At </a:t>
            </a:r>
            <a:r>
              <a:rPr lang="en-GB" sz="1400" dirty="0"/>
              <a:t>the moment important to get higher volume so that we can realise Economies of Scale. That means offering at a lower price point (Usually level 5 max., depending on the market)</a:t>
            </a:r>
          </a:p>
          <a:p>
            <a:pPr marL="0" indent="0">
              <a:buNone/>
            </a:pPr>
            <a:endParaRPr lang="en-GB" sz="1400" dirty="0" smtClean="0"/>
          </a:p>
          <a:p>
            <a:pPr marL="0" indent="0">
              <a:buNone/>
            </a:pPr>
            <a:r>
              <a:rPr lang="en-GB" sz="1400" dirty="0" smtClean="0"/>
              <a:t>RF </a:t>
            </a:r>
            <a:r>
              <a:rPr lang="en-GB" sz="1400" dirty="0"/>
              <a:t>is </a:t>
            </a:r>
            <a:r>
              <a:rPr lang="en-GB" sz="1400" dirty="0" smtClean="0"/>
              <a:t>easily </a:t>
            </a:r>
            <a:r>
              <a:rPr lang="en-GB" sz="1400" dirty="0"/>
              <a:t>available from competitors (and pretty ugly...) so try to guide customers to our signature models</a:t>
            </a:r>
          </a:p>
          <a:p>
            <a:pPr marL="0" indent="0">
              <a:buNone/>
            </a:pPr>
            <a:endParaRPr lang="en-GB" sz="1400" u="sng" dirty="0" smtClean="0"/>
          </a:p>
          <a:p>
            <a:pPr marL="0" indent="0">
              <a:buNone/>
            </a:pPr>
            <a:endParaRPr lang="en-GB" sz="1400" dirty="0">
              <a:latin typeface="Arial" panose="020B0604020202020204" pitchFamily="34" charset="0"/>
              <a:cs typeface="Arial" panose="020B0604020202020204" pitchFamily="34" charset="0"/>
            </a:endParaRPr>
          </a:p>
          <a:p>
            <a:endParaRPr lang="en-GB"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71592" y="6381328"/>
            <a:ext cx="3672408" cy="355764"/>
          </a:xfrm>
          <a:prstGeom prst="rect">
            <a:avLst/>
          </a:prstGeom>
        </p:spPr>
      </p:pic>
      <p:sp>
        <p:nvSpPr>
          <p:cNvPr id="7" name="Rectangle 6"/>
          <p:cNvSpPr/>
          <p:nvPr/>
        </p:nvSpPr>
        <p:spPr>
          <a:xfrm>
            <a:off x="502881" y="0"/>
            <a:ext cx="8007128" cy="769441"/>
          </a:xfrm>
          <a:prstGeom prst="rect">
            <a:avLst/>
          </a:prstGeom>
          <a:noFill/>
        </p:spPr>
        <p:txBody>
          <a:bodyPr wrap="none" lIns="91440" tIns="45720" rIns="91440" bIns="45720">
            <a:spAutoFit/>
          </a:bodyPr>
          <a:lstStyle/>
          <a:p>
            <a:pPr algn="ctr"/>
            <a:r>
              <a:rPr lang="en-US" sz="4400" b="1" i="1" dirty="0" smtClean="0">
                <a:ln w="11430"/>
                <a:solidFill>
                  <a:srgbClr val="A52036"/>
                </a:solidFill>
              </a:rPr>
              <a:t>Unique Selling Point Power banks</a:t>
            </a:r>
            <a:endParaRPr lang="en-US" sz="4400" b="1" i="1" cap="none" spc="0" dirty="0">
              <a:ln w="1905"/>
              <a:solidFill>
                <a:srgbClr val="A52036"/>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13892495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3334" y="407016"/>
            <a:ext cx="7931224" cy="6264696"/>
          </a:xfrm>
        </p:spPr>
        <p:txBody>
          <a:bodyPr>
            <a:normAutofit/>
          </a:bodyPr>
          <a:lstStyle/>
          <a:p>
            <a:pPr marL="0" indent="0">
              <a:buNone/>
            </a:pPr>
            <a:r>
              <a:rPr lang="en-GB" sz="1800" b="1" u="sng" dirty="0"/>
              <a:t>Handling objections / FAQs</a:t>
            </a:r>
            <a:endParaRPr lang="en-GB" sz="1800" b="1" dirty="0"/>
          </a:p>
          <a:p>
            <a:pPr marL="0" indent="0">
              <a:buNone/>
            </a:pPr>
            <a:endParaRPr lang="en-GB" sz="1400" dirty="0"/>
          </a:p>
          <a:p>
            <a:pPr marL="0" indent="0">
              <a:buNone/>
            </a:pPr>
            <a:r>
              <a:rPr lang="en-GB" sz="1200" b="1" dirty="0"/>
              <a:t>Q: Why don’t you offer higher capacities?</a:t>
            </a:r>
          </a:p>
          <a:p>
            <a:pPr marL="0" indent="0">
              <a:buNone/>
            </a:pPr>
            <a:r>
              <a:rPr lang="en-GB" sz="1200" dirty="0"/>
              <a:t>A: For most users 3000 </a:t>
            </a:r>
            <a:r>
              <a:rPr lang="en-GB" sz="1200" dirty="0" err="1"/>
              <a:t>mAh</a:t>
            </a:r>
            <a:r>
              <a:rPr lang="en-GB" sz="1200" dirty="0"/>
              <a:t> is easily enough, as nearly all current phone models can be charged once or more with this capacity. Normally a power source for recharging the PB is readily available once the PB is empty</a:t>
            </a:r>
            <a:r>
              <a:rPr lang="en-GB" sz="1200" dirty="0" smtClean="0"/>
              <a:t>.</a:t>
            </a:r>
          </a:p>
          <a:p>
            <a:pPr marL="0" indent="0">
              <a:buNone/>
            </a:pPr>
            <a:r>
              <a:rPr lang="en-GB" sz="1200" b="1" dirty="0" smtClean="0"/>
              <a:t>Q</a:t>
            </a:r>
            <a:r>
              <a:rPr lang="en-GB" sz="1200" b="1" dirty="0"/>
              <a:t>: I’ve heard that </a:t>
            </a:r>
            <a:r>
              <a:rPr lang="en-GB" sz="1200" b="1" dirty="0" smtClean="0"/>
              <a:t>Power banks </a:t>
            </a:r>
            <a:r>
              <a:rPr lang="en-GB" sz="1200" b="1" dirty="0"/>
              <a:t>can be dangerous. Are your PBs safe?</a:t>
            </a:r>
          </a:p>
          <a:p>
            <a:pPr marL="0" indent="0">
              <a:buNone/>
            </a:pPr>
            <a:r>
              <a:rPr lang="en-GB" sz="1200" dirty="0"/>
              <a:t>A: Refer to safety </a:t>
            </a:r>
            <a:r>
              <a:rPr lang="en-GB" sz="1200" dirty="0" smtClean="0"/>
              <a:t>features</a:t>
            </a:r>
          </a:p>
          <a:p>
            <a:pPr marL="0" indent="0">
              <a:buNone/>
            </a:pPr>
            <a:r>
              <a:rPr lang="en-GB" sz="1200" b="1" dirty="0" smtClean="0"/>
              <a:t>Q</a:t>
            </a:r>
            <a:r>
              <a:rPr lang="en-GB" sz="1200" b="1" dirty="0"/>
              <a:t>: Is it compatible with all phones? </a:t>
            </a:r>
          </a:p>
          <a:p>
            <a:pPr marL="0" indent="0">
              <a:buNone/>
            </a:pPr>
            <a:r>
              <a:rPr lang="en-GB" sz="1200" dirty="0"/>
              <a:t>A: Yes. Different phones will need different cables. Refer to user manual of your phone</a:t>
            </a:r>
            <a:r>
              <a:rPr lang="en-GB" sz="1200" dirty="0" smtClean="0"/>
              <a:t>.</a:t>
            </a:r>
          </a:p>
          <a:p>
            <a:pPr marL="0" indent="0">
              <a:buNone/>
            </a:pPr>
            <a:r>
              <a:rPr lang="en-GB" sz="1200" b="1" dirty="0" smtClean="0"/>
              <a:t>Q</a:t>
            </a:r>
            <a:r>
              <a:rPr lang="en-GB" sz="1200" b="1" dirty="0"/>
              <a:t>: I have an IPhone. Can I use it with my IPhone? Why don’t you supply an Apple cable?</a:t>
            </a:r>
          </a:p>
          <a:p>
            <a:pPr marL="0" indent="0">
              <a:buNone/>
            </a:pPr>
            <a:r>
              <a:rPr lang="en-GB" sz="1200" dirty="0"/>
              <a:t>A: Yes, with a lightning to USB cable supplied with Apple products. All Apple products come with a lightning to USB charger cable that can be used with the </a:t>
            </a:r>
            <a:r>
              <a:rPr lang="en-GB" sz="1200" dirty="0" smtClean="0"/>
              <a:t>Power bank.</a:t>
            </a:r>
          </a:p>
          <a:p>
            <a:pPr marL="0" indent="0">
              <a:buNone/>
            </a:pPr>
            <a:r>
              <a:rPr lang="en-GB" sz="1200" b="1" dirty="0" smtClean="0"/>
              <a:t>Q</a:t>
            </a:r>
            <a:r>
              <a:rPr lang="en-GB" sz="1200" b="1" dirty="0"/>
              <a:t>: Why don’t the PB come fully charged?</a:t>
            </a:r>
          </a:p>
          <a:p>
            <a:pPr marL="0" indent="0">
              <a:buNone/>
            </a:pPr>
            <a:r>
              <a:rPr lang="en-GB" sz="1200" dirty="0"/>
              <a:t>A: For safety reasons it is not permitted to transport fully charged PBs as cargo on </a:t>
            </a:r>
            <a:r>
              <a:rPr lang="en-GB" sz="1200" dirty="0" smtClean="0"/>
              <a:t>planes</a:t>
            </a:r>
          </a:p>
          <a:p>
            <a:pPr marL="0" indent="0">
              <a:buNone/>
            </a:pPr>
            <a:r>
              <a:rPr lang="en-GB" sz="1200" b="1" dirty="0" smtClean="0"/>
              <a:t>Q</a:t>
            </a:r>
            <a:r>
              <a:rPr lang="en-GB" sz="1200" b="1" dirty="0"/>
              <a:t>: Do they come </a:t>
            </a:r>
            <a:r>
              <a:rPr lang="en-GB" sz="1200" b="1" dirty="0" smtClean="0"/>
              <a:t>pre-charged</a:t>
            </a:r>
            <a:r>
              <a:rPr lang="en-GB" sz="1200" b="1" dirty="0"/>
              <a:t>?</a:t>
            </a:r>
          </a:p>
          <a:p>
            <a:pPr marL="0" indent="0">
              <a:buNone/>
            </a:pPr>
            <a:r>
              <a:rPr lang="en-GB" sz="1200" dirty="0"/>
              <a:t>A: </a:t>
            </a:r>
            <a:r>
              <a:rPr lang="en-GB" sz="1200" dirty="0" smtClean="0"/>
              <a:t>Power banks </a:t>
            </a:r>
            <a:r>
              <a:rPr lang="en-GB" sz="1200" dirty="0"/>
              <a:t>come ca. 30% </a:t>
            </a:r>
            <a:r>
              <a:rPr lang="en-GB" sz="1200" dirty="0" smtClean="0"/>
              <a:t>pre-charged</a:t>
            </a:r>
            <a:r>
              <a:rPr lang="en-GB" sz="1200" dirty="0"/>
              <a:t> </a:t>
            </a:r>
            <a:endParaRPr lang="en-GB" sz="1200" dirty="0" smtClean="0"/>
          </a:p>
          <a:p>
            <a:pPr marL="0" indent="0">
              <a:buNone/>
            </a:pPr>
            <a:r>
              <a:rPr lang="en-GB" sz="1200" b="1" dirty="0" smtClean="0"/>
              <a:t>Q</a:t>
            </a:r>
            <a:r>
              <a:rPr lang="en-GB" sz="1200" b="1" dirty="0"/>
              <a:t>: Can I take my Power bank on the plane?</a:t>
            </a:r>
          </a:p>
          <a:p>
            <a:pPr marL="0" indent="0">
              <a:buNone/>
            </a:pPr>
            <a:r>
              <a:rPr lang="en-GB" sz="1200" dirty="0"/>
              <a:t>A: </a:t>
            </a:r>
            <a:r>
              <a:rPr lang="en-GB" sz="1200" dirty="0" smtClean="0"/>
              <a:t>Guidelines on this are not completely clear at the moment. Some airlines allow for up to 2 PBs to be taken on as hand luggage. If in doubt, please check with your airline beforehand.</a:t>
            </a:r>
          </a:p>
          <a:p>
            <a:pPr marL="0" indent="0">
              <a:buNone/>
            </a:pPr>
            <a:r>
              <a:rPr lang="en-GB" sz="1200" b="1" dirty="0" smtClean="0"/>
              <a:t>Q: What is the life cycle of a Power bank?</a:t>
            </a:r>
          </a:p>
          <a:p>
            <a:pPr marL="0" indent="0">
              <a:buNone/>
            </a:pPr>
            <a:r>
              <a:rPr lang="en-GB" sz="1200" dirty="0" smtClean="0"/>
              <a:t>A</a:t>
            </a:r>
            <a:r>
              <a:rPr lang="en-GB" sz="1200" dirty="0"/>
              <a:t>: On average a </a:t>
            </a:r>
            <a:r>
              <a:rPr lang="en-GB" sz="1200" dirty="0" err="1"/>
              <a:t>Voltbay</a:t>
            </a:r>
            <a:r>
              <a:rPr lang="en-GB" sz="1200" dirty="0"/>
              <a:t> </a:t>
            </a:r>
            <a:r>
              <a:rPr lang="en-GB" sz="1200" dirty="0" smtClean="0"/>
              <a:t>Power </a:t>
            </a:r>
            <a:r>
              <a:rPr lang="en-GB" sz="1200" dirty="0"/>
              <a:t>bank - if properly maintained - can be used for about 400 - 500 cycles. </a:t>
            </a:r>
          </a:p>
          <a:p>
            <a:pPr marL="0" indent="0">
              <a:buNone/>
            </a:pPr>
            <a:r>
              <a:rPr lang="en-GB" sz="1200" dirty="0"/>
              <a:t>One cycle means a charge and then discharge. If you don’t charge the power bank fully before discharging it is still counted as one cycle. </a:t>
            </a:r>
          </a:p>
          <a:p>
            <a:pPr marL="0" indent="0">
              <a:buNone/>
            </a:pPr>
            <a:r>
              <a:rPr lang="en-GB" sz="1200" dirty="0"/>
              <a:t>The life-cycle also depends on the power banks storing </a:t>
            </a:r>
            <a:r>
              <a:rPr lang="en-GB" sz="1200" dirty="0" smtClean="0"/>
              <a:t>conditions</a:t>
            </a:r>
          </a:p>
          <a:p>
            <a:pPr marL="0" indent="0">
              <a:buNone/>
            </a:pPr>
            <a:r>
              <a:rPr lang="en-GB" sz="1200" b="1" dirty="0" smtClean="0"/>
              <a:t>Q</a:t>
            </a:r>
            <a:r>
              <a:rPr lang="en-GB" sz="1200" b="1" dirty="0"/>
              <a:t>: What is the warranty period, and what does it cover?</a:t>
            </a:r>
          </a:p>
          <a:p>
            <a:pPr marL="0" indent="0">
              <a:buNone/>
            </a:pPr>
            <a:r>
              <a:rPr lang="en-GB" sz="1200" dirty="0"/>
              <a:t>A: The Warranty period is 2 years and can be applied for the power bank only, the cable is excluded.</a:t>
            </a:r>
          </a:p>
          <a:p>
            <a:pPr marL="0" indent="0">
              <a:buNone/>
            </a:pPr>
            <a:endParaRPr lang="en-GB"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71592" y="6381328"/>
            <a:ext cx="3672408" cy="355764"/>
          </a:xfrm>
          <a:prstGeom prst="rect">
            <a:avLst/>
          </a:prstGeom>
        </p:spPr>
      </p:pic>
    </p:spTree>
    <p:extLst>
      <p:ext uri="{BB962C8B-B14F-4D97-AF65-F5344CB8AC3E}">
        <p14:creationId xmlns:p14="http://schemas.microsoft.com/office/powerpoint/2010/main" val="31341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3">
                                            <p:txEl>
                                              <p:pRg st="17" end="17"/>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3">
                                            <p:txEl>
                                              <p:pRg st="18" end="18"/>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3">
                                            <p:txEl>
                                              <p:pRg st="19" end="19"/>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3">
                                            <p:txEl>
                                              <p:pRg st="20" end="20"/>
                                            </p:txEl>
                                          </p:spTgt>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3">
                                            <p:txEl>
                                              <p:pRg st="21" end="2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340768"/>
            <a:ext cx="8229600" cy="4896544"/>
          </a:xfrm>
        </p:spPr>
        <p:txBody>
          <a:bodyPr>
            <a:normAutofit/>
          </a:bodyPr>
          <a:lstStyle/>
          <a:p>
            <a:pPr marL="0" indent="0">
              <a:buNone/>
            </a:pPr>
            <a:r>
              <a:rPr lang="en-GB" sz="1400" b="1" i="1" u="sng" dirty="0">
                <a:latin typeface="Arial" panose="020B0604020202020204" pitchFamily="34" charset="0"/>
                <a:cs typeface="Arial" panose="020B0604020202020204" pitchFamily="34" charset="0"/>
              </a:rPr>
              <a:t>What does the standard delivery option look like? </a:t>
            </a:r>
          </a:p>
          <a:p>
            <a:r>
              <a:rPr lang="en-GB" sz="1400" dirty="0"/>
              <a:t>Comes with </a:t>
            </a:r>
            <a:r>
              <a:rPr lang="en-GB" sz="1400" dirty="0" smtClean="0"/>
              <a:t>cable</a:t>
            </a:r>
            <a:r>
              <a:rPr lang="en-GB" sz="1400" dirty="0"/>
              <a:t>, manual and is packaged in cardboard </a:t>
            </a:r>
            <a:r>
              <a:rPr lang="en-GB" sz="1400" dirty="0" smtClean="0"/>
              <a:t>box</a:t>
            </a:r>
          </a:p>
          <a:p>
            <a:endParaRPr lang="en-GB" sz="1400" dirty="0"/>
          </a:p>
          <a:p>
            <a:endParaRPr lang="en-GB" sz="1400" dirty="0" smtClean="0"/>
          </a:p>
          <a:p>
            <a:endParaRPr lang="en-GB" sz="1400" dirty="0"/>
          </a:p>
          <a:p>
            <a:endParaRPr lang="en-GB" sz="1400" dirty="0" smtClean="0"/>
          </a:p>
          <a:p>
            <a:endParaRPr lang="en-GB" sz="1400" dirty="0"/>
          </a:p>
          <a:p>
            <a:endParaRPr lang="en-GB" sz="1400" dirty="0" smtClean="0"/>
          </a:p>
          <a:p>
            <a:endParaRPr lang="en-GB" sz="1400" dirty="0"/>
          </a:p>
          <a:p>
            <a:pPr marL="0" indent="0">
              <a:buNone/>
            </a:pPr>
            <a:endParaRPr lang="en-GB" sz="1400" dirty="0" smtClean="0"/>
          </a:p>
          <a:p>
            <a:r>
              <a:rPr lang="en-GB" sz="1400" dirty="0" smtClean="0"/>
              <a:t>The Card has also a plastic holder (the cable is placed under the PB in the plastic holder)</a:t>
            </a:r>
            <a:endParaRPr lang="en-GB" sz="1400" dirty="0"/>
          </a:p>
        </p:txBody>
      </p:sp>
      <p:sp>
        <p:nvSpPr>
          <p:cNvPr id="2" name="Rectangle 1"/>
          <p:cNvSpPr/>
          <p:nvPr/>
        </p:nvSpPr>
        <p:spPr>
          <a:xfrm>
            <a:off x="1908418" y="0"/>
            <a:ext cx="5196039" cy="769441"/>
          </a:xfrm>
          <a:prstGeom prst="rect">
            <a:avLst/>
          </a:prstGeom>
          <a:noFill/>
        </p:spPr>
        <p:txBody>
          <a:bodyPr wrap="none" lIns="91440" tIns="45720" rIns="91440" bIns="45720">
            <a:spAutoFit/>
          </a:bodyPr>
          <a:lstStyle/>
          <a:p>
            <a:pPr algn="ctr"/>
            <a:r>
              <a:rPr lang="en-US" sz="4400" b="1" i="1" dirty="0" smtClean="0">
                <a:ln w="11430"/>
                <a:solidFill>
                  <a:srgbClr val="A52036"/>
                </a:solidFill>
              </a:rPr>
              <a:t>Packaging and Extras</a:t>
            </a:r>
            <a:endParaRPr lang="en-US" sz="4400" b="1" i="1" cap="none" spc="0" dirty="0">
              <a:ln w="1905"/>
              <a:solidFill>
                <a:srgbClr val="A52036"/>
              </a:solidFill>
              <a:effectLst>
                <a:innerShdw blurRad="69850" dist="43180" dir="5400000">
                  <a:srgbClr val="000000">
                    <a:alpha val="65000"/>
                  </a:srgbClr>
                </a:innerShdw>
              </a:effectLst>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71592" y="6381328"/>
            <a:ext cx="3672408" cy="355764"/>
          </a:xfrm>
          <a:prstGeom prst="rect">
            <a:avLst/>
          </a:prstGeom>
        </p:spPr>
      </p:pic>
      <p:pic>
        <p:nvPicPr>
          <p:cNvPr id="6" name="Picture 5"/>
          <p:cNvPicPr/>
          <p:nvPr/>
        </p:nvPicPr>
        <p:blipFill>
          <a:blip r:embed="rId3"/>
          <a:stretch>
            <a:fillRect/>
          </a:stretch>
        </p:blipFill>
        <p:spPr>
          <a:xfrm>
            <a:off x="467544" y="2264734"/>
            <a:ext cx="3787294" cy="1512069"/>
          </a:xfrm>
          <a:prstGeom prst="rect">
            <a:avLst/>
          </a:prstGeom>
        </p:spPr>
      </p:pic>
      <p:pic>
        <p:nvPicPr>
          <p:cNvPr id="7" name="Picture 6"/>
          <p:cNvPicPr/>
          <p:nvPr/>
        </p:nvPicPr>
        <p:blipFill>
          <a:blip r:embed="rId4" cstate="print">
            <a:extLst>
              <a:ext uri="{28A0092B-C50C-407E-A947-70E740481C1C}">
                <a14:useLocalDpi xmlns:a14="http://schemas.microsoft.com/office/drawing/2010/main" val="0"/>
              </a:ext>
            </a:extLst>
          </a:blip>
          <a:stretch>
            <a:fillRect/>
          </a:stretch>
        </p:blipFill>
        <p:spPr>
          <a:xfrm>
            <a:off x="467544" y="4293096"/>
            <a:ext cx="3744416" cy="2016224"/>
          </a:xfrm>
          <a:prstGeom prst="rect">
            <a:avLst/>
          </a:prstGeom>
        </p:spPr>
      </p:pic>
    </p:spTree>
    <p:extLst>
      <p:ext uri="{BB962C8B-B14F-4D97-AF65-F5344CB8AC3E}">
        <p14:creationId xmlns:p14="http://schemas.microsoft.com/office/powerpoint/2010/main" val="1806122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8824" y="575294"/>
            <a:ext cx="8229600" cy="5806034"/>
          </a:xfrm>
        </p:spPr>
        <p:txBody>
          <a:bodyPr/>
          <a:lstStyle/>
          <a:p>
            <a:pPr marL="0" indent="0">
              <a:buNone/>
            </a:pPr>
            <a:r>
              <a:rPr lang="en-GB" sz="1400" b="1" i="1" u="sng" dirty="0"/>
              <a:t>What are the different combinations of accessories and </a:t>
            </a:r>
            <a:r>
              <a:rPr lang="en-GB" sz="1400" b="1" i="1" u="sng" dirty="0" smtClean="0"/>
              <a:t>Power banks </a:t>
            </a:r>
            <a:r>
              <a:rPr lang="en-GB" sz="1400" b="1" i="1" u="sng" dirty="0"/>
              <a:t>and how are the packed ? </a:t>
            </a:r>
          </a:p>
          <a:p>
            <a:pPr marL="0" indent="0">
              <a:buNone/>
            </a:pPr>
            <a:endParaRPr lang="en-GB" sz="1200" b="1" i="1" u="sng" dirty="0" smtClean="0"/>
          </a:p>
          <a:p>
            <a:pPr marL="0" indent="0">
              <a:buNone/>
            </a:pPr>
            <a:r>
              <a:rPr lang="en-GB" sz="1200" dirty="0" smtClean="0"/>
              <a:t>We have 3 different packaging options apart of the standard packaging.  </a:t>
            </a:r>
          </a:p>
          <a:p>
            <a:pPr marL="0" indent="0">
              <a:buNone/>
            </a:pPr>
            <a:endParaRPr lang="en-GB" sz="1200" b="1" i="1" u="sng" dirty="0"/>
          </a:p>
          <a:p>
            <a:pPr marL="0" indent="0">
              <a:buNone/>
            </a:pPr>
            <a:endParaRPr lang="en-GB" sz="1200" b="1" i="1" u="sng" dirty="0" smtClean="0"/>
          </a:p>
          <a:p>
            <a:pPr marL="0" indent="0">
              <a:buNone/>
            </a:pPr>
            <a:endParaRPr lang="en-GB" sz="1200" b="1" i="1" u="sng" dirty="0"/>
          </a:p>
          <a:p>
            <a:pPr marL="0" indent="0">
              <a:buNone/>
            </a:pPr>
            <a:endParaRPr lang="en-GB" sz="1200" b="1" i="1" u="sng" dirty="0" smtClean="0"/>
          </a:p>
          <a:p>
            <a:pPr marL="0" indent="0">
              <a:buNone/>
            </a:pPr>
            <a:endParaRPr lang="en-GB" sz="1200" b="1" i="1" u="sng" dirty="0" smtClean="0"/>
          </a:p>
          <a:p>
            <a:pPr marL="0" indent="0">
              <a:buNone/>
            </a:pPr>
            <a:endParaRPr lang="en-GB" sz="1200" b="1" i="1" u="sng" dirty="0" smtClean="0"/>
          </a:p>
          <a:p>
            <a:pPr marL="0" indent="0">
              <a:buNone/>
            </a:pPr>
            <a:endParaRPr lang="en-GB" sz="1200" b="1" i="1" u="sng" dirty="0"/>
          </a:p>
          <a:p>
            <a:pPr marL="0" indent="0">
              <a:buNone/>
            </a:pPr>
            <a:r>
              <a:rPr lang="en-GB" sz="1200" dirty="0" smtClean="0"/>
              <a:t> </a:t>
            </a:r>
            <a:r>
              <a:rPr lang="en-GB" sz="1200" dirty="0"/>
              <a:t> </a:t>
            </a:r>
            <a:r>
              <a:rPr lang="en-GB" sz="1200" dirty="0" smtClean="0"/>
              <a:t>  </a:t>
            </a:r>
          </a:p>
          <a:p>
            <a:pPr marL="0" indent="0">
              <a:buNone/>
            </a:pPr>
            <a:r>
              <a:rPr lang="en-GB" sz="1200" b="1" dirty="0" smtClean="0"/>
              <a:t>   MBXL (Magnet Box X-Large)                  PTXL (Presentation Tin X-Large)          Transparent box </a:t>
            </a:r>
          </a:p>
        </p:txBody>
      </p:sp>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2699792" y="3336689"/>
            <a:ext cx="2000250" cy="1266825"/>
          </a:xfrm>
          <a:prstGeom prst="rect">
            <a:avLst/>
          </a:prstGeom>
        </p:spPr>
      </p:pic>
      <p:pic>
        <p:nvPicPr>
          <p:cNvPr id="6" name="Picture 5"/>
          <p:cNvPicPr/>
          <p:nvPr/>
        </p:nvPicPr>
        <p:blipFill>
          <a:blip r:embed="rId4">
            <a:extLst>
              <a:ext uri="{28A0092B-C50C-407E-A947-70E740481C1C}">
                <a14:useLocalDpi xmlns:a14="http://schemas.microsoft.com/office/drawing/2010/main" val="0"/>
              </a:ext>
            </a:extLst>
          </a:blip>
          <a:stretch>
            <a:fillRect/>
          </a:stretch>
        </p:blipFill>
        <p:spPr>
          <a:xfrm>
            <a:off x="350864" y="3348534"/>
            <a:ext cx="2000250" cy="1266825"/>
          </a:xfrm>
          <a:prstGeom prst="rect">
            <a:avLst/>
          </a:prstGeom>
        </p:spPr>
      </p:pic>
      <p:pic>
        <p:nvPicPr>
          <p:cNvPr id="7" name="Picture 6"/>
          <p:cNvPicPr/>
          <p:nvPr/>
        </p:nvPicPr>
        <p:blipFill>
          <a:blip r:embed="rId5">
            <a:extLst>
              <a:ext uri="{28A0092B-C50C-407E-A947-70E740481C1C}">
                <a14:useLocalDpi xmlns:a14="http://schemas.microsoft.com/office/drawing/2010/main" val="0"/>
              </a:ext>
            </a:extLst>
          </a:blip>
          <a:stretch>
            <a:fillRect/>
          </a:stretch>
        </p:blipFill>
        <p:spPr>
          <a:xfrm>
            <a:off x="4932040" y="3336688"/>
            <a:ext cx="2000250" cy="1266825"/>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71592" y="6381328"/>
            <a:ext cx="3672408" cy="355764"/>
          </a:xfrm>
          <a:prstGeom prst="rect">
            <a:avLst/>
          </a:prstGeom>
        </p:spPr>
      </p:pic>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3528" y="1340768"/>
            <a:ext cx="2235408" cy="1490272"/>
          </a:xfrm>
          <a:prstGeom prst="rect">
            <a:avLst/>
          </a:prstGeom>
        </p:spPr>
      </p:pic>
      <p:sp>
        <p:nvSpPr>
          <p:cNvPr id="12" name="Rectangle 11"/>
          <p:cNvSpPr/>
          <p:nvPr/>
        </p:nvSpPr>
        <p:spPr>
          <a:xfrm>
            <a:off x="2704986" y="1348298"/>
            <a:ext cx="4488123" cy="1938992"/>
          </a:xfrm>
          <a:prstGeom prst="rect">
            <a:avLst/>
          </a:prstGeom>
        </p:spPr>
        <p:txBody>
          <a:bodyPr wrap="square">
            <a:spAutoFit/>
          </a:bodyPr>
          <a:lstStyle/>
          <a:p>
            <a:pPr marL="171450" indent="-171450">
              <a:buFont typeface="Arial" pitchFamily="34" charset="0"/>
              <a:buChar char="•"/>
            </a:pPr>
            <a:endParaRPr lang="en-GB" sz="1200" dirty="0" smtClean="0"/>
          </a:p>
          <a:p>
            <a:pPr marL="171450" indent="-171450">
              <a:buFont typeface="Arial" pitchFamily="34" charset="0"/>
              <a:buChar char="•"/>
            </a:pPr>
            <a:endParaRPr lang="en-GB" sz="1200" dirty="0"/>
          </a:p>
          <a:p>
            <a:pPr marL="171450" indent="-171450">
              <a:buFont typeface="Arial" pitchFamily="34" charset="0"/>
              <a:buChar char="•"/>
            </a:pPr>
            <a:r>
              <a:rPr lang="en-GB" sz="1200" dirty="0" smtClean="0"/>
              <a:t>All 3 accessories are available with all models except the Card. </a:t>
            </a:r>
          </a:p>
          <a:p>
            <a:pPr marL="171450" indent="-171450">
              <a:buFont typeface="Arial" pitchFamily="34" charset="0"/>
              <a:buChar char="•"/>
            </a:pPr>
            <a:r>
              <a:rPr lang="en-GB" sz="1200" dirty="0" smtClean="0"/>
              <a:t>For  ET, FT and CO models we can also offer: CR, NS and PNS. </a:t>
            </a:r>
          </a:p>
          <a:p>
            <a:pPr marL="171450" indent="-171450">
              <a:buFont typeface="Arial" pitchFamily="34" charset="0"/>
              <a:buChar char="•"/>
            </a:pPr>
            <a:r>
              <a:rPr lang="de-DE" sz="1200" dirty="0" smtClean="0"/>
              <a:t>Branding options: SPR for MB and PT. ENL for PT will be available soon. TP has no branding option</a:t>
            </a:r>
            <a:endParaRPr lang="en-GB" sz="1200" dirty="0"/>
          </a:p>
          <a:p>
            <a:endParaRPr lang="en-GB" sz="1200" dirty="0" smtClean="0"/>
          </a:p>
          <a:p>
            <a:endParaRPr lang="en-GB" sz="1200" dirty="0"/>
          </a:p>
          <a:p>
            <a:endParaRPr lang="en-GB" sz="1200" dirty="0" smtClean="0"/>
          </a:p>
          <a:p>
            <a:endParaRPr lang="en-GB" sz="1200" dirty="0"/>
          </a:p>
        </p:txBody>
      </p:sp>
      <p:sp>
        <p:nvSpPr>
          <p:cNvPr id="13" name="Rectangle 12"/>
          <p:cNvSpPr/>
          <p:nvPr/>
        </p:nvSpPr>
        <p:spPr>
          <a:xfrm>
            <a:off x="107504" y="4736177"/>
            <a:ext cx="8044358" cy="1200329"/>
          </a:xfrm>
          <a:prstGeom prst="rect">
            <a:avLst/>
          </a:prstGeom>
        </p:spPr>
        <p:txBody>
          <a:bodyPr wrap="square">
            <a:spAutoFit/>
          </a:bodyPr>
          <a:lstStyle/>
          <a:p>
            <a:pPr marL="171450" indent="-171450">
              <a:buFont typeface="Arial" panose="020B0604020202020204" pitchFamily="34" charset="0"/>
              <a:buChar char="•"/>
            </a:pPr>
            <a:r>
              <a:rPr lang="en-GB" sz="1200" dirty="0" smtClean="0"/>
              <a:t>The accessories will not be attached to the Power bank, more info on </a:t>
            </a:r>
            <a:r>
              <a:rPr lang="en-GB" sz="1200" dirty="0" err="1" smtClean="0"/>
              <a:t>Voltbay</a:t>
            </a:r>
            <a:r>
              <a:rPr lang="en-GB" sz="1200" dirty="0" smtClean="0"/>
              <a:t> wiki Product knowledge</a:t>
            </a:r>
          </a:p>
          <a:p>
            <a:pPr marL="171450" indent="-171450">
              <a:buFont typeface="Arial" panose="020B0604020202020204" pitchFamily="34" charset="0"/>
              <a:buChar char="•"/>
            </a:pPr>
            <a:r>
              <a:rPr lang="de-DE" sz="1200" dirty="0" smtClean="0"/>
              <a:t>Pantone matching only available for ET and CO.</a:t>
            </a:r>
          </a:p>
          <a:p>
            <a:pPr marL="171450" indent="-171450">
              <a:buFont typeface="Arial" panose="020B0604020202020204" pitchFamily="34" charset="0"/>
              <a:buChar char="•"/>
            </a:pPr>
            <a:r>
              <a:rPr lang="de-DE" sz="1200" dirty="0" smtClean="0"/>
              <a:t>Standard 2 side branding ET and RF. 4 side branding also available on ET with 2-3 days longer lead time </a:t>
            </a:r>
            <a:r>
              <a:rPr lang="en-GB" sz="1200" dirty="0" smtClean="0"/>
              <a:t>(</a:t>
            </a:r>
            <a:r>
              <a:rPr lang="en-GB" sz="1200" dirty="0"/>
              <a:t>always check with Operations before placing order</a:t>
            </a:r>
            <a:r>
              <a:rPr lang="en-GB" sz="1200" dirty="0" smtClean="0"/>
              <a:t>)</a:t>
            </a:r>
            <a:r>
              <a:rPr lang="de-DE" sz="1200" dirty="0" smtClean="0"/>
              <a:t>. Charge extra.</a:t>
            </a:r>
            <a:endParaRPr lang="en-GB" sz="1200" dirty="0" smtClean="0"/>
          </a:p>
          <a:p>
            <a:pPr marL="171450" indent="-171450">
              <a:buFont typeface="Arial" panose="020B0604020202020204" pitchFamily="34" charset="0"/>
              <a:buChar char="•"/>
            </a:pPr>
            <a:endParaRPr lang="en-GB" sz="1200" dirty="0" smtClean="0"/>
          </a:p>
          <a:p>
            <a:endParaRPr lang="en-GB" sz="1200" dirty="0"/>
          </a:p>
        </p:txBody>
      </p:sp>
    </p:spTree>
    <p:extLst>
      <p:ext uri="{BB962C8B-B14F-4D97-AF65-F5344CB8AC3E}">
        <p14:creationId xmlns:p14="http://schemas.microsoft.com/office/powerpoint/2010/main" val="33240727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1400"/>
            <a:ext cx="8229600" cy="1143000"/>
          </a:xfrm>
        </p:spPr>
        <p:txBody>
          <a:bodyPr>
            <a:normAutofit/>
          </a:bodyPr>
          <a:lstStyle/>
          <a:p>
            <a:r>
              <a:rPr lang="en-US" b="1" i="1" dirty="0" smtClean="0">
                <a:ln w="11430"/>
                <a:solidFill>
                  <a:srgbClr val="A52036"/>
                </a:solidFill>
              </a:rPr>
              <a:t>Scheduling orders</a:t>
            </a:r>
            <a:endParaRPr lang="en-GB" dirty="0"/>
          </a:p>
        </p:txBody>
      </p:sp>
      <p:sp>
        <p:nvSpPr>
          <p:cNvPr id="3" name="Content Placeholder 2"/>
          <p:cNvSpPr>
            <a:spLocks noGrp="1"/>
          </p:cNvSpPr>
          <p:nvPr>
            <p:ph idx="1"/>
          </p:nvPr>
        </p:nvSpPr>
        <p:spPr>
          <a:xfrm>
            <a:off x="467544" y="1196752"/>
            <a:ext cx="8229600" cy="4525963"/>
          </a:xfrm>
        </p:spPr>
        <p:txBody>
          <a:bodyPr>
            <a:normAutofit/>
          </a:bodyPr>
          <a:lstStyle/>
          <a:p>
            <a:r>
              <a:rPr lang="de-DE" sz="1600" dirty="0" smtClean="0"/>
              <a:t>All item codes can be found in the price list</a:t>
            </a:r>
          </a:p>
          <a:p>
            <a:r>
              <a:rPr lang="de-DE" sz="1600" dirty="0" smtClean="0"/>
              <a:t>Be aware that orders for flashdrives and powerbanks must be placed seperately</a:t>
            </a:r>
          </a:p>
          <a:p>
            <a:r>
              <a:rPr lang="de-DE" sz="1600" dirty="0" smtClean="0"/>
              <a:t>Powerbanks can only be shipped in multiples of 25</a:t>
            </a:r>
          </a:p>
          <a:p>
            <a:r>
              <a:rPr lang="de-DE" sz="1600" dirty="0" smtClean="0"/>
              <a:t>A manual language must be chosen</a:t>
            </a:r>
            <a:endParaRPr lang="en-GB" sz="1600" dirty="0"/>
          </a:p>
        </p:txBody>
      </p:sp>
    </p:spTree>
    <p:extLst>
      <p:ext uri="{BB962C8B-B14F-4D97-AF65-F5344CB8AC3E}">
        <p14:creationId xmlns:p14="http://schemas.microsoft.com/office/powerpoint/2010/main" val="21424232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71592" y="6381328"/>
            <a:ext cx="3672408" cy="355764"/>
          </a:xfrm>
          <a:prstGeom prst="rect">
            <a:avLst/>
          </a:prstGeom>
        </p:spPr>
      </p:pic>
      <p:sp>
        <p:nvSpPr>
          <p:cNvPr id="12" name="Rectangle 11"/>
          <p:cNvSpPr/>
          <p:nvPr/>
        </p:nvSpPr>
        <p:spPr>
          <a:xfrm>
            <a:off x="2503550" y="0"/>
            <a:ext cx="4005777" cy="769441"/>
          </a:xfrm>
          <a:prstGeom prst="rect">
            <a:avLst/>
          </a:prstGeom>
          <a:noFill/>
        </p:spPr>
        <p:txBody>
          <a:bodyPr wrap="none" lIns="91440" tIns="45720" rIns="91440" bIns="45720">
            <a:spAutoFit/>
          </a:bodyPr>
          <a:lstStyle/>
          <a:p>
            <a:pPr algn="ctr"/>
            <a:r>
              <a:rPr lang="en-US" sz="4400" b="1" i="1" dirty="0" smtClean="0">
                <a:ln w="11430"/>
                <a:solidFill>
                  <a:srgbClr val="A52036"/>
                </a:solidFill>
              </a:rPr>
              <a:t>Email Templates</a:t>
            </a:r>
            <a:endParaRPr lang="en-US" sz="4400" b="1" i="1" cap="none" spc="0" dirty="0">
              <a:ln w="1905"/>
              <a:solidFill>
                <a:srgbClr val="A52036"/>
              </a:solidFill>
              <a:effectLst>
                <a:innerShdw blurRad="69850" dist="43180" dir="5400000">
                  <a:srgbClr val="000000">
                    <a:alpha val="65000"/>
                  </a:srgbClr>
                </a:innerShdw>
              </a:effectLst>
            </a:endParaRPr>
          </a:p>
        </p:txBody>
      </p:sp>
      <p:sp>
        <p:nvSpPr>
          <p:cNvPr id="5" name="TextBox 4"/>
          <p:cNvSpPr txBox="1"/>
          <p:nvPr/>
        </p:nvSpPr>
        <p:spPr>
          <a:xfrm>
            <a:off x="251520" y="1412776"/>
            <a:ext cx="7920880" cy="1600438"/>
          </a:xfrm>
          <a:prstGeom prst="rect">
            <a:avLst/>
          </a:prstGeom>
          <a:noFill/>
        </p:spPr>
        <p:txBody>
          <a:bodyPr wrap="square" rtlCol="0">
            <a:spAutoFit/>
          </a:bodyPr>
          <a:lstStyle/>
          <a:p>
            <a:r>
              <a:rPr lang="en-GB" sz="1400" dirty="0"/>
              <a:t>A lot of SAMs are still using their standard USB templates. It makes sense to rework them and add keep them in a separate folder</a:t>
            </a:r>
            <a:r>
              <a:rPr lang="en-GB" sz="1400" dirty="0" smtClean="0"/>
              <a:t>.</a:t>
            </a:r>
          </a:p>
          <a:p>
            <a:endParaRPr lang="en-GB" sz="1400" dirty="0"/>
          </a:p>
          <a:p>
            <a:r>
              <a:rPr lang="en-GB" sz="1400" dirty="0"/>
              <a:t>Mind longer lead times than USBs (these are mainly due to customs and special transportation rules for dangerous goods</a:t>
            </a:r>
            <a:r>
              <a:rPr lang="en-GB" sz="1400" dirty="0" smtClean="0"/>
              <a:t>). </a:t>
            </a:r>
          </a:p>
          <a:p>
            <a:endParaRPr lang="en-GB" sz="1400" dirty="0"/>
          </a:p>
          <a:p>
            <a:r>
              <a:rPr lang="en-GB" sz="1400" dirty="0"/>
              <a:t>Do not add link to </a:t>
            </a:r>
            <a:r>
              <a:rPr lang="en-GB" sz="1400" dirty="0" err="1"/>
              <a:t>Flashbay</a:t>
            </a:r>
            <a:r>
              <a:rPr lang="en-GB" sz="1400" dirty="0"/>
              <a:t> </a:t>
            </a:r>
            <a:r>
              <a:rPr lang="en-GB" sz="1400" dirty="0" err="1"/>
              <a:t>Trustpilot</a:t>
            </a:r>
            <a:r>
              <a:rPr lang="en-GB" sz="1400" dirty="0"/>
              <a:t> page as this might confuse </a:t>
            </a:r>
            <a:r>
              <a:rPr lang="en-GB" sz="1400" dirty="0" smtClean="0"/>
              <a:t>customers. </a:t>
            </a:r>
            <a:endParaRPr lang="en-GB" sz="1400" dirty="0"/>
          </a:p>
        </p:txBody>
      </p:sp>
    </p:spTree>
    <p:extLst>
      <p:ext uri="{BB962C8B-B14F-4D97-AF65-F5344CB8AC3E}">
        <p14:creationId xmlns:p14="http://schemas.microsoft.com/office/powerpoint/2010/main" val="76416212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187</TotalTime>
  <Words>1104</Words>
  <Application>Microsoft Office PowerPoint</Application>
  <PresentationFormat>On-screen Show (4:3)</PresentationFormat>
  <Paragraphs>145</Paragraphs>
  <Slides>10</Slides>
  <Notes>1</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Scheduling orders</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Joanna Nawrocka</dc:creator>
  <cp:lastModifiedBy>Training</cp:lastModifiedBy>
  <cp:revision>37</cp:revision>
  <dcterms:created xsi:type="dcterms:W3CDTF">2015-03-04T09:53:49Z</dcterms:created>
  <dcterms:modified xsi:type="dcterms:W3CDTF">2016-10-24T14:03:29Z</dcterms:modified>
</cp:coreProperties>
</file>