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7" r:id="rId5"/>
    <p:sldId id="260" r:id="rId6"/>
    <p:sldId id="262" r:id="rId7"/>
    <p:sldId id="261" r:id="rId8"/>
    <p:sldId id="266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32" d="100"/>
          <a:sy n="132" d="100"/>
        </p:scale>
        <p:origin x="-10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A7CC9F-4A53-4604-834E-DEEA35CEC044}" type="datetimeFigureOut">
              <a:rPr lang="en-GB" smtClean="0"/>
              <a:t>07/07/2015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A97E18-B847-4211-9B9B-0EEA81D74E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8983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3BA61F-997C-47E9-9C45-78FD88E159E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637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32B3-2132-41A3-B1E5-02BADC2BA5D9}" type="datetimeFigureOut">
              <a:rPr lang="en-GB" smtClean="0"/>
              <a:t>07/07/2015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E858-9E6B-439B-A95F-34D4CEE186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200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32B3-2132-41A3-B1E5-02BADC2BA5D9}" type="datetimeFigureOut">
              <a:rPr lang="en-GB" smtClean="0"/>
              <a:t>07/07/2015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E858-9E6B-439B-A95F-34D4CEE186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180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32B3-2132-41A3-B1E5-02BADC2BA5D9}" type="datetimeFigureOut">
              <a:rPr lang="en-GB" smtClean="0"/>
              <a:t>07/07/2015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E858-9E6B-439B-A95F-34D4CEE186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654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32B3-2132-41A3-B1E5-02BADC2BA5D9}" type="datetimeFigureOut">
              <a:rPr lang="en-GB" smtClean="0"/>
              <a:t>07/07/2015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E858-9E6B-439B-A95F-34D4CEE186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97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32B3-2132-41A3-B1E5-02BADC2BA5D9}" type="datetimeFigureOut">
              <a:rPr lang="en-GB" smtClean="0"/>
              <a:t>07/07/2015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E858-9E6B-439B-A95F-34D4CEE186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410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32B3-2132-41A3-B1E5-02BADC2BA5D9}" type="datetimeFigureOut">
              <a:rPr lang="en-GB" smtClean="0"/>
              <a:t>07/07/2015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E858-9E6B-439B-A95F-34D4CEE186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428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32B3-2132-41A3-B1E5-02BADC2BA5D9}" type="datetimeFigureOut">
              <a:rPr lang="en-GB" smtClean="0"/>
              <a:t>07/07/2015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E858-9E6B-439B-A95F-34D4CEE186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647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32B3-2132-41A3-B1E5-02BADC2BA5D9}" type="datetimeFigureOut">
              <a:rPr lang="en-GB" smtClean="0"/>
              <a:t>07/07/2015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E858-9E6B-439B-A95F-34D4CEE186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240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32B3-2132-41A3-B1E5-02BADC2BA5D9}" type="datetimeFigureOut">
              <a:rPr lang="en-GB" smtClean="0"/>
              <a:t>07/07/2015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E858-9E6B-439B-A95F-34D4CEE186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1375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32B3-2132-41A3-B1E5-02BADC2BA5D9}" type="datetimeFigureOut">
              <a:rPr lang="en-GB" smtClean="0"/>
              <a:t>07/07/2015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E858-9E6B-439B-A95F-34D4CEE186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502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32B3-2132-41A3-B1E5-02BADC2BA5D9}" type="datetimeFigureOut">
              <a:rPr lang="en-GB" smtClean="0"/>
              <a:t>07/07/2015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E858-9E6B-439B-A95F-34D4CEE186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988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E32B3-2132-41A3-B1E5-02BADC2BA5D9}" type="datetimeFigureOut">
              <a:rPr lang="en-GB" smtClean="0"/>
              <a:t>07/07/2015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4E858-9E6B-439B-A95F-34D4CEE186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921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iki.flashbay.com/index.php/Product_Knowledge#Service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700" y="404664"/>
            <a:ext cx="2747396" cy="226660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691680" y="2967335"/>
            <a:ext cx="626469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i="1" dirty="0" smtClean="0">
                <a:ln w="11430"/>
                <a:solidFill>
                  <a:srgbClr val="A52036"/>
                </a:solidFill>
              </a:rPr>
              <a:t>Aftersales</a:t>
            </a:r>
            <a:endParaRPr lang="en-US" sz="5400" b="1" i="1" dirty="0">
              <a:ln w="11430"/>
              <a:solidFill>
                <a:srgbClr val="A5203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592" y="6381328"/>
            <a:ext cx="3672408" cy="355764"/>
          </a:xfrm>
          <a:prstGeom prst="rect">
            <a:avLst/>
          </a:prstGeom>
        </p:spPr>
      </p:pic>
      <p:pic>
        <p:nvPicPr>
          <p:cNvPr id="4098" name="Picture 2" descr="\\UK-FP-01\homet$\joanna.n\Desktop\scot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15940"/>
            <a:ext cx="937081" cy="221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692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04664"/>
            <a:ext cx="8229600" cy="6120680"/>
          </a:xfrm>
        </p:spPr>
        <p:txBody>
          <a:bodyPr>
            <a:norm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make sure the customer is 100% satisfied with their order and the service they have received once the order has been delivered. Once confirmed you can send the contact a link to review on </a:t>
            </a:r>
            <a:r>
              <a:rPr lang="en-GB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TrustPilot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buNone/>
            </a:pP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note that any 3 star, 2 star or 1 star review (even if it is just one) will lose your entire accumulated bonus in the assessment month. You therefore have to make 100% sure that the customer is extremely satisfied with the service and product they have received.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2050" name="Picture 2" descr="\\UK-FP-01\homet$\joanna.n\Desktop\Manage Feedbac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40768"/>
            <a:ext cx="8500544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592" y="6381328"/>
            <a:ext cx="3672408" cy="355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471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28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dirty="0" smtClean="0"/>
              <a:t>The </a:t>
            </a:r>
            <a:r>
              <a:rPr lang="en-GB" sz="1600" dirty="0" err="1" smtClean="0"/>
              <a:t>Flashbay</a:t>
            </a:r>
            <a:r>
              <a:rPr lang="en-GB" sz="1600" dirty="0" smtClean="0"/>
              <a:t> wiki is an incredibly valuable resource and contains lots of information pertaining to past aftersales cases and general product knowledge.</a:t>
            </a:r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r>
              <a:rPr lang="en-GB" sz="1600" dirty="0"/>
              <a:t>G</a:t>
            </a:r>
            <a:r>
              <a:rPr lang="en-GB" sz="1600" dirty="0" smtClean="0"/>
              <a:t>ood places to start are:</a:t>
            </a:r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r>
              <a:rPr lang="en-GB" sz="1600" dirty="0"/>
              <a:t>http://wiki.flashbay.com/index.php/After_Sales_Awareness</a:t>
            </a:r>
          </a:p>
          <a:p>
            <a:pPr marL="0" indent="0">
              <a:buNone/>
            </a:pPr>
            <a:r>
              <a:rPr lang="en-GB" sz="1600" dirty="0">
                <a:hlinkClick r:id="rId2"/>
              </a:rPr>
              <a:t>http://</a:t>
            </a:r>
            <a:r>
              <a:rPr lang="en-GB" sz="1600" dirty="0" smtClean="0">
                <a:hlinkClick r:id="rId2"/>
              </a:rPr>
              <a:t>wiki.flashbay.com/index.php/Product_Knowledge#Services</a:t>
            </a:r>
            <a:endParaRPr lang="en-GB" sz="1600" dirty="0" smtClean="0"/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r>
              <a:rPr lang="en-GB" sz="1600" dirty="0" smtClean="0"/>
              <a:t>These resources are constantly updated so try to check and refresh your product knowledge from time to time.</a:t>
            </a:r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r>
              <a:rPr lang="en-GB" sz="1600" dirty="0"/>
              <a:t> </a:t>
            </a:r>
            <a:endParaRPr lang="en-GB" sz="1600" dirty="0" smtClean="0"/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endParaRPr lang="en-GB" sz="1400" dirty="0" smtClean="0"/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endParaRPr lang="en-GB" sz="1400" dirty="0" smtClean="0"/>
          </a:p>
          <a:p>
            <a:pPr marL="0" indent="0">
              <a:buNone/>
            </a:pPr>
            <a:endParaRPr lang="en-GB" sz="2400" dirty="0"/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339752" y="188640"/>
            <a:ext cx="424847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i="1" dirty="0" smtClean="0">
                <a:ln w="11430"/>
                <a:solidFill>
                  <a:srgbClr val="A52036"/>
                </a:solidFill>
              </a:rPr>
              <a:t>Further Reading</a:t>
            </a:r>
            <a:endParaRPr lang="en-US" sz="44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592" y="6381328"/>
            <a:ext cx="3672408" cy="355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42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28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Aftersales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refers to all measures, which are taken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manufacturers and retailers in order for a successful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sale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their customer.</a:t>
            </a:r>
          </a:p>
          <a:p>
            <a:pPr marL="0" indent="0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Good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Aftersales service encourages repeat and additional purchases, increasing customer satisfaction and ensuring long-term customer loyalty.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Diligent 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Aftersales care often ensures a higher future margin than new business, and is a sustainable way to increase customer value and profitability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Our Aftersales department deals with all issues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that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arise post sales, in order to maintain a business relationship with the customer. Our aftersales team is located in our UK warehouse, which we will be visiting today.</a:t>
            </a:r>
          </a:p>
          <a:p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2262642" y="332656"/>
            <a:ext cx="471141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i="1" dirty="0" smtClean="0">
                <a:ln w="11430"/>
                <a:solidFill>
                  <a:srgbClr val="A52036"/>
                </a:solidFill>
              </a:rPr>
              <a:t>What is Aftersales?</a:t>
            </a:r>
            <a:endParaRPr lang="en-US" sz="4400" b="1" i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592" y="6381328"/>
            <a:ext cx="3672408" cy="355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4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7281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The most common causes of Aftersales </a:t>
            </a:r>
            <a:r>
              <a:rPr lang="en-GB" sz="1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are:</a:t>
            </a:r>
            <a:endParaRPr lang="en-GB" sz="14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Sales Person Error (What could these be?)</a:t>
            </a: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Factory Error (What could these be?)</a:t>
            </a: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Courier Error (What could these be?)</a:t>
            </a:r>
          </a:p>
          <a:p>
            <a:pPr marL="0" indent="0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6165304"/>
            <a:ext cx="4606294" cy="44623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64985" y="116632"/>
            <a:ext cx="7291548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i="1" dirty="0" smtClean="0">
                <a:ln w="11430"/>
                <a:solidFill>
                  <a:srgbClr val="A52036"/>
                </a:solidFill>
              </a:rPr>
              <a:t>How do Most Aftersales Cases </a:t>
            </a:r>
          </a:p>
          <a:p>
            <a:pPr algn="ctr"/>
            <a:r>
              <a:rPr lang="en-US" sz="4400" b="1" i="1" dirty="0">
                <a:ln w="11430"/>
                <a:solidFill>
                  <a:srgbClr val="A52036"/>
                </a:solidFill>
              </a:rPr>
              <a:t>O</a:t>
            </a:r>
            <a:r>
              <a:rPr lang="en-US" sz="4400" b="1" i="1" dirty="0" smtClean="0">
                <a:ln w="11430"/>
                <a:solidFill>
                  <a:srgbClr val="A52036"/>
                </a:solidFill>
              </a:rPr>
              <a:t>riginate?</a:t>
            </a:r>
            <a:endParaRPr lang="en-US" sz="4400" b="1" i="1" dirty="0">
              <a:ln w="11430"/>
              <a:solidFill>
                <a:srgbClr val="A5203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6755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 smtClean="0">
                <a:solidFill>
                  <a:srgbClr val="C00000"/>
                </a:solidFill>
              </a:rPr>
              <a:t>Answers</a:t>
            </a:r>
            <a:endParaRPr lang="en-GB" b="1" i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500" dirty="0" smtClean="0"/>
              <a:t>Sales person Errors: </a:t>
            </a:r>
          </a:p>
          <a:p>
            <a:pPr marL="0" indent="0">
              <a:buNone/>
            </a:pPr>
            <a:endParaRPr lang="en-GB" sz="1500" dirty="0" smtClean="0"/>
          </a:p>
          <a:p>
            <a:pPr marL="0" indent="0">
              <a:buNone/>
            </a:pPr>
            <a:r>
              <a:rPr lang="en-GB" sz="1500" dirty="0" smtClean="0"/>
              <a:t>Order entry, this could cover wrong proofs being ordered, </a:t>
            </a:r>
            <a:r>
              <a:rPr lang="en-GB" sz="1500" dirty="0"/>
              <a:t>m</a:t>
            </a:r>
            <a:r>
              <a:rPr lang="en-GB" sz="1500" dirty="0" smtClean="0"/>
              <a:t>issing services off the order, </a:t>
            </a:r>
            <a:r>
              <a:rPr lang="en-GB" sz="1500" dirty="0"/>
              <a:t>d</a:t>
            </a:r>
            <a:r>
              <a:rPr lang="en-GB" sz="1500" dirty="0" smtClean="0"/>
              <a:t>elivery addresses being entered incorrectly. Wrong Currency being used etc. </a:t>
            </a:r>
          </a:p>
          <a:p>
            <a:endParaRPr lang="en-GB" sz="1500" dirty="0" smtClean="0"/>
          </a:p>
          <a:p>
            <a:r>
              <a:rPr lang="en-GB" sz="1500" dirty="0" smtClean="0"/>
              <a:t>Factory Error: </a:t>
            </a:r>
          </a:p>
          <a:p>
            <a:pPr marL="0" indent="0">
              <a:buNone/>
            </a:pPr>
            <a:endParaRPr lang="en-GB" sz="1500" dirty="0" smtClean="0"/>
          </a:p>
          <a:p>
            <a:pPr marL="0" indent="0">
              <a:buNone/>
            </a:pPr>
            <a:r>
              <a:rPr lang="en-GB" sz="1500" dirty="0"/>
              <a:t>I</a:t>
            </a:r>
            <a:r>
              <a:rPr lang="en-GB" sz="1500" dirty="0" smtClean="0"/>
              <a:t>ncorrect printing, incorrect shipping addresses. Delays in production etc.</a:t>
            </a:r>
          </a:p>
          <a:p>
            <a:pPr marL="0" indent="0">
              <a:buNone/>
            </a:pPr>
            <a:endParaRPr lang="en-GB" sz="1500" dirty="0"/>
          </a:p>
          <a:p>
            <a:r>
              <a:rPr lang="en-GB" sz="1500" dirty="0" smtClean="0"/>
              <a:t>Courier Errors:</a:t>
            </a:r>
          </a:p>
          <a:p>
            <a:pPr marL="0" indent="0">
              <a:buNone/>
            </a:pPr>
            <a:endParaRPr lang="en-GB" sz="1500" dirty="0" smtClean="0"/>
          </a:p>
          <a:p>
            <a:pPr marL="0" indent="0">
              <a:buNone/>
            </a:pPr>
            <a:r>
              <a:rPr lang="en-GB" sz="1500" dirty="0" smtClean="0"/>
              <a:t> Delays in transit. Wrong delivery address. Package being delivered damaged. Package being lost.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65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229600" cy="4525963"/>
          </a:xfrm>
        </p:spPr>
        <p:txBody>
          <a:bodyPr/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We write an email to </a:t>
            </a:r>
            <a:r>
              <a:rPr lang="en-GB" sz="1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aftersales.[country code]@flashbay.com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with the Sales order number as the subject. You can then find aftersales related reporting templates under the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arts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GB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Zimbra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136166" y="188640"/>
            <a:ext cx="716914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i="1" dirty="0" smtClean="0">
                <a:ln w="11430"/>
                <a:solidFill>
                  <a:srgbClr val="A52036"/>
                </a:solidFill>
              </a:rPr>
              <a:t>How are Aftersales Reported?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592" y="6381328"/>
            <a:ext cx="3672408" cy="35576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188" y="2060848"/>
            <a:ext cx="7727350" cy="4135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606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https://mail2.flashbay.com/service/home/~/New%20Aftersales%20Text%20Parts.PNG?auth=co&amp;loc=en_US&amp;id=24957&amp;part=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7" name="Picture 3" descr="\\UK-FP-01\homet$\joanna.n\Desktop\New Aftersales Text Part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701944"/>
            <a:ext cx="6936016" cy="545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592" y="6381328"/>
            <a:ext cx="3672408" cy="355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300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251520" y="54868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5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600" dirty="0" smtClean="0">
                <a:cs typeface="Arial" panose="020B0604020202020204" pitchFamily="34" charset="0"/>
              </a:rPr>
              <a:t>It </a:t>
            </a:r>
            <a:r>
              <a:rPr lang="en-GB" sz="1600" dirty="0">
                <a:cs typeface="Arial" panose="020B0604020202020204" pitchFamily="34" charset="0"/>
              </a:rPr>
              <a:t>is important to include as much information as possible in order to facilitate </a:t>
            </a:r>
            <a:r>
              <a:rPr lang="en-GB" sz="1600" dirty="0" smtClean="0">
                <a:cs typeface="Arial" panose="020B0604020202020204" pitchFamily="34" charset="0"/>
              </a:rPr>
              <a:t>the prompt </a:t>
            </a:r>
            <a:r>
              <a:rPr lang="en-GB" sz="1600" dirty="0">
                <a:cs typeface="Arial" panose="020B0604020202020204" pitchFamily="34" charset="0"/>
              </a:rPr>
              <a:t>resolution of the case</a:t>
            </a:r>
            <a:r>
              <a:rPr lang="en-GB" sz="1600" dirty="0" smtClean="0">
                <a:cs typeface="Arial" panose="020B0604020202020204" pitchFamily="34" charset="0"/>
              </a:rPr>
              <a:t>.</a:t>
            </a:r>
            <a:r>
              <a:rPr lang="en-GB" sz="1600" dirty="0">
                <a:cs typeface="Arial" panose="020B0604020202020204" pitchFamily="34" charset="0"/>
              </a:rPr>
              <a:t> </a:t>
            </a:r>
            <a:endParaRPr lang="en-GB" sz="1600" dirty="0" smtClean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592" y="6381328"/>
            <a:ext cx="3672408" cy="355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3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 smtClean="0">
                <a:solidFill>
                  <a:srgbClr val="C00000"/>
                </a:solidFill>
              </a:rPr>
              <a:t>Aftersales Resolution</a:t>
            </a:r>
            <a:endParaRPr lang="en-GB" b="1" i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1800" dirty="0" smtClean="0"/>
          </a:p>
          <a:p>
            <a:endParaRPr lang="en-GB" sz="1800" dirty="0"/>
          </a:p>
          <a:p>
            <a:r>
              <a:rPr lang="en-GB" sz="1800" dirty="0" smtClean="0"/>
              <a:t>Once the aftersales case has been resolved and the customer is happy with the outcome then your Group Leader will conduct a brief meeting with you to determine what steps could have been taken to avoid similar cases arising in the future.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103354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7334"/>
            <a:ext cx="8064896" cy="882352"/>
          </a:xfrm>
        </p:spPr>
        <p:txBody>
          <a:bodyPr/>
          <a:lstStyle/>
          <a:p>
            <a:r>
              <a:rPr lang="en-US" b="1" i="1" dirty="0" err="1" smtClean="0">
                <a:ln w="11430"/>
                <a:solidFill>
                  <a:srgbClr val="A52036"/>
                </a:solidFill>
              </a:rPr>
              <a:t>TrustPilot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80729"/>
            <a:ext cx="8208912" cy="1512168"/>
          </a:xfrm>
        </p:spPr>
        <p:txBody>
          <a:bodyPr>
            <a:norm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Great sales work and diligent aftersales following up is rewarded here at Flashbay and as such we operate a </a:t>
            </a:r>
            <a:r>
              <a:rPr lang="en-GB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TrustPilot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Reward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Scheme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TrustPilot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is an independent review website and if one of you customers places a 5 star review of our services then you will receive a £10 bonus. </a:t>
            </a: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276872"/>
            <a:ext cx="3468676" cy="4158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592" y="6381328"/>
            <a:ext cx="3672408" cy="355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600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446</Words>
  <Application>Microsoft Office PowerPoint</Application>
  <PresentationFormat>On-screen Show (4:3)</PresentationFormat>
  <Paragraphs>83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Answers</vt:lpstr>
      <vt:lpstr>PowerPoint Presentation</vt:lpstr>
      <vt:lpstr>PowerPoint Presentation</vt:lpstr>
      <vt:lpstr>PowerPoint Presentation</vt:lpstr>
      <vt:lpstr>Aftersales Resolution</vt:lpstr>
      <vt:lpstr>TrustPilot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Joanna Nawrocka</dc:creator>
  <cp:lastModifiedBy>Scott Holden</cp:lastModifiedBy>
  <cp:revision>4</cp:revision>
  <dcterms:created xsi:type="dcterms:W3CDTF">2015-03-04T09:55:25Z</dcterms:created>
  <dcterms:modified xsi:type="dcterms:W3CDTF">2015-07-07T09:20:32Z</dcterms:modified>
</cp:coreProperties>
</file>