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7" r:id="rId5"/>
    <p:sldId id="260" r:id="rId6"/>
    <p:sldId id="262" r:id="rId7"/>
    <p:sldId id="261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7CC9F-4A53-4604-834E-DEEA35CEC044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97E18-B847-4211-9B9B-0EEA81D74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98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BA61F-997C-47E9-9C45-78FD88E159E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637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20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18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65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9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1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42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64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24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37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50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98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E32B3-2132-41A3-B1E5-02BADC2BA5D9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4E858-9E6B-439B-A95F-34D4CEE18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92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iki.flashbay.com/index.php/Product_Knowledge#Servic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00" y="404664"/>
            <a:ext cx="2747396" cy="226660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91680" y="2967335"/>
            <a:ext cx="62646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11430"/>
                <a:solidFill>
                  <a:srgbClr val="A52036"/>
                </a:solidFill>
              </a:rPr>
              <a:t>Aftersales</a:t>
            </a:r>
            <a:endParaRPr lang="en-US" sz="5400" b="1" i="1" dirty="0">
              <a:ln w="11430"/>
              <a:solidFill>
                <a:srgbClr val="A5203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4098" name="Picture 2" descr="\\UK-FP-01\homet$\joanna.n\Desktop\scot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940"/>
            <a:ext cx="937081" cy="22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9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6120680"/>
          </a:xfrm>
        </p:spPr>
        <p:txBody>
          <a:bodyPr>
            <a:norm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make sure the customer is 100% satisfied with their order and the service they have received once the order has been delivered. Once confirmed you can send the contact a link to review on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TrustPilot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note that any 3 star, 2 star or 1 star review (even if it is just one) will lose your entire accumulated bonus in the assessment month. You therefore have to make 100% sure that the customer is extremely satisfied with the service and product they have received.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\\UK-FP-01\homet$\joanna.n\Desktop\Manage Feedba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50054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471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smtClean="0"/>
              <a:t>The </a:t>
            </a:r>
            <a:r>
              <a:rPr lang="en-GB" sz="1600" dirty="0" err="1" smtClean="0"/>
              <a:t>Flashbay</a:t>
            </a:r>
            <a:r>
              <a:rPr lang="en-GB" sz="1600" dirty="0" smtClean="0"/>
              <a:t> wiki is an incredibly valuable resource and contains lots of information pertaining to past aftersales cases and general product knowledge.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G</a:t>
            </a:r>
            <a:r>
              <a:rPr lang="en-GB" sz="1600" dirty="0" smtClean="0"/>
              <a:t>ood places to start are: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/>
              <a:t>http://wiki.flashbay.com/index.php/After_Sales_Awareness</a:t>
            </a:r>
          </a:p>
          <a:p>
            <a:pPr marL="0" indent="0">
              <a:buNone/>
            </a:pPr>
            <a:r>
              <a:rPr lang="en-GB" sz="1600" dirty="0">
                <a:hlinkClick r:id="rId2"/>
              </a:rPr>
              <a:t>http://</a:t>
            </a:r>
            <a:r>
              <a:rPr lang="en-GB" sz="1600" dirty="0" smtClean="0">
                <a:hlinkClick r:id="rId2"/>
              </a:rPr>
              <a:t>wiki.flashbay.com/index.php/Product_Knowledge#Services</a:t>
            </a: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These resources are constantly updated so try to check and refresh your product knowledge from time to time.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 </a:t>
            </a: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339752" y="188640"/>
            <a:ext cx="424847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i="1" dirty="0" smtClean="0">
                <a:ln w="11430"/>
                <a:solidFill>
                  <a:srgbClr val="A52036"/>
                </a:solidFill>
              </a:rPr>
              <a:t>Further Reading</a:t>
            </a:r>
            <a:endParaRPr lang="en-US" sz="4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2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Aftersales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refers to all measures, which are taken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manufacturers and retailers in order for a successful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sale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their customer.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Aftersales service encourages repeat and additional purchases, increasing customer satisfaction and ensuring long-term customer loyalty.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Diligent 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Aftersales care often ensures a higher future margin than new business, and is a sustainable way to increase customer value and profitability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Our Aftersales department deals with all issues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arise post sales, in order to maintain a business relationship with the customer. Our aftersales team is located in our UK warehouse, which we will be visiting today.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62642" y="332656"/>
            <a:ext cx="471141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i="1" dirty="0" smtClean="0">
                <a:ln w="11430"/>
                <a:solidFill>
                  <a:srgbClr val="A52036"/>
                </a:solidFill>
              </a:rPr>
              <a:t>What is Aftersales?</a:t>
            </a:r>
            <a:endParaRPr lang="en-US" sz="44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4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most common causes of Aftersales </a:t>
            </a:r>
            <a:r>
              <a:rPr lang="en-GB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are:</a:t>
            </a:r>
            <a:endParaRPr lang="en-GB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Sales Person Error (What could these be?)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Factory Error (What could these be?)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Courier Error (What could these be?)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165304"/>
            <a:ext cx="4606294" cy="4462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64985" y="116632"/>
            <a:ext cx="729154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i="1" dirty="0" smtClean="0">
                <a:ln w="11430"/>
                <a:solidFill>
                  <a:srgbClr val="A52036"/>
                </a:solidFill>
              </a:rPr>
              <a:t>How do Most Aftersales Cases </a:t>
            </a:r>
          </a:p>
          <a:p>
            <a:pPr algn="ctr"/>
            <a:r>
              <a:rPr lang="en-US" sz="4400" b="1" i="1" dirty="0">
                <a:ln w="11430"/>
                <a:solidFill>
                  <a:srgbClr val="A52036"/>
                </a:solidFill>
              </a:rPr>
              <a:t>O</a:t>
            </a:r>
            <a:r>
              <a:rPr lang="en-US" sz="4400" b="1" i="1" dirty="0" smtClean="0">
                <a:ln w="11430"/>
                <a:solidFill>
                  <a:srgbClr val="A52036"/>
                </a:solidFill>
              </a:rPr>
              <a:t>riginate?</a:t>
            </a:r>
            <a:endParaRPr lang="en-US" sz="4400" b="1" i="1" dirty="0">
              <a:ln w="11430"/>
              <a:solidFill>
                <a:srgbClr val="A5203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755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Answers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500" dirty="0" smtClean="0"/>
              <a:t>Sales person Errors: </a:t>
            </a:r>
          </a:p>
          <a:p>
            <a:pPr marL="0" indent="0">
              <a:buNone/>
            </a:pPr>
            <a:endParaRPr lang="en-GB" sz="1500" dirty="0" smtClean="0"/>
          </a:p>
          <a:p>
            <a:pPr marL="0" indent="0">
              <a:buNone/>
            </a:pPr>
            <a:r>
              <a:rPr lang="en-GB" sz="1500" dirty="0" smtClean="0"/>
              <a:t>Order entry, this could cover wrong proofs being ordered, </a:t>
            </a:r>
            <a:r>
              <a:rPr lang="en-GB" sz="1500" dirty="0"/>
              <a:t>m</a:t>
            </a:r>
            <a:r>
              <a:rPr lang="en-GB" sz="1500" dirty="0" smtClean="0"/>
              <a:t>issing services off the order, </a:t>
            </a:r>
            <a:r>
              <a:rPr lang="en-GB" sz="1500" dirty="0"/>
              <a:t>d</a:t>
            </a:r>
            <a:r>
              <a:rPr lang="en-GB" sz="1500" dirty="0" smtClean="0"/>
              <a:t>elivery addresses being entered incorrectly. Wrong Currency being used etc. </a:t>
            </a:r>
          </a:p>
          <a:p>
            <a:endParaRPr lang="en-GB" sz="1500" dirty="0" smtClean="0"/>
          </a:p>
          <a:p>
            <a:r>
              <a:rPr lang="en-GB" sz="1500" dirty="0" smtClean="0"/>
              <a:t>Factory Error: </a:t>
            </a:r>
          </a:p>
          <a:p>
            <a:pPr marL="0" indent="0">
              <a:buNone/>
            </a:pPr>
            <a:endParaRPr lang="en-GB" sz="1500" dirty="0" smtClean="0"/>
          </a:p>
          <a:p>
            <a:pPr marL="0" indent="0">
              <a:buNone/>
            </a:pPr>
            <a:r>
              <a:rPr lang="en-GB" sz="1500" dirty="0"/>
              <a:t>I</a:t>
            </a:r>
            <a:r>
              <a:rPr lang="en-GB" sz="1500" dirty="0" smtClean="0"/>
              <a:t>ncorrect printing, incorrect shipping addresses. Delays in production etc.</a:t>
            </a:r>
          </a:p>
          <a:p>
            <a:pPr marL="0" indent="0">
              <a:buNone/>
            </a:pPr>
            <a:endParaRPr lang="en-GB" sz="1500" dirty="0"/>
          </a:p>
          <a:p>
            <a:r>
              <a:rPr lang="en-GB" sz="1500" dirty="0" smtClean="0"/>
              <a:t>Courier Errors:</a:t>
            </a:r>
          </a:p>
          <a:p>
            <a:pPr marL="0" indent="0">
              <a:buNone/>
            </a:pPr>
            <a:endParaRPr lang="en-GB" sz="1500" dirty="0" smtClean="0"/>
          </a:p>
          <a:p>
            <a:pPr marL="0" indent="0">
              <a:buNone/>
            </a:pPr>
            <a:r>
              <a:rPr lang="en-GB" sz="1500" dirty="0" smtClean="0"/>
              <a:t> Delays in transit. Wrong delivery address. Package being delivered damaged. Package being lost.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6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4525963"/>
          </a:xfrm>
        </p:spPr>
        <p:txBody>
          <a:bodyPr/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We write an email to </a:t>
            </a:r>
            <a:r>
              <a:rPr lang="en-GB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aftersales.[country code]@flashbay.com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with the Sales order number as the subject. You can then find aftersales related reporting templates under the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arts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Zimbra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136166" y="188640"/>
            <a:ext cx="716914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i="1" dirty="0" smtClean="0">
                <a:ln w="11430"/>
                <a:solidFill>
                  <a:srgbClr val="A52036"/>
                </a:solidFill>
              </a:rPr>
              <a:t>How are Aftersales Reported?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88" y="2060848"/>
            <a:ext cx="7727350" cy="413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606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2.flashbay.com/service/home/~/New%20Aftersales%20Text%20Parts.PNG?auth=co&amp;loc=en_US&amp;id=24957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 descr="\\UK-FP-01\homet$\joanna.n\Desktop\New Aftersales Text Par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01944"/>
            <a:ext cx="6936016" cy="545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30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5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dirty="0" smtClean="0">
                <a:cs typeface="Arial" panose="020B0604020202020204" pitchFamily="34" charset="0"/>
              </a:rPr>
              <a:t>It </a:t>
            </a:r>
            <a:r>
              <a:rPr lang="en-GB" sz="1600" dirty="0">
                <a:cs typeface="Arial" panose="020B0604020202020204" pitchFamily="34" charset="0"/>
              </a:rPr>
              <a:t>is important to include as much information as possible in order to facilitate </a:t>
            </a:r>
            <a:r>
              <a:rPr lang="en-GB" sz="1600" dirty="0" smtClean="0">
                <a:cs typeface="Arial" panose="020B0604020202020204" pitchFamily="34" charset="0"/>
              </a:rPr>
              <a:t>the prompt </a:t>
            </a:r>
            <a:r>
              <a:rPr lang="en-GB" sz="1600" dirty="0">
                <a:cs typeface="Arial" panose="020B0604020202020204" pitchFamily="34" charset="0"/>
              </a:rPr>
              <a:t>resolution of the case</a:t>
            </a:r>
            <a:r>
              <a:rPr lang="en-GB" sz="1600" dirty="0" smtClean="0">
                <a:cs typeface="Arial" panose="020B0604020202020204" pitchFamily="34" charset="0"/>
              </a:rPr>
              <a:t>.</a:t>
            </a:r>
            <a:r>
              <a:rPr lang="en-GB" sz="1600" dirty="0">
                <a:cs typeface="Arial" panose="020B0604020202020204" pitchFamily="34" charset="0"/>
              </a:rPr>
              <a:t> </a:t>
            </a:r>
            <a:endParaRPr lang="en-GB" sz="16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3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Aftersales Resolution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800" dirty="0" smtClean="0"/>
          </a:p>
          <a:p>
            <a:endParaRPr lang="en-GB" sz="1800" dirty="0"/>
          </a:p>
          <a:p>
            <a:r>
              <a:rPr lang="en-GB" sz="1800" dirty="0" smtClean="0"/>
              <a:t>Once the aftersales case has been resolved and the customer is happy with the outcome then your Group Leader will conduct a brief meeting with you to determine what steps could have been taken to avoid similar cases arising in the future.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103354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334"/>
            <a:ext cx="8064896" cy="882352"/>
          </a:xfrm>
        </p:spPr>
        <p:txBody>
          <a:bodyPr/>
          <a:lstStyle/>
          <a:p>
            <a:r>
              <a:rPr lang="en-US" b="1" i="1" dirty="0" err="1" smtClean="0">
                <a:ln w="11430"/>
                <a:solidFill>
                  <a:srgbClr val="A52036"/>
                </a:solidFill>
              </a:rPr>
              <a:t>TrustPilot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9"/>
            <a:ext cx="8208912" cy="1512168"/>
          </a:xfrm>
        </p:spPr>
        <p:txBody>
          <a:bodyPr>
            <a:norm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Great sales work and diligent aftersales following up is rewarded here at Flashbay and as such we operate a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TrustPilot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Reward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Scheme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TrustPilot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is an independent review website and if one of you customers places a 5 star review of our services then you will receive a £10 bonus. 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3468676" cy="4158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00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446</Words>
  <Application>Microsoft Office PowerPoint</Application>
  <PresentationFormat>On-screen Show (4:3)</PresentationFormat>
  <Paragraphs>83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Answers</vt:lpstr>
      <vt:lpstr>PowerPoint Presentation</vt:lpstr>
      <vt:lpstr>PowerPoint Presentation</vt:lpstr>
      <vt:lpstr>PowerPoint Presentation</vt:lpstr>
      <vt:lpstr>Aftersales Resolution</vt:lpstr>
      <vt:lpstr>TrustPilot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Nawrocka</dc:creator>
  <cp:lastModifiedBy>Scott Holden</cp:lastModifiedBy>
  <cp:revision>4</cp:revision>
  <dcterms:created xsi:type="dcterms:W3CDTF">2015-03-04T09:55:25Z</dcterms:created>
  <dcterms:modified xsi:type="dcterms:W3CDTF">2015-07-07T09:20:32Z</dcterms:modified>
</cp:coreProperties>
</file>