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54" d="100"/>
          <a:sy n="154" d="100"/>
        </p:scale>
        <p:origin x="-22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453E0-5DCF-4AAD-879B-2CCA418E1A1A}" type="datetimeFigureOut">
              <a:rPr lang="en-GB" smtClean="0"/>
              <a:t>04/03/2015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F81FB-D115-4979-812B-20839F36D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156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3BA61F-997C-47E9-9C45-78FD88E159E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802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40BBF-E0BC-4217-83E5-C50F36520105}" type="datetimeFigureOut">
              <a:rPr lang="en-GB" smtClean="0"/>
              <a:t>04/03/2015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B7CE-B830-4D4B-BE18-00638E58E0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269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40BBF-E0BC-4217-83E5-C50F36520105}" type="datetimeFigureOut">
              <a:rPr lang="en-GB" smtClean="0"/>
              <a:t>04/03/2015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B7CE-B830-4D4B-BE18-00638E58E0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92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40BBF-E0BC-4217-83E5-C50F36520105}" type="datetimeFigureOut">
              <a:rPr lang="en-GB" smtClean="0"/>
              <a:t>04/03/2015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B7CE-B830-4D4B-BE18-00638E58E0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086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40BBF-E0BC-4217-83E5-C50F36520105}" type="datetimeFigureOut">
              <a:rPr lang="en-GB" smtClean="0"/>
              <a:t>04/03/2015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B7CE-B830-4D4B-BE18-00638E58E0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342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40BBF-E0BC-4217-83E5-C50F36520105}" type="datetimeFigureOut">
              <a:rPr lang="en-GB" smtClean="0"/>
              <a:t>04/03/2015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B7CE-B830-4D4B-BE18-00638E58E0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597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40BBF-E0BC-4217-83E5-C50F36520105}" type="datetimeFigureOut">
              <a:rPr lang="en-GB" smtClean="0"/>
              <a:t>04/03/2015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B7CE-B830-4D4B-BE18-00638E58E0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044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40BBF-E0BC-4217-83E5-C50F36520105}" type="datetimeFigureOut">
              <a:rPr lang="en-GB" smtClean="0"/>
              <a:t>04/03/2015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B7CE-B830-4D4B-BE18-00638E58E0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849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40BBF-E0BC-4217-83E5-C50F36520105}" type="datetimeFigureOut">
              <a:rPr lang="en-GB" smtClean="0"/>
              <a:t>04/03/2015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B7CE-B830-4D4B-BE18-00638E58E0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621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40BBF-E0BC-4217-83E5-C50F36520105}" type="datetimeFigureOut">
              <a:rPr lang="en-GB" smtClean="0"/>
              <a:t>04/03/2015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B7CE-B830-4D4B-BE18-00638E58E0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663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40BBF-E0BC-4217-83E5-C50F36520105}" type="datetimeFigureOut">
              <a:rPr lang="en-GB" smtClean="0"/>
              <a:t>04/03/2015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B7CE-B830-4D4B-BE18-00638E58E0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770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40BBF-E0BC-4217-83E5-C50F36520105}" type="datetimeFigureOut">
              <a:rPr lang="en-GB" smtClean="0"/>
              <a:t>04/03/2015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B7CE-B830-4D4B-BE18-00638E58E0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705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40BBF-E0BC-4217-83E5-C50F36520105}" type="datetimeFigureOut">
              <a:rPr lang="en-GB" smtClean="0"/>
              <a:t>04/03/2015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CB7CE-B830-4D4B-BE18-00638E58E0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31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36263" y="2846111"/>
            <a:ext cx="56886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i="1" dirty="0" smtClean="0">
                <a:ln w="11430"/>
                <a:solidFill>
                  <a:srgbClr val="A52036"/>
                </a:solidFill>
              </a:rPr>
              <a:t>Phone Calls</a:t>
            </a:r>
            <a:endParaRPr lang="en-US" sz="5400" b="1" i="1" dirty="0">
              <a:ln w="11430"/>
              <a:solidFill>
                <a:srgbClr val="A5203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2158799" cy="21534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6381328"/>
            <a:ext cx="3672408" cy="355764"/>
          </a:xfrm>
          <a:prstGeom prst="rect">
            <a:avLst/>
          </a:prstGeom>
        </p:spPr>
      </p:pic>
      <p:pic>
        <p:nvPicPr>
          <p:cNvPr id="5122" name="Picture 2" descr="\\UK-FP-01\homet$\joanna.n\Desktop\krych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0005"/>
            <a:ext cx="1061154" cy="227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251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51074" y="-175458"/>
            <a:ext cx="726844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i="1" dirty="0" smtClean="0">
                <a:ln w="11430"/>
                <a:solidFill>
                  <a:srgbClr val="A52036"/>
                </a:solidFill>
              </a:rPr>
              <a:t>How to Make Good </a:t>
            </a:r>
            <a:r>
              <a:rPr lang="en-US" sz="4400" b="1" i="1" dirty="0">
                <a:ln w="11430"/>
                <a:solidFill>
                  <a:srgbClr val="A52036"/>
                </a:solidFill>
              </a:rPr>
              <a:t>P</a:t>
            </a:r>
            <a:r>
              <a:rPr lang="en-US" sz="4400" b="1" i="1" dirty="0" smtClean="0">
                <a:ln w="11430"/>
                <a:solidFill>
                  <a:srgbClr val="A52036"/>
                </a:solidFill>
              </a:rPr>
              <a:t>hone </a:t>
            </a:r>
            <a:r>
              <a:rPr lang="en-US" sz="4400" b="1" i="1" dirty="0">
                <a:ln w="11430"/>
                <a:solidFill>
                  <a:srgbClr val="A52036"/>
                </a:solidFill>
              </a:rPr>
              <a:t>C</a:t>
            </a:r>
            <a:r>
              <a:rPr lang="en-US" sz="4400" b="1" i="1" dirty="0" smtClean="0">
                <a:ln w="11430"/>
                <a:solidFill>
                  <a:srgbClr val="A52036"/>
                </a:solidFill>
              </a:rPr>
              <a:t>alls?</a:t>
            </a:r>
            <a:endParaRPr lang="en-US" sz="4400" b="1" i="1" dirty="0">
              <a:ln w="11430"/>
              <a:solidFill>
                <a:srgbClr val="A5203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6381328"/>
            <a:ext cx="3672408" cy="35576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1520" y="1124744"/>
            <a:ext cx="784887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GET READY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Prepare professional introduction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 SPECIFIC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Thank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customer for i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nquiry, should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always relate to customer's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inquiry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and make sure customer understands the reason for your call.</a:t>
            </a:r>
            <a:b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Individual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approach -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addressing customer needs and why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Flashbay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will meet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USE DIALOGUE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Yes, you're excited about your business, but a phone call is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 dialogue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not a monologue.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Don't make the price most important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subject - point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out other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advantages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when buying from Flashbay ( quality, lead time)</a:t>
            </a:r>
            <a:b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Good knowledge of the product, branding methods and services we offer will improve customer's confidence, increasing chances of a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sale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ASK FOR LOGO &amp; ADDRESS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Always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ask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for customer's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logo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in order to create a virtual proof or their address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 order to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send them a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sample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pack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CHECK THE DEADLINE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It is important to know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whether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they have an urgent project or not as you will be able to send your quote accordingly and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have a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better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margin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KEEP IT SHORT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Assume this won't be the only time in your life that you'll talk to them, so you don't need to fit everything into a single conversation.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Explain next step ( Sales Cycle)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54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476672"/>
            <a:ext cx="6390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Follow up</a:t>
            </a:r>
            <a:endParaRPr lang="en-GB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980728"/>
            <a:ext cx="633670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Following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customer will help you increase the level of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accuracy. You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will have more information to understand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 customer's requirements,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and you will be able to adapt your price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accordingly</a:t>
            </a:r>
          </a:p>
          <a:p>
            <a:pPr lvl="0"/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you call your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lead you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need to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check if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your customer is available to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talk. If not, ask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when you can call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them back</a:t>
            </a:r>
          </a:p>
          <a:p>
            <a:pPr lvl="0"/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Professional introduction: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ctr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GB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Hello</a:t>
            </a: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, it’s </a:t>
            </a:r>
            <a:r>
              <a:rPr lang="en-GB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Krystyna</a:t>
            </a: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 from </a:t>
            </a:r>
            <a:r>
              <a:rPr lang="en-GB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lashbay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Ensure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they received our sample pack, ask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for feedback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on the quality of our products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Have they received our price list, quote,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VP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? ( explain the fluctuation of the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NAND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flash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price and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how they will buy at the best price if they can confirm within 6 days)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Always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ask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who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is m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aking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 final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decision - proactively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guide the customer towards a purchase</a:t>
            </a:r>
          </a:p>
          <a:p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6381328"/>
            <a:ext cx="3672408" cy="355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9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Important to see if you can 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re-launch 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customer 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</a:p>
          <a:p>
            <a:pPr marL="0" indent="0">
              <a:buNone/>
            </a:pPr>
            <a:endParaRPr lang="en-GB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may have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made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 fantastic phone call and follow up but for some reason customer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said “NO”.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Never give up and don't take "No"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answer!</a:t>
            </a: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Maybe the customer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placed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their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order with a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competitor - 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all them back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to check if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they are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satisfied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 quality and service and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then offer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quote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Customers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/ leads contact might have changed so try to qualify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GB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Netsuite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Keep those calls short and informative;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no initial interest customers will not like long lasting phone calls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Inform about samples / new products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&amp; ensure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customer still has samples and is informed about any new products or services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Give the customer a reason to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buy – preparation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– future customer events 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Line up the next follow up call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“If </a:t>
            </a: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I do not hear from you I will contact you again in a few weeks or when new products introduced”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548680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Refresh Leads</a:t>
            </a:r>
            <a:endParaRPr lang="en-GB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6381328"/>
            <a:ext cx="3672408" cy="355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8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ln w="11430"/>
                <a:solidFill>
                  <a:srgbClr val="A52036"/>
                </a:solidFill>
              </a:rPr>
              <a:t>How </a:t>
            </a:r>
            <a:r>
              <a:rPr lang="en-US" b="1" i="1" dirty="0" smtClean="0">
                <a:ln w="11430"/>
                <a:solidFill>
                  <a:srgbClr val="A52036"/>
                </a:solidFill>
              </a:rPr>
              <a:t>to Professionally Transfer a Call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229600" cy="4525963"/>
          </a:xfrm>
        </p:spPr>
        <p:txBody>
          <a:bodyPr>
            <a:norm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Introduce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yourself and ask who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 customer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would like to speak to</a:t>
            </a: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Inform the customer that you will try to transfer them to the appropriate person.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This will give the caller a chance to ask any other questions and give them a feeling of control.</a:t>
            </a: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Say to the customer: </a:t>
            </a: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“Please hold the </a:t>
            </a:r>
            <a:r>
              <a:rPr lang="en-GB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line, </a:t>
            </a: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I will see if I can put you through”</a:t>
            </a: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Press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old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Call the appropriate SAM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(you can use the phone book to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find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 extension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6381328"/>
            <a:ext cx="3672408" cy="355764"/>
          </a:xfrm>
          <a:prstGeom prst="rect">
            <a:avLst/>
          </a:prstGeom>
        </p:spPr>
      </p:pic>
      <p:pic>
        <p:nvPicPr>
          <p:cNvPr id="5" name="Picture 2" descr="\\UK-FP-01\homet$\joanna.n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2708920"/>
            <a:ext cx="6278797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4884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229600" cy="4525963"/>
          </a:xfrm>
        </p:spPr>
        <p:txBody>
          <a:bodyPr>
            <a:norm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Do not blindly transfer the call. Wait for the SAM to answer and explain to them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that a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customer wishes to speak to them. This will give the SAM a chance to prepare for the call and the customer will not have to explain the situation all over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again</a:t>
            </a:r>
          </a:p>
          <a:p>
            <a:pPr marL="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If the SAM is ready then Press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 Transfer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followed by the 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Tick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button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If the SAM is not available, return to the customer and explain that the SAM is away from their desk. Take a message and inform them that the SAM will contact them ASAP. Thank the caller for their patience and ask if there is anything else that you can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please send a brief email to the appropriate SAM with all the details (customer name, company name, phone number and reason for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their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call)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6381328"/>
            <a:ext cx="3672408" cy="355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932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16632"/>
            <a:ext cx="8424936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Exercise </a:t>
            </a:r>
            <a:r>
              <a:rPr lang="en-GB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 Phone Call</a:t>
            </a:r>
          </a:p>
          <a:p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New starters will do role-play using the details below: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First Lead</a:t>
            </a:r>
          </a:p>
          <a:p>
            <a:endParaRPr lang="en-GB" sz="1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	Company Name: L’Oreal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	Contact Name: 	</a:t>
            </a:r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Krystyna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Kaba</a:t>
            </a:r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		Interested in: 	KN White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	Rough Quantity: 100 Units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	Anticipated Delivery Date: 16</a:t>
            </a:r>
            <a:r>
              <a:rPr lang="en-GB" sz="1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September 2014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		Logo Attached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Before calling, consider the following points: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How would you introduce yourself and </a:t>
            </a:r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Flashbay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Key Details</a:t>
            </a:r>
          </a:p>
          <a:p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Double check the order deadline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Ask who the final decision maker 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Explain the NAND flash price fluctuation &amp; if customer is able to make a decision quickly (don’t be too pushy on first call)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Ask if they have bought USB sticks before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Ask if they need boxes KCM DP etc.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ALWAYS remember to send a virtual proof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These details can help you send a quote quickly (if project is urgent &amp; if the customer hasn’t bought USB sticks before, can send at a high level. If they already been supplied by a competitor/if project is for the future, considering decreasing the level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Exercise 2</a:t>
            </a:r>
          </a:p>
          <a:p>
            <a:endParaRPr lang="en-GB" sz="1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Listening to a Phone Call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20140721-1059 (Lewis)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What do you think of this call?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What are the pros &amp; cons?</a:t>
            </a:r>
          </a:p>
          <a:p>
            <a:endParaRPr lang="en-GB" sz="1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1720" y="1196752"/>
            <a:ext cx="2880320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6381328"/>
            <a:ext cx="3672408" cy="355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605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386</Words>
  <Application>Microsoft Office PowerPoint</Application>
  <PresentationFormat>On-screen Show (4:3)</PresentationFormat>
  <Paragraphs>112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How to Professionally Transfer a Call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Nawrocka</dc:creator>
  <cp:lastModifiedBy>Joanna Nawrocka</cp:lastModifiedBy>
  <cp:revision>1</cp:revision>
  <dcterms:created xsi:type="dcterms:W3CDTF">2015-03-04T09:54:48Z</dcterms:created>
  <dcterms:modified xsi:type="dcterms:W3CDTF">2015-03-04T09:55:20Z</dcterms:modified>
</cp:coreProperties>
</file>