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4" d="100"/>
          <a:sy n="84" d="100"/>
        </p:scale>
        <p:origin x="-11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8D0FD52-813A-4EBA-904E-21378343755C}" type="datetimeFigureOut">
              <a:rPr lang="en-GB" smtClean="0"/>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3447476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D0FD52-813A-4EBA-904E-21378343755C}" type="datetimeFigureOut">
              <a:rPr lang="en-GB" smtClean="0"/>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365161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D0FD52-813A-4EBA-904E-21378343755C}" type="datetimeFigureOut">
              <a:rPr lang="en-GB" smtClean="0"/>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150591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8D0FD52-813A-4EBA-904E-21378343755C}" type="datetimeFigureOut">
              <a:rPr lang="en-GB" smtClean="0"/>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682645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D0FD52-813A-4EBA-904E-21378343755C}" type="datetimeFigureOut">
              <a:rPr lang="en-GB" smtClean="0"/>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107536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D0FD52-813A-4EBA-904E-21378343755C}" type="datetimeFigureOut">
              <a:rPr lang="en-GB" smtClean="0"/>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129820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D0FD52-813A-4EBA-904E-21378343755C}" type="datetimeFigureOut">
              <a:rPr lang="en-GB" smtClean="0"/>
              <a:t>23/07/2015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138852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8D0FD52-813A-4EBA-904E-21378343755C}" type="datetimeFigureOut">
              <a:rPr lang="en-GB" smtClean="0"/>
              <a:t>23/07/2015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367254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0FD52-813A-4EBA-904E-21378343755C}" type="datetimeFigureOut">
              <a:rPr lang="en-GB" smtClean="0"/>
              <a:t>23/07/2015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306717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D0FD52-813A-4EBA-904E-21378343755C}" type="datetimeFigureOut">
              <a:rPr lang="en-GB" smtClean="0"/>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27344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D0FD52-813A-4EBA-904E-21378343755C}" type="datetimeFigureOut">
              <a:rPr lang="en-GB" smtClean="0"/>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AB81C4-14CF-4F63-B5B5-9789A352824A}" type="slidenum">
              <a:rPr lang="en-GB" smtClean="0"/>
              <a:t>‹#›</a:t>
            </a:fld>
            <a:endParaRPr lang="en-GB"/>
          </a:p>
        </p:txBody>
      </p:sp>
    </p:spTree>
    <p:extLst>
      <p:ext uri="{BB962C8B-B14F-4D97-AF65-F5344CB8AC3E}">
        <p14:creationId xmlns:p14="http://schemas.microsoft.com/office/powerpoint/2010/main" val="2442843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0FD52-813A-4EBA-904E-21378343755C}" type="datetimeFigureOut">
              <a:rPr lang="en-GB" smtClean="0"/>
              <a:t>23/07/2015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B81C4-14CF-4F63-B5B5-9789A352824A}" type="slidenum">
              <a:rPr lang="en-GB" smtClean="0"/>
              <a:t>‹#›</a:t>
            </a:fld>
            <a:endParaRPr lang="en-GB"/>
          </a:p>
        </p:txBody>
      </p:sp>
    </p:spTree>
    <p:extLst>
      <p:ext uri="{BB962C8B-B14F-4D97-AF65-F5344CB8AC3E}">
        <p14:creationId xmlns:p14="http://schemas.microsoft.com/office/powerpoint/2010/main" val="4237716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8920"/>
            <a:ext cx="8229600" cy="1143000"/>
          </a:xfrm>
        </p:spPr>
        <p:txBody>
          <a:bodyPr>
            <a:normAutofit/>
          </a:bodyPr>
          <a:lstStyle/>
          <a:p>
            <a:r>
              <a:rPr lang="en-US" sz="5400" b="1" i="1" dirty="0" smtClean="0">
                <a:ln w="11430"/>
                <a:solidFill>
                  <a:srgbClr val="A52036"/>
                </a:solidFill>
                <a:latin typeface="+mn-lt"/>
              </a:rPr>
              <a:t>Negotiation</a:t>
            </a:r>
            <a:endParaRPr lang="en-GB" sz="5400" dirty="0">
              <a:latin typeface="+mn-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1026" name="Picture 2" descr="\\UK-FP-01\homet$\joanna.n\Desktop\008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2655005" cy="12470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UK-FP-01\homet$\joanna.n\Desktop\teresk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0" y="6438767"/>
            <a:ext cx="1125633" cy="240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799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US" b="1" i="1" dirty="0">
                <a:ln w="11430"/>
                <a:solidFill>
                  <a:srgbClr val="A52036"/>
                </a:solidFill>
              </a:rPr>
              <a:t>What is negotiation?</a:t>
            </a:r>
          </a:p>
        </p:txBody>
      </p:sp>
      <p:sp>
        <p:nvSpPr>
          <p:cNvPr id="3" name="Content Placeholder 2"/>
          <p:cNvSpPr>
            <a:spLocks noGrp="1"/>
          </p:cNvSpPr>
          <p:nvPr>
            <p:ph idx="1"/>
          </p:nvPr>
        </p:nvSpPr>
        <p:spPr>
          <a:xfrm>
            <a:off x="179512" y="1628800"/>
            <a:ext cx="8229600" cy="6336704"/>
          </a:xfrm>
        </p:spPr>
        <p:txBody>
          <a:bodyPr>
            <a:normAutofit/>
          </a:bodyPr>
          <a:lstStyle/>
          <a:p>
            <a:r>
              <a:rPr lang="en-GB" sz="1400" dirty="0" smtClean="0">
                <a:latin typeface="Arial" panose="020B0604020202020204" pitchFamily="34" charset="0"/>
                <a:cs typeface="Arial" panose="020B0604020202020204" pitchFamily="34" charset="0"/>
              </a:rPr>
              <a:t>A </a:t>
            </a:r>
            <a:r>
              <a:rPr lang="en-GB" sz="1400" dirty="0">
                <a:latin typeface="Arial" panose="020B0604020202020204" pitchFamily="34" charset="0"/>
                <a:cs typeface="Arial" panose="020B0604020202020204" pitchFamily="34" charset="0"/>
              </a:rPr>
              <a:t>bargaining process between two or more parties seeking to discover common ground and reach an agreement</a:t>
            </a:r>
            <a:r>
              <a:rPr lang="en-GB" sz="1400" dirty="0" smtClean="0">
                <a:latin typeface="Arial" panose="020B0604020202020204" pitchFamily="34" charset="0"/>
                <a:cs typeface="Arial" panose="020B0604020202020204" pitchFamily="34" charset="0"/>
              </a:rPr>
              <a:t>.</a:t>
            </a:r>
          </a:p>
          <a:p>
            <a:pPr marL="0" indent="0">
              <a:buNone/>
            </a:pPr>
            <a:endParaRPr lang="en-GB" sz="1400" dirty="0" smtClean="0">
              <a:latin typeface="Arial" panose="020B0604020202020204" pitchFamily="34" charset="0"/>
              <a:cs typeface="Arial" panose="020B0604020202020204" pitchFamily="34" charset="0"/>
            </a:endParaRPr>
          </a:p>
          <a:p>
            <a:endParaRPr lang="en-GB" sz="1400" dirty="0" smtClean="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endParaRPr lang="en-GB" sz="1400" dirty="0" smtClean="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Email</a:t>
            </a:r>
          </a:p>
          <a:p>
            <a:r>
              <a:rPr lang="en-GB" sz="1400" dirty="0" smtClean="0">
                <a:latin typeface="Arial" panose="020B0604020202020204" pitchFamily="34" charset="0"/>
                <a:cs typeface="Arial" panose="020B0604020202020204" pitchFamily="34" charset="0"/>
              </a:rPr>
              <a:t>Phone</a:t>
            </a:r>
          </a:p>
          <a:p>
            <a:pPr marL="0" indent="0">
              <a:buNone/>
            </a:pPr>
            <a:endParaRPr lang="en-GB" sz="1400" dirty="0" smtClean="0">
              <a:latin typeface="Arial" panose="020B0604020202020204" pitchFamily="34" charset="0"/>
              <a:cs typeface="Arial" panose="020B0604020202020204" pitchFamily="34" charset="0"/>
            </a:endParaRPr>
          </a:p>
          <a:p>
            <a:pPr marL="0" indent="0">
              <a:buNone/>
            </a:pPr>
            <a:endParaRPr lang="en-US" b="1" i="1" dirty="0" smtClean="0">
              <a:ln w="11430"/>
              <a:solidFill>
                <a:srgbClr val="A52036"/>
              </a:solidFill>
            </a:endParaRP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sp>
        <p:nvSpPr>
          <p:cNvPr id="5" name="Title 1"/>
          <p:cNvSpPr txBox="1">
            <a:spLocks/>
          </p:cNvSpPr>
          <p:nvPr/>
        </p:nvSpPr>
        <p:spPr>
          <a:xfrm>
            <a:off x="323528" y="220486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i="1" dirty="0">
                <a:ln w="11430"/>
                <a:solidFill>
                  <a:srgbClr val="A52036"/>
                </a:solidFill>
              </a:rPr>
              <a:t>Where do we encounter negotiation?</a:t>
            </a:r>
          </a:p>
        </p:txBody>
      </p:sp>
      <p:pic>
        <p:nvPicPr>
          <p:cNvPr id="1026" name="Picture 2" descr="\\UK-FP-01\homet$\therese\Desktop\sales-negotiati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8304" y="3573016"/>
            <a:ext cx="1690815" cy="2516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31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563182"/>
            <a:ext cx="8229600" cy="4525963"/>
          </a:xfrm>
        </p:spPr>
        <p:txBody>
          <a:bodyPr>
            <a:normAutofit/>
          </a:bodyPr>
          <a:lstStyle/>
          <a:p>
            <a:pPr marL="0" indent="0">
              <a:buNone/>
            </a:pPr>
            <a:endParaRPr lang="en-US" b="1" i="1" dirty="0">
              <a:ln w="11430"/>
              <a:solidFill>
                <a:srgbClr val="A52036"/>
              </a:solidFill>
            </a:endParaRPr>
          </a:p>
          <a:p>
            <a:pPr lvl="0"/>
            <a:r>
              <a:rPr lang="en-GB" sz="1500" dirty="0">
                <a:latin typeface="Arial" panose="020B0604020202020204" pitchFamily="34" charset="0"/>
                <a:cs typeface="Arial" panose="020B0604020202020204" pitchFamily="34" charset="0"/>
              </a:rPr>
              <a:t>6 days guaranteed lead time* </a:t>
            </a:r>
          </a:p>
          <a:p>
            <a:pPr lvl="0"/>
            <a:r>
              <a:rPr lang="en-GB" sz="1500" dirty="0">
                <a:latin typeface="Arial" panose="020B0604020202020204" pitchFamily="34" charset="0"/>
                <a:cs typeface="Arial" panose="020B0604020202020204" pitchFamily="34" charset="0"/>
              </a:rPr>
              <a:t>Our own factory</a:t>
            </a:r>
          </a:p>
          <a:p>
            <a:pPr lvl="0"/>
            <a:r>
              <a:rPr lang="en-GB" sz="1500" dirty="0">
                <a:latin typeface="Arial" panose="020B0604020202020204" pitchFamily="34" charset="0"/>
                <a:cs typeface="Arial" panose="020B0604020202020204" pitchFamily="34" charset="0"/>
              </a:rPr>
              <a:t>Free Samples (Next day)</a:t>
            </a:r>
          </a:p>
          <a:p>
            <a:pPr lvl="0"/>
            <a:r>
              <a:rPr lang="en-GB" sz="1500" dirty="0">
                <a:latin typeface="Arial" panose="020B0604020202020204" pitchFamily="34" charset="0"/>
                <a:cs typeface="Arial" panose="020B0604020202020204" pitchFamily="34" charset="0"/>
              </a:rPr>
              <a:t>Instant Quote (15 min)</a:t>
            </a:r>
          </a:p>
          <a:p>
            <a:pPr lvl="0"/>
            <a:r>
              <a:rPr lang="en-GB" sz="1500" dirty="0">
                <a:latin typeface="Arial" panose="020B0604020202020204" pitchFamily="34" charset="0"/>
                <a:cs typeface="Arial" panose="020B0604020202020204" pitchFamily="34" charset="0"/>
              </a:rPr>
              <a:t>Factory Direct Prices</a:t>
            </a:r>
          </a:p>
          <a:p>
            <a:pPr lvl="0"/>
            <a:r>
              <a:rPr lang="en-GB" sz="1500" dirty="0">
                <a:latin typeface="Arial" panose="020B0604020202020204" pitchFamily="34" charset="0"/>
                <a:cs typeface="Arial" panose="020B0604020202020204" pitchFamily="34" charset="0"/>
              </a:rPr>
              <a:t>25 Units Minimum Order</a:t>
            </a:r>
          </a:p>
          <a:p>
            <a:pPr lvl="0"/>
            <a:r>
              <a:rPr lang="en-GB" sz="1500" dirty="0">
                <a:latin typeface="Arial" panose="020B0604020202020204" pitchFamily="34" charset="0"/>
                <a:cs typeface="Arial" panose="020B0604020202020204" pitchFamily="34" charset="0"/>
              </a:rPr>
              <a:t>10 Year Warranty</a:t>
            </a:r>
          </a:p>
          <a:p>
            <a:pPr lvl="0"/>
            <a:r>
              <a:rPr lang="en-GB" sz="1500" dirty="0">
                <a:latin typeface="Arial" panose="020B0604020202020204" pitchFamily="34" charset="0"/>
                <a:cs typeface="Arial" panose="020B0604020202020204" pitchFamily="34" charset="0"/>
              </a:rPr>
              <a:t>No Hidden Cost</a:t>
            </a:r>
          </a:p>
          <a:p>
            <a:pPr lvl="0"/>
            <a:r>
              <a:rPr lang="en-GB" sz="1500" dirty="0">
                <a:latin typeface="Arial" panose="020B0604020202020204" pitchFamily="34" charset="0"/>
                <a:cs typeface="Arial" panose="020B0604020202020204" pitchFamily="34" charset="0"/>
              </a:rPr>
              <a:t>Free Virtual Proof</a:t>
            </a:r>
          </a:p>
          <a:p>
            <a:pPr lvl="0"/>
            <a:r>
              <a:rPr lang="en-GB" sz="1500" dirty="0" err="1">
                <a:latin typeface="Arial" panose="020B0604020202020204" pitchFamily="34" charset="0"/>
                <a:cs typeface="Arial" panose="020B0604020202020204" pitchFamily="34" charset="0"/>
              </a:rPr>
              <a:t>TrustPilot</a:t>
            </a:r>
            <a:r>
              <a:rPr lang="en-GB" sz="1500" dirty="0">
                <a:latin typeface="Arial" panose="020B0604020202020204" pitchFamily="34" charset="0"/>
                <a:cs typeface="Arial" panose="020B0604020202020204" pitchFamily="34" charset="0"/>
              </a:rPr>
              <a:t> link</a:t>
            </a:r>
          </a:p>
          <a:p>
            <a:pPr lvl="0"/>
            <a:r>
              <a:rPr lang="en-GB" sz="1500" dirty="0">
                <a:latin typeface="Arial" panose="020B0604020202020204" pitchFamily="34" charset="0"/>
                <a:cs typeface="Arial" panose="020B0604020202020204" pitchFamily="34" charset="0"/>
              </a:rPr>
              <a:t>Unique Design</a:t>
            </a:r>
          </a:p>
          <a:p>
            <a:pPr lvl="0"/>
            <a:r>
              <a:rPr lang="en-GB" sz="1500" dirty="0">
                <a:latin typeface="Arial" panose="020B0604020202020204" pitchFamily="34" charset="0"/>
                <a:cs typeface="Arial" panose="020B0604020202020204" pitchFamily="34" charset="0"/>
              </a:rPr>
              <a:t>Printing included on all printable </a:t>
            </a:r>
            <a:r>
              <a:rPr lang="en-GB" sz="1500" dirty="0" smtClean="0">
                <a:latin typeface="Arial" panose="020B0604020202020204" pitchFamily="34" charset="0"/>
                <a:cs typeface="Arial" panose="020B0604020202020204" pitchFamily="34" charset="0"/>
              </a:rPr>
              <a:t>sides</a:t>
            </a:r>
          </a:p>
          <a:p>
            <a:pPr lvl="0"/>
            <a:r>
              <a:rPr lang="nb-NO" sz="1500" dirty="0" smtClean="0">
                <a:latin typeface="Arial" panose="020B0604020202020204" pitchFamily="34" charset="0"/>
                <a:cs typeface="Arial" panose="020B0604020202020204" pitchFamily="34" charset="0"/>
              </a:rPr>
              <a:t>Original NAND Flash </a:t>
            </a:r>
            <a:endParaRPr lang="en-GB" sz="1500" dirty="0">
              <a:latin typeface="Arial" panose="020B0604020202020204" pitchFamily="34" charset="0"/>
              <a:cs typeface="Arial" panose="020B0604020202020204" pitchFamily="34" charset="0"/>
            </a:endParaRPr>
          </a:p>
          <a:p>
            <a:pPr marL="0" indent="0">
              <a:buNone/>
            </a:pPr>
            <a:endParaRPr lang="en-US" b="1" i="1" dirty="0">
              <a:ln w="11430"/>
              <a:solidFill>
                <a:srgbClr val="A52036"/>
              </a:solidFill>
            </a:endParaRPr>
          </a:p>
          <a:p>
            <a:endParaRPr lang="en-GB" dirty="0"/>
          </a:p>
        </p:txBody>
      </p:sp>
      <p:sp>
        <p:nvSpPr>
          <p:cNvPr id="4" name="Rectangle 3"/>
          <p:cNvSpPr/>
          <p:nvPr/>
        </p:nvSpPr>
        <p:spPr>
          <a:xfrm>
            <a:off x="287524" y="116632"/>
            <a:ext cx="8568952" cy="1446550"/>
          </a:xfrm>
          <a:prstGeom prst="rect">
            <a:avLst/>
          </a:prstGeom>
          <a:noFill/>
        </p:spPr>
        <p:txBody>
          <a:bodyPr wrap="square" lIns="91440" tIns="45720" rIns="91440" bIns="45720">
            <a:spAutoFit/>
          </a:bodyPr>
          <a:lstStyle/>
          <a:p>
            <a:pPr algn="ctr"/>
            <a:r>
              <a:rPr lang="en-US" sz="4400" b="1" i="1" dirty="0">
                <a:ln w="11430"/>
                <a:solidFill>
                  <a:srgbClr val="A52036"/>
                </a:solidFill>
              </a:rPr>
              <a:t>What are the benefits with </a:t>
            </a:r>
            <a:r>
              <a:rPr lang="en-US" sz="4400" b="1" i="1" dirty="0" err="1">
                <a:ln w="11430"/>
                <a:solidFill>
                  <a:srgbClr val="A52036"/>
                </a:solidFill>
              </a:rPr>
              <a:t>Flashbay</a:t>
            </a:r>
            <a:r>
              <a:rPr lang="en-US" sz="4400" b="1" i="1" dirty="0">
                <a:ln w="11430"/>
                <a:solidFill>
                  <a:srgbClr val="A52036"/>
                </a:solidFill>
              </a:rPr>
              <a: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2052" name="Picture 4" descr="\\UK-FP-01\homet$\therese\Desktop\Kinetic_list_g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3175" y="1340768"/>
            <a:ext cx="238125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UK-FP-01\homet$\therese\Desktop\Wafer_list_g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3573016"/>
            <a:ext cx="238125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UK-FP-01\homet$\therese\Desktop\PNS_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8264" y="2531393"/>
            <a:ext cx="1741289"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27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en-US" b="1" i="1" dirty="0">
                <a:ln w="11430"/>
                <a:solidFill>
                  <a:srgbClr val="A52036"/>
                </a:solidFill>
              </a:rPr>
              <a:t>H</a:t>
            </a:r>
            <a:r>
              <a:rPr lang="en-US" b="1" i="1" dirty="0" smtClean="0">
                <a:ln w="11430"/>
                <a:solidFill>
                  <a:srgbClr val="A52036"/>
                </a:solidFill>
              </a:rPr>
              <a:t>ow to negotiate by phone?</a:t>
            </a:r>
            <a:endParaRPr lang="en-GB" dirty="0"/>
          </a:p>
        </p:txBody>
      </p:sp>
      <p:sp>
        <p:nvSpPr>
          <p:cNvPr id="3" name="Content Placeholder 2"/>
          <p:cNvSpPr>
            <a:spLocks noGrp="1"/>
          </p:cNvSpPr>
          <p:nvPr>
            <p:ph idx="1"/>
          </p:nvPr>
        </p:nvSpPr>
        <p:spPr>
          <a:xfrm>
            <a:off x="251520" y="1556792"/>
            <a:ext cx="8229600" cy="4525963"/>
          </a:xfrm>
        </p:spPr>
        <p:txBody>
          <a:bodyPr>
            <a:normAutofit/>
          </a:bodyPr>
          <a:lstStyle/>
          <a:p>
            <a:pPr lvl="0"/>
            <a:r>
              <a:rPr lang="en-GB" sz="1400" dirty="0">
                <a:latin typeface="Arial" panose="020B0604020202020204" pitchFamily="34" charset="0"/>
                <a:cs typeface="Arial" panose="020B0604020202020204" pitchFamily="34" charset="0"/>
              </a:rPr>
              <a:t>Always give your customer a call straight after getting an email about price, they`ve chosen a different supplier or they`re not interested in USBs at this time.</a:t>
            </a:r>
          </a:p>
          <a:p>
            <a:pPr lvl="0"/>
            <a:r>
              <a:rPr lang="en-GB" sz="1400" dirty="0">
                <a:latin typeface="Arial" panose="020B0604020202020204" pitchFamily="34" charset="0"/>
                <a:cs typeface="Arial" panose="020B0604020202020204" pitchFamily="34" charset="0"/>
              </a:rPr>
              <a:t>Be understanding to their needs and budget. Maybe they can give you some information on their budget or </a:t>
            </a:r>
            <a:r>
              <a:rPr lang="en-GB" sz="1400" dirty="0" smtClean="0">
                <a:latin typeface="Arial" panose="020B0604020202020204" pitchFamily="34" charset="0"/>
                <a:cs typeface="Arial" panose="020B0604020202020204" pitchFamily="34" charset="0"/>
              </a:rPr>
              <a:t>price the competitor offered.</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Do NOT negotiate price on the </a:t>
            </a:r>
            <a:r>
              <a:rPr lang="en-GB" sz="1400" dirty="0" smtClean="0">
                <a:latin typeface="Arial" panose="020B0604020202020204" pitchFamily="34" charset="0"/>
                <a:cs typeface="Arial" panose="020B0604020202020204" pitchFamily="34" charset="0"/>
              </a:rPr>
              <a:t>phone, spend the time on the phone to mention benefits with ordering from us.</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Make sure you use the arguments that are relevant, don`t drown your customer in </a:t>
            </a:r>
            <a:r>
              <a:rPr lang="en-GB" sz="1400" dirty="0" err="1">
                <a:latin typeface="Arial" panose="020B0604020202020204" pitchFamily="34" charset="0"/>
                <a:cs typeface="Arial" panose="020B0604020202020204" pitchFamily="34" charset="0"/>
              </a:rPr>
              <a:t>Flashbay</a:t>
            </a:r>
            <a:r>
              <a:rPr lang="en-GB" sz="1400" dirty="0">
                <a:latin typeface="Arial" panose="020B0604020202020204" pitchFamily="34" charset="0"/>
                <a:cs typeface="Arial" panose="020B0604020202020204" pitchFamily="34" charset="0"/>
              </a:rPr>
              <a:t> information that isn`t relevant for their needs. </a:t>
            </a:r>
          </a:p>
          <a:p>
            <a:pPr lvl="0"/>
            <a:r>
              <a:rPr lang="en-GB" sz="1400" dirty="0">
                <a:latin typeface="Arial" panose="020B0604020202020204" pitchFamily="34" charset="0"/>
                <a:cs typeface="Arial" panose="020B0604020202020204" pitchFamily="34" charset="0"/>
              </a:rPr>
              <a:t>If your customer cares about quality you should focus on the high quality NAND flash we use and our 10 year warranty. </a:t>
            </a:r>
          </a:p>
          <a:p>
            <a:pPr lvl="0"/>
            <a:r>
              <a:rPr lang="en-GB" sz="1400" dirty="0">
                <a:latin typeface="Arial" panose="020B0604020202020204" pitchFamily="34" charset="0"/>
                <a:cs typeface="Arial" panose="020B0604020202020204" pitchFamily="34" charset="0"/>
              </a:rPr>
              <a:t>Try to get your customer to narrow down their wish to one model, capacity and quantity. </a:t>
            </a:r>
          </a:p>
          <a:p>
            <a:pPr lvl="0"/>
            <a:r>
              <a:rPr lang="en-GB" sz="1400" dirty="0">
                <a:latin typeface="Arial" panose="020B0604020202020204" pitchFamily="34" charset="0"/>
                <a:cs typeface="Arial" panose="020B0604020202020204" pitchFamily="34" charset="0"/>
              </a:rPr>
              <a:t>End the conversation with </a:t>
            </a:r>
            <a:r>
              <a:rPr lang="en-GB" sz="1400" i="1" dirty="0">
                <a:latin typeface="Arial" panose="020B0604020202020204" pitchFamily="34" charset="0"/>
                <a:cs typeface="Arial" panose="020B0604020202020204" pitchFamily="34" charset="0"/>
              </a:rPr>
              <a:t>”I will have a chat with my manager and see what we can offer you. I will email you within 30 min</a:t>
            </a:r>
            <a:r>
              <a:rPr lang="en-GB" sz="1400" i="1" dirty="0" smtClean="0">
                <a:latin typeface="Arial" panose="020B0604020202020204" pitchFamily="34" charset="0"/>
                <a:cs typeface="Arial" panose="020B0604020202020204" pitchFamily="34" charset="0"/>
              </a:rPr>
              <a:t>” </a:t>
            </a:r>
            <a:endParaRPr lang="en-GB" sz="1400" dirty="0">
              <a:latin typeface="Arial" panose="020B0604020202020204" pitchFamily="34" charset="0"/>
              <a:cs typeface="Arial" panose="020B0604020202020204" pitchFamily="34" charset="0"/>
            </a:endParaRP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3074" name="Picture 2" descr="\\UK-FP-01\homet$\therese\Desktop\negotiatio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5856" y="4725144"/>
            <a:ext cx="1842992" cy="148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60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b="1" i="1" dirty="0">
                <a:ln w="11430"/>
                <a:solidFill>
                  <a:srgbClr val="A52036"/>
                </a:solidFill>
              </a:rPr>
              <a:t>How to </a:t>
            </a:r>
            <a:r>
              <a:rPr lang="en-US" b="1" i="1" dirty="0" smtClean="0">
                <a:ln w="11430"/>
                <a:solidFill>
                  <a:srgbClr val="A52036"/>
                </a:solidFill>
              </a:rPr>
              <a:t>negotiate by email?</a:t>
            </a:r>
            <a:endParaRPr lang="en-GB" dirty="0"/>
          </a:p>
        </p:txBody>
      </p:sp>
      <p:sp>
        <p:nvSpPr>
          <p:cNvPr id="3" name="Content Placeholder 2"/>
          <p:cNvSpPr>
            <a:spLocks noGrp="1"/>
          </p:cNvSpPr>
          <p:nvPr>
            <p:ph idx="1"/>
          </p:nvPr>
        </p:nvSpPr>
        <p:spPr>
          <a:xfrm>
            <a:off x="251520" y="1628800"/>
            <a:ext cx="8229600" cy="4525963"/>
          </a:xfrm>
        </p:spPr>
        <p:txBody>
          <a:bodyPr>
            <a:normAutofit/>
          </a:bodyPr>
          <a:lstStyle/>
          <a:p>
            <a:pPr lvl="0"/>
            <a:r>
              <a:rPr lang="en-GB" sz="1400" dirty="0">
                <a:latin typeface="Arial" panose="020B0604020202020204" pitchFamily="34" charset="0"/>
                <a:cs typeface="Arial" panose="020B0604020202020204" pitchFamily="34" charset="0"/>
              </a:rPr>
              <a:t>Thank your customer for their time on the phone and quickly summarise the </a:t>
            </a:r>
            <a:r>
              <a:rPr lang="en-GB" sz="1400" dirty="0" smtClean="0">
                <a:latin typeface="Arial" panose="020B0604020202020204" pitchFamily="34" charset="0"/>
                <a:cs typeface="Arial" panose="020B0604020202020204" pitchFamily="34" charset="0"/>
              </a:rPr>
              <a:t>conversation and your </a:t>
            </a:r>
            <a:r>
              <a:rPr lang="en-GB" sz="1400" dirty="0" smtClean="0">
                <a:latin typeface="Arial" panose="020B0604020202020204" pitchFamily="34" charset="0"/>
                <a:cs typeface="Arial" panose="020B0604020202020204" pitchFamily="34" charset="0"/>
              </a:rPr>
              <a:t>argument.</a:t>
            </a:r>
            <a:endParaRPr lang="en-GB" sz="1400" dirty="0">
              <a:latin typeface="Arial" panose="020B0604020202020204" pitchFamily="34" charset="0"/>
              <a:cs typeface="Arial" panose="020B0604020202020204" pitchFamily="34" charset="0"/>
            </a:endParaRPr>
          </a:p>
          <a:p>
            <a:pPr lvl="0"/>
            <a:r>
              <a:rPr lang="en-GB" sz="1400" i="1" dirty="0">
                <a:latin typeface="Arial" panose="020B0604020202020204" pitchFamily="34" charset="0"/>
                <a:cs typeface="Arial" panose="020B0604020202020204" pitchFamily="34" charset="0"/>
              </a:rPr>
              <a:t>“This said, I have spoken with my manager and we can offer you as a new customer/returning customer a special offer”</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You should not send them a new pricelist, but </a:t>
            </a:r>
            <a:r>
              <a:rPr lang="en-GB" sz="1400" dirty="0" smtClean="0">
                <a:latin typeface="Arial" panose="020B0604020202020204" pitchFamily="34" charset="0"/>
                <a:cs typeface="Arial" panose="020B0604020202020204" pitchFamily="34" charset="0"/>
              </a:rPr>
              <a:t>make a new quote fitting their request.</a:t>
            </a:r>
          </a:p>
          <a:p>
            <a:pPr lvl="0"/>
            <a:r>
              <a:rPr lang="en-GB" sz="1400" dirty="0" smtClean="0">
                <a:latin typeface="Arial" panose="020B0604020202020204" pitchFamily="34" charset="0"/>
                <a:cs typeface="Arial" panose="020B0604020202020204" pitchFamily="34" charset="0"/>
              </a:rPr>
              <a:t>Try </a:t>
            </a:r>
            <a:r>
              <a:rPr lang="en-GB" sz="1400" dirty="0">
                <a:latin typeface="Arial" panose="020B0604020202020204" pitchFamily="34" charset="0"/>
                <a:cs typeface="Arial" panose="020B0604020202020204" pitchFamily="34" charset="0"/>
              </a:rPr>
              <a:t>to upsell </a:t>
            </a:r>
            <a:r>
              <a:rPr lang="en-GB" sz="1400" i="1" dirty="0">
                <a:latin typeface="Arial" panose="020B0604020202020204" pitchFamily="34" charset="0"/>
                <a:cs typeface="Arial" panose="020B0604020202020204" pitchFamily="34" charset="0"/>
              </a:rPr>
              <a:t>“I can offer you </a:t>
            </a:r>
            <a:r>
              <a:rPr lang="en-GB" sz="1400" i="1" dirty="0" smtClean="0">
                <a:latin typeface="Arial" panose="020B0604020202020204" pitchFamily="34" charset="0"/>
                <a:cs typeface="Arial" panose="020B0604020202020204" pitchFamily="34" charset="0"/>
              </a:rPr>
              <a:t>4GB </a:t>
            </a:r>
            <a:r>
              <a:rPr lang="en-GB" sz="1400" i="1" dirty="0">
                <a:latin typeface="Arial" panose="020B0604020202020204" pitchFamily="34" charset="0"/>
                <a:cs typeface="Arial" panose="020B0604020202020204" pitchFamily="34" charset="0"/>
              </a:rPr>
              <a:t>for the price of </a:t>
            </a:r>
            <a:r>
              <a:rPr lang="en-GB" sz="1400" i="1" dirty="0" smtClean="0">
                <a:latin typeface="Arial" panose="020B0604020202020204" pitchFamily="34" charset="0"/>
                <a:cs typeface="Arial" panose="020B0604020202020204" pitchFamily="34" charset="0"/>
              </a:rPr>
              <a:t>2GB</a:t>
            </a:r>
            <a:r>
              <a:rPr lang="en-GB" sz="1400" i="1" dirty="0">
                <a:latin typeface="Arial" panose="020B0604020202020204" pitchFamily="34" charset="0"/>
                <a:cs typeface="Arial" panose="020B0604020202020204" pitchFamily="34" charset="0"/>
              </a:rPr>
              <a:t>”</a:t>
            </a:r>
            <a:r>
              <a:rPr lang="en-GB" sz="1400" dirty="0">
                <a:latin typeface="Arial" panose="020B0604020202020204" pitchFamily="34" charset="0"/>
                <a:cs typeface="Arial" panose="020B0604020202020204" pitchFamily="34" charset="0"/>
              </a:rPr>
              <a:t> or </a:t>
            </a:r>
            <a:r>
              <a:rPr lang="en-GB" sz="1400" i="1" dirty="0">
                <a:latin typeface="Arial" panose="020B0604020202020204" pitchFamily="34" charset="0"/>
                <a:cs typeface="Arial" panose="020B0604020202020204" pitchFamily="34" charset="0"/>
              </a:rPr>
              <a:t>“ I can give you a better price if you increase from 25 units to 50 units”</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You should now have a Virtual Proof to attach and if possible send them the link to our webpage where we have videos of our most popular models.</a:t>
            </a:r>
          </a:p>
          <a:p>
            <a:pPr lvl="0"/>
            <a:r>
              <a:rPr lang="en-GB" sz="1400" dirty="0">
                <a:latin typeface="Arial" panose="020B0604020202020204" pitchFamily="34" charset="0"/>
                <a:cs typeface="Arial" panose="020B0604020202020204" pitchFamily="34" charset="0"/>
              </a:rPr>
              <a:t>The quality of the video and Virtual Proof will only back up the argument you made about </a:t>
            </a:r>
            <a:r>
              <a:rPr lang="en-GB" sz="1400" dirty="0" err="1">
                <a:latin typeface="Arial" panose="020B0604020202020204" pitchFamily="34" charset="0"/>
                <a:cs typeface="Arial" panose="020B0604020202020204" pitchFamily="34" charset="0"/>
              </a:rPr>
              <a:t>Flashbay</a:t>
            </a:r>
            <a:r>
              <a:rPr lang="en-GB" sz="1400" dirty="0">
                <a:latin typeface="Arial" panose="020B0604020202020204" pitchFamily="34" charset="0"/>
                <a:cs typeface="Arial" panose="020B0604020202020204" pitchFamily="34" charset="0"/>
              </a:rPr>
              <a:t> and separate you even more from the </a:t>
            </a:r>
            <a:r>
              <a:rPr lang="en-GB" sz="1400" dirty="0" smtClean="0">
                <a:latin typeface="Arial" panose="020B0604020202020204" pitchFamily="34" charset="0"/>
                <a:cs typeface="Arial" panose="020B0604020202020204" pitchFamily="34" charset="0"/>
              </a:rPr>
              <a:t>competitors.</a:t>
            </a:r>
            <a:endParaRPr lang="en-GB" sz="1400" dirty="0">
              <a:latin typeface="Arial" panose="020B0604020202020204" pitchFamily="34" charset="0"/>
              <a:cs typeface="Arial" panose="020B0604020202020204" pitchFamily="34" charset="0"/>
            </a:endParaRP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4098" name="Picture 2" descr="\\UK-FP-01\homet$\therese\Desktop\man-reading-a-contract-with-magnifying-glass-clipar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4450424"/>
            <a:ext cx="2160240" cy="2303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47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Autofit/>
          </a:bodyPr>
          <a:lstStyle/>
          <a:p>
            <a:r>
              <a:rPr lang="en-US" sz="3600" b="1" i="1" dirty="0">
                <a:ln w="11430"/>
                <a:solidFill>
                  <a:srgbClr val="A52036"/>
                </a:solidFill>
              </a:rPr>
              <a:t>W</a:t>
            </a:r>
            <a:r>
              <a:rPr lang="en-US" sz="3600" b="1" i="1" dirty="0" smtClean="0">
                <a:ln w="11430"/>
                <a:solidFill>
                  <a:srgbClr val="A52036"/>
                </a:solidFill>
              </a:rPr>
              <a:t>hy clarifying the next step in email is so important when customer is not ready to order yet:</a:t>
            </a:r>
            <a:endParaRPr lang="en-GB" sz="3600" dirty="0"/>
          </a:p>
        </p:txBody>
      </p:sp>
      <p:sp>
        <p:nvSpPr>
          <p:cNvPr id="3" name="Content Placeholder 2"/>
          <p:cNvSpPr>
            <a:spLocks noGrp="1"/>
          </p:cNvSpPr>
          <p:nvPr>
            <p:ph idx="1"/>
          </p:nvPr>
        </p:nvSpPr>
        <p:spPr>
          <a:xfrm>
            <a:off x="179512" y="1988840"/>
            <a:ext cx="8229600" cy="4525963"/>
          </a:xfrm>
        </p:spPr>
        <p:txBody>
          <a:bodyPr>
            <a:normAutofit/>
          </a:bodyPr>
          <a:lstStyle/>
          <a:p>
            <a:pPr lvl="0"/>
            <a:r>
              <a:rPr lang="en-GB" sz="1400" dirty="0">
                <a:latin typeface="Arial" panose="020B0604020202020204" pitchFamily="34" charset="0"/>
                <a:cs typeface="Arial" panose="020B0604020202020204" pitchFamily="34" charset="0"/>
              </a:rPr>
              <a:t>If customer is saying they need time, don’t just write a </a:t>
            </a:r>
            <a:r>
              <a:rPr lang="en-GB" sz="1400" i="1" dirty="0">
                <a:latin typeface="Arial" panose="020B0604020202020204" pitchFamily="34" charset="0"/>
                <a:cs typeface="Arial" panose="020B0604020202020204" pitchFamily="34" charset="0"/>
              </a:rPr>
              <a:t>“Thank you for the information, contact me when you are ready”</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Take back control of the Sales Cycle by letting them know that you will send them updated pricelists and keep them updated on new products </a:t>
            </a:r>
            <a:r>
              <a:rPr lang="en-GB" sz="1400" dirty="0" err="1">
                <a:latin typeface="Arial" panose="020B0604020202020204" pitchFamily="34" charset="0"/>
                <a:cs typeface="Arial" panose="020B0604020202020204" pitchFamily="34" charset="0"/>
              </a:rPr>
              <a:t>etc</a:t>
            </a:r>
            <a:r>
              <a:rPr lang="en-GB" sz="1400" dirty="0">
                <a:latin typeface="Arial" panose="020B0604020202020204" pitchFamily="34" charset="0"/>
                <a:cs typeface="Arial" panose="020B0604020202020204" pitchFamily="34" charset="0"/>
              </a:rPr>
              <a:t>) – point out the exact date or month when you are going to contact them again (and schedule a reminder)</a:t>
            </a:r>
          </a:p>
          <a:p>
            <a:r>
              <a:rPr lang="en-GB" sz="1400" dirty="0">
                <a:latin typeface="Arial" panose="020B0604020202020204" pitchFamily="34" charset="0"/>
                <a:cs typeface="Arial" panose="020B0604020202020204" pitchFamily="34" charset="0"/>
              </a:rPr>
              <a:t>You can then send them a special offer in a few weeks to see if you can get them interested again.</a:t>
            </a:r>
          </a:p>
          <a:p>
            <a:pPr lvl="0"/>
            <a:r>
              <a:rPr lang="en-GB" sz="1400" dirty="0">
                <a:latin typeface="Arial" panose="020B0604020202020204" pitchFamily="34" charset="0"/>
                <a:cs typeface="Arial" panose="020B0604020202020204" pitchFamily="34" charset="0"/>
              </a:rPr>
              <a:t>It is important that you are in charge, for them this is only one purchase they are planning to make, they have other priorities – don’t let them forget about </a:t>
            </a:r>
            <a:r>
              <a:rPr lang="en-GB" sz="1400" dirty="0" err="1">
                <a:latin typeface="Arial" panose="020B0604020202020204" pitchFamily="34" charset="0"/>
                <a:cs typeface="Arial" panose="020B0604020202020204" pitchFamily="34" charset="0"/>
              </a:rPr>
              <a:t>Flashbay</a:t>
            </a:r>
            <a:r>
              <a:rPr lang="en-GB" sz="1400" dirty="0">
                <a:latin typeface="Arial" panose="020B0604020202020204" pitchFamily="34" charset="0"/>
                <a:cs typeface="Arial" panose="020B0604020202020204" pitchFamily="34" charset="0"/>
              </a:rPr>
              <a:t>.</a:t>
            </a:r>
          </a:p>
          <a:p>
            <a:pPr lvl="0"/>
            <a:r>
              <a:rPr lang="en-GB" sz="1400" dirty="0">
                <a:latin typeface="Arial" panose="020B0604020202020204" pitchFamily="34" charset="0"/>
                <a:cs typeface="Arial" panose="020B0604020202020204" pitchFamily="34" charset="0"/>
              </a:rPr>
              <a:t>By being in charge of the situation you will show your customer that you are reliable, know your job and they can trust you with their order. This will make it more likely for them to get back to you when they are looking for USB`s again.</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5122" name="Picture 2" descr="\\UK-FP-01\homet$\therese\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4728" y="4948481"/>
            <a:ext cx="2866864" cy="1754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58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n w="11430"/>
                <a:solidFill>
                  <a:srgbClr val="A52036"/>
                </a:solidFill>
              </a:rPr>
              <a:t>A</a:t>
            </a:r>
            <a:r>
              <a:rPr lang="en-US" b="1" i="1" dirty="0" smtClean="0">
                <a:ln w="11430"/>
                <a:solidFill>
                  <a:srgbClr val="A52036"/>
                </a:solidFill>
              </a:rPr>
              <a:t>re all USB Flash Drives created equal?</a:t>
            </a:r>
            <a:endParaRPr lang="en-GB" dirty="0"/>
          </a:p>
        </p:txBody>
      </p:sp>
      <p:sp>
        <p:nvSpPr>
          <p:cNvPr id="3" name="Content Placeholder 2"/>
          <p:cNvSpPr>
            <a:spLocks noGrp="1"/>
          </p:cNvSpPr>
          <p:nvPr>
            <p:ph idx="1"/>
          </p:nvPr>
        </p:nvSpPr>
        <p:spPr>
          <a:xfrm>
            <a:off x="251520" y="1866905"/>
            <a:ext cx="8229600" cy="4525963"/>
          </a:xfrm>
        </p:spPr>
        <p:txBody>
          <a:bodyPr>
            <a:normAutofit/>
          </a:bodyPr>
          <a:lstStyle/>
          <a:p>
            <a:pPr lvl="0"/>
            <a:r>
              <a:rPr lang="en-GB" sz="1400" dirty="0" smtClean="0">
                <a:latin typeface="Arial" panose="020B0604020202020204" pitchFamily="34" charset="0"/>
                <a:cs typeface="Arial" panose="020B0604020202020204" pitchFamily="34" charset="0"/>
              </a:rPr>
              <a:t>The </a:t>
            </a:r>
            <a:r>
              <a:rPr lang="en-GB" sz="1400" dirty="0">
                <a:latin typeface="Arial" panose="020B0604020202020204" pitchFamily="34" charset="0"/>
                <a:cs typeface="Arial" panose="020B0604020202020204" pitchFamily="34" charset="0"/>
              </a:rPr>
              <a:t>simple answer is no, USB`s like most other </a:t>
            </a:r>
            <a:r>
              <a:rPr lang="en-GB" sz="1400" dirty="0" smtClean="0">
                <a:latin typeface="Arial" panose="020B0604020202020204" pitchFamily="34" charset="0"/>
                <a:cs typeface="Arial" panose="020B0604020202020204" pitchFamily="34" charset="0"/>
              </a:rPr>
              <a:t>things </a:t>
            </a:r>
            <a:r>
              <a:rPr lang="en-GB" sz="1400" dirty="0">
                <a:latin typeface="Arial" panose="020B0604020202020204" pitchFamily="34" charset="0"/>
                <a:cs typeface="Arial" panose="020B0604020202020204" pitchFamily="34" charset="0"/>
              </a:rPr>
              <a:t>come in different </a:t>
            </a:r>
            <a:r>
              <a:rPr lang="en-GB" sz="1400" dirty="0" smtClean="0">
                <a:latin typeface="Arial" panose="020B0604020202020204" pitchFamily="34" charset="0"/>
                <a:cs typeface="Arial" panose="020B0604020202020204" pitchFamily="34" charset="0"/>
              </a:rPr>
              <a:t>quality </a:t>
            </a:r>
            <a:r>
              <a:rPr lang="en-GB" sz="1400" dirty="0">
                <a:latin typeface="Arial" panose="020B0604020202020204" pitchFamily="34" charset="0"/>
                <a:cs typeface="Arial" panose="020B0604020202020204" pitchFamily="34" charset="0"/>
              </a:rPr>
              <a:t>and price ranges</a:t>
            </a:r>
            <a:r>
              <a:rPr lang="en-GB" sz="1400" dirty="0" smtClean="0">
                <a:latin typeface="Arial" panose="020B0604020202020204" pitchFamily="34" charset="0"/>
                <a:cs typeface="Arial" panose="020B0604020202020204" pitchFamily="34" charset="0"/>
              </a:rPr>
              <a:t>.</a:t>
            </a:r>
          </a:p>
          <a:p>
            <a:pPr lvl="0"/>
            <a:r>
              <a:rPr lang="en-GB" sz="1400" dirty="0" smtClean="0">
                <a:latin typeface="Arial" panose="020B0604020202020204" pitchFamily="34" charset="0"/>
                <a:cs typeface="Arial" panose="020B0604020202020204" pitchFamily="34" charset="0"/>
              </a:rPr>
              <a:t>The </a:t>
            </a:r>
            <a:r>
              <a:rPr lang="en-GB" sz="1400" dirty="0">
                <a:latin typeface="Arial" panose="020B0604020202020204" pitchFamily="34" charset="0"/>
                <a:cs typeface="Arial" panose="020B0604020202020204" pitchFamily="34" charset="0"/>
              </a:rPr>
              <a:t>NAND flash memory chip is a component that lies at the heart of a flash drive. Memory comes in different grades with a range of read and write speeds.</a:t>
            </a:r>
          </a:p>
          <a:p>
            <a:pPr lvl="0"/>
            <a:r>
              <a:rPr lang="en-GB" sz="1400" dirty="0">
                <a:latin typeface="Arial" panose="020B0604020202020204" pitchFamily="34" charset="0"/>
                <a:cs typeface="Arial" panose="020B0604020202020204" pitchFamily="34" charset="0"/>
              </a:rPr>
              <a:t>The biggest difference is the NAND flash that`s inside the USB.</a:t>
            </a:r>
          </a:p>
          <a:p>
            <a:pPr lvl="0"/>
            <a:r>
              <a:rPr lang="en-GB" sz="1400" dirty="0" err="1">
                <a:latin typeface="Arial" panose="020B0604020202020204" pitchFamily="34" charset="0"/>
                <a:cs typeface="Arial" panose="020B0604020202020204" pitchFamily="34" charset="0"/>
              </a:rPr>
              <a:t>Flashbay</a:t>
            </a:r>
            <a:r>
              <a:rPr lang="en-GB" sz="1400" dirty="0">
                <a:latin typeface="Arial" panose="020B0604020202020204" pitchFamily="34" charset="0"/>
                <a:cs typeface="Arial" panose="020B0604020202020204" pitchFamily="34" charset="0"/>
              </a:rPr>
              <a:t> sells only new grade-A memory from suppliers like Samsung, Intel and Toshiba. </a:t>
            </a:r>
          </a:p>
          <a:p>
            <a:pPr lvl="0"/>
            <a:r>
              <a:rPr lang="en-GB" sz="1400" dirty="0">
                <a:latin typeface="Arial" panose="020B0604020202020204" pitchFamily="34" charset="0"/>
                <a:cs typeface="Arial" panose="020B0604020202020204" pitchFamily="34" charset="0"/>
              </a:rPr>
              <a:t>Some of our competitors deliver USBs with a much lower grade with slim to </a:t>
            </a:r>
            <a:r>
              <a:rPr lang="en-GB" sz="1400" dirty="0" smtClean="0">
                <a:latin typeface="Arial" panose="020B0604020202020204" pitchFamily="34" charset="0"/>
                <a:cs typeface="Arial" panose="020B0604020202020204" pitchFamily="34" charset="0"/>
              </a:rPr>
              <a:t>non-warranty. In some cases it`s recycled </a:t>
            </a:r>
            <a:r>
              <a:rPr lang="en-GB" sz="1400" smtClean="0">
                <a:latin typeface="Arial" panose="020B0604020202020204" pitchFamily="34" charset="0"/>
                <a:cs typeface="Arial" panose="020B0604020202020204" pitchFamily="34" charset="0"/>
              </a:rPr>
              <a:t>memory chips.</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For more information see FAQ on our web </a:t>
            </a:r>
            <a:r>
              <a:rPr lang="en-GB" sz="1400" dirty="0" smtClean="0">
                <a:latin typeface="Arial" panose="020B0604020202020204" pitchFamily="34" charset="0"/>
                <a:cs typeface="Arial" panose="020B0604020202020204" pitchFamily="34" charset="0"/>
              </a:rPr>
              <a:t>page</a:t>
            </a:r>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2050" name="Picture 2" descr="\\uk-fp-01\homet$\joanna.n\Desktop\comparison_memor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4221088"/>
            <a:ext cx="7191716" cy="1717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43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en-US" b="1" i="1" dirty="0" smtClean="0">
                <a:ln w="11430"/>
                <a:solidFill>
                  <a:srgbClr val="A52036"/>
                </a:solidFill>
              </a:rPr>
              <a:t>Scenarios</a:t>
            </a:r>
            <a:endParaRPr lang="en-GB" dirty="0"/>
          </a:p>
        </p:txBody>
      </p:sp>
      <p:sp>
        <p:nvSpPr>
          <p:cNvPr id="3" name="Content Placeholder 2"/>
          <p:cNvSpPr>
            <a:spLocks noGrp="1"/>
          </p:cNvSpPr>
          <p:nvPr>
            <p:ph idx="1"/>
          </p:nvPr>
        </p:nvSpPr>
        <p:spPr/>
        <p:txBody>
          <a:bodyPr>
            <a:normAutofit/>
          </a:bodyPr>
          <a:lstStyle/>
          <a:p>
            <a:pPr marL="0" indent="0">
              <a:buNone/>
            </a:pPr>
            <a:r>
              <a:rPr lang="en-GB" sz="1400" dirty="0">
                <a:latin typeface="Arial" panose="020B0604020202020204" pitchFamily="34" charset="0"/>
                <a:cs typeface="Arial" panose="020B0604020202020204" pitchFamily="34" charset="0"/>
              </a:rPr>
              <a:t>In teams of two/three you will now do some role play. Please choose who will be the lead/customer and who will be the </a:t>
            </a:r>
            <a:r>
              <a:rPr lang="en-GB" sz="1400" dirty="0" smtClean="0">
                <a:latin typeface="Arial" panose="020B0604020202020204" pitchFamily="34" charset="0"/>
                <a:cs typeface="Arial" panose="020B0604020202020204" pitchFamily="34" charset="0"/>
              </a:rPr>
              <a:t>sales person </a:t>
            </a:r>
            <a:r>
              <a:rPr lang="en-GB" sz="1400" dirty="0">
                <a:latin typeface="Arial" panose="020B0604020202020204" pitchFamily="34" charset="0"/>
                <a:cs typeface="Arial" panose="020B0604020202020204" pitchFamily="34" charset="0"/>
              </a:rPr>
              <a:t>and play out the following scenarios.</a:t>
            </a:r>
          </a:p>
          <a:p>
            <a:pPr marL="0" indent="0">
              <a:buNone/>
            </a:pPr>
            <a:endParaRPr lang="en-GB" sz="1400" dirty="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lvl="0" indent="0">
              <a:buNone/>
            </a:pPr>
            <a:r>
              <a:rPr lang="en-GB" sz="1400" b="1" u="sng" dirty="0">
                <a:latin typeface="Arial" panose="020B0604020202020204" pitchFamily="34" charset="0"/>
                <a:cs typeface="Arial" panose="020B0604020202020204" pitchFamily="34" charset="0"/>
              </a:rPr>
              <a:t>Scenario 1</a:t>
            </a:r>
          </a:p>
          <a:p>
            <a:pPr lvl="0"/>
            <a:r>
              <a:rPr lang="en-GB" sz="1400" dirty="0">
                <a:latin typeface="Arial" panose="020B0604020202020204" pitchFamily="34" charset="0"/>
                <a:cs typeface="Arial" panose="020B0604020202020204" pitchFamily="34" charset="0"/>
              </a:rPr>
              <a:t>Customer was looking for a </a:t>
            </a:r>
            <a:r>
              <a:rPr lang="en-GB" sz="1400" dirty="0" smtClean="0">
                <a:latin typeface="Arial" panose="020B0604020202020204" pitchFamily="34" charset="0"/>
                <a:cs typeface="Arial" panose="020B0604020202020204" pitchFamily="34" charset="0"/>
              </a:rPr>
              <a:t>1GB </a:t>
            </a:r>
            <a:r>
              <a:rPr lang="en-GB" sz="1400" dirty="0" smtClean="0">
                <a:latin typeface="Arial" panose="020B0604020202020204" pitchFamily="34" charset="0"/>
                <a:cs typeface="Arial" panose="020B0604020202020204" pitchFamily="34" charset="0"/>
              </a:rPr>
              <a:t>Classic, </a:t>
            </a:r>
            <a:r>
              <a:rPr lang="en-GB" sz="1400" dirty="0">
                <a:latin typeface="Arial" panose="020B0604020202020204" pitchFamily="34" charset="0"/>
                <a:cs typeface="Arial" panose="020B0604020202020204" pitchFamily="34" charset="0"/>
              </a:rPr>
              <a:t>they got a 50p/unit better </a:t>
            </a:r>
            <a:r>
              <a:rPr lang="en-GB" sz="1400" dirty="0" smtClean="0">
                <a:latin typeface="Arial" panose="020B0604020202020204" pitchFamily="34" charset="0"/>
                <a:cs typeface="Arial" panose="020B0604020202020204" pitchFamily="34" charset="0"/>
              </a:rPr>
              <a:t>price from a competitor and </a:t>
            </a:r>
            <a:r>
              <a:rPr lang="en-GB" sz="1400" dirty="0">
                <a:latin typeface="Arial" panose="020B0604020202020204" pitchFamily="34" charset="0"/>
                <a:cs typeface="Arial" panose="020B0604020202020204" pitchFamily="34" charset="0"/>
              </a:rPr>
              <a:t>won’t order with you. How would you approach this?</a:t>
            </a:r>
          </a:p>
          <a:p>
            <a:pPr marL="0" indent="0">
              <a:buNone/>
            </a:pPr>
            <a:endParaRPr lang="en-GB" sz="1400" dirty="0">
              <a:latin typeface="Arial" panose="020B0604020202020204" pitchFamily="34" charset="0"/>
              <a:cs typeface="Arial" panose="020B0604020202020204" pitchFamily="34" charset="0"/>
            </a:endParaRPr>
          </a:p>
          <a:p>
            <a:pPr marL="0" lvl="0" indent="0">
              <a:buNone/>
            </a:pPr>
            <a:r>
              <a:rPr lang="en-GB" sz="1400" b="1" u="sng" dirty="0">
                <a:latin typeface="Arial" panose="020B0604020202020204" pitchFamily="34" charset="0"/>
                <a:cs typeface="Arial" panose="020B0604020202020204" pitchFamily="34" charset="0"/>
              </a:rPr>
              <a:t>Scenario </a:t>
            </a:r>
            <a:r>
              <a:rPr lang="en-GB" sz="1400" b="1" u="sng" dirty="0" smtClean="0">
                <a:latin typeface="Arial" panose="020B0604020202020204" pitchFamily="34" charset="0"/>
                <a:cs typeface="Arial" panose="020B0604020202020204" pitchFamily="34" charset="0"/>
              </a:rPr>
              <a:t>2</a:t>
            </a:r>
          </a:p>
          <a:p>
            <a:r>
              <a:rPr lang="en-GB" sz="1400" dirty="0" smtClean="0">
                <a:latin typeface="Arial" panose="020B0604020202020204" pitchFamily="34" charset="0"/>
                <a:cs typeface="Arial" panose="020B0604020202020204" pitchFamily="34" charset="0"/>
              </a:rPr>
              <a:t>Customer </a:t>
            </a:r>
            <a:r>
              <a:rPr lang="en-GB" sz="1400" dirty="0">
                <a:latin typeface="Arial" panose="020B0604020202020204" pitchFamily="34" charset="0"/>
                <a:cs typeface="Arial" panose="020B0604020202020204" pitchFamily="34" charset="0"/>
              </a:rPr>
              <a:t>emails you saying they are not interested in USBs at this </a:t>
            </a:r>
            <a:r>
              <a:rPr lang="en-GB" sz="1400" dirty="0" smtClean="0">
                <a:latin typeface="Arial" panose="020B0604020202020204" pitchFamily="34" charset="0"/>
                <a:cs typeface="Arial" panose="020B0604020202020204" pitchFamily="34" charset="0"/>
              </a:rPr>
              <a:t>point. What`s </a:t>
            </a:r>
            <a:r>
              <a:rPr lang="en-GB" sz="1400" dirty="0">
                <a:latin typeface="Arial" panose="020B0604020202020204" pitchFamily="34" charset="0"/>
                <a:cs typeface="Arial" panose="020B0604020202020204" pitchFamily="34" charset="0"/>
              </a:rPr>
              <a:t>the next step you take?</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592" y="6381328"/>
            <a:ext cx="3672408" cy="355764"/>
          </a:xfrm>
          <a:prstGeom prst="rect">
            <a:avLst/>
          </a:prstGeom>
        </p:spPr>
      </p:pic>
      <p:pic>
        <p:nvPicPr>
          <p:cNvPr id="6146" name="Picture 2" descr="\\UK-FP-01\homet$\therese\Desktop\cta_whatwed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1986" y="4221088"/>
            <a:ext cx="2233886" cy="2233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0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826</Words>
  <Application>Microsoft Office PowerPoint</Application>
  <PresentationFormat>On-screen Show (4:3)</PresentationFormat>
  <Paragraphs>64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Negotiation</vt:lpstr>
      <vt:lpstr>What is negotiation?</vt:lpstr>
      <vt:lpstr>PowerPoint Presentation</vt:lpstr>
      <vt:lpstr>How to negotiate by phone?</vt:lpstr>
      <vt:lpstr>How to negotiate by email?</vt:lpstr>
      <vt:lpstr>Why clarifying the next step in email is so important when customer is not ready to order yet:</vt:lpstr>
      <vt:lpstr>Are all USB Flash Drives created equal?</vt:lpstr>
      <vt:lpstr>Scenarios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Joanna Nawrocka</dc:creator>
  <cp:lastModifiedBy>Therese Sande</cp:lastModifiedBy>
  <cp:revision>4</cp:revision>
  <dcterms:created xsi:type="dcterms:W3CDTF">2015-03-04T09:55:58Z</dcterms:created>
  <dcterms:modified xsi:type="dcterms:W3CDTF">2015-07-23T11:20:50Z</dcterms:modified>
</cp:coreProperties>
</file>