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4" autoAdjust="0"/>
  </p:normalViewPr>
  <p:slideViewPr>
    <p:cSldViewPr showGuides="1">
      <p:cViewPr varScale="1">
        <p:scale>
          <a:sx n="131" d="100"/>
          <a:sy n="13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E59-9F35-4180-90F4-4EACEFD9E6BF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5DB-6CE0-47D8-943C-C0022190B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31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E59-9F35-4180-90F4-4EACEFD9E6BF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5DB-6CE0-47D8-943C-C0022190B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8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E59-9F35-4180-90F4-4EACEFD9E6BF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5DB-6CE0-47D8-943C-C0022190B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1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E59-9F35-4180-90F4-4EACEFD9E6BF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5DB-6CE0-47D8-943C-C0022190B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14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E59-9F35-4180-90F4-4EACEFD9E6BF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5DB-6CE0-47D8-943C-C0022190B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0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E59-9F35-4180-90F4-4EACEFD9E6BF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5DB-6CE0-47D8-943C-C0022190B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E59-9F35-4180-90F4-4EACEFD9E6BF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5DB-6CE0-47D8-943C-C0022190B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44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E59-9F35-4180-90F4-4EACEFD9E6BF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5DB-6CE0-47D8-943C-C0022190B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54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E59-9F35-4180-90F4-4EACEFD9E6BF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5DB-6CE0-47D8-943C-C0022190B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E59-9F35-4180-90F4-4EACEFD9E6BF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5DB-6CE0-47D8-943C-C0022190B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23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E59-9F35-4180-90F4-4EACEFD9E6BF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5DB-6CE0-47D8-943C-C0022190B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69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09E59-9F35-4180-90F4-4EACEFD9E6BF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25DB-6CE0-47D8-943C-C0022190B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sh-drives.com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flashba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usb-business-cards.com/" TargetMode="External"/><Relationship Id="rId4" Type="http://schemas.openxmlformats.org/officeDocument/2006/relationships/hyperlink" Target="http://www.expressusbdrive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977940" y="1178758"/>
            <a:ext cx="4591439" cy="42266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169167" y="152181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Receiving Lead</a:t>
            </a:r>
            <a:endParaRPr lang="en-GB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0255" y="2629630"/>
            <a:ext cx="2424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Analysing &amp; Qualifying</a:t>
            </a:r>
            <a:endParaRPr lang="en-GB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2375" y="3747394"/>
            <a:ext cx="1451800" cy="31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Response</a:t>
            </a:r>
            <a:endParaRPr lang="en-GB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5113" y="482796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Virtual Proof</a:t>
            </a:r>
            <a:endParaRPr lang="en-GB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0211" y="512422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Dummies</a:t>
            </a:r>
            <a:endParaRPr lang="en-GB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4700" y="465075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Negotiation</a:t>
            </a:r>
            <a:endParaRPr lang="en-GB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8521" y="3595537"/>
            <a:ext cx="1783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Order</a:t>
            </a:r>
            <a:endParaRPr lang="en-GB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0093" y="2560501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TrustPilot Feedback</a:t>
            </a:r>
            <a:endParaRPr lang="en-GB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5786" y="1556791"/>
            <a:ext cx="2249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Customer Follow up</a:t>
            </a:r>
            <a:endParaRPr lang="en-GB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 rot="19797209">
            <a:off x="5933788" y="1908332"/>
            <a:ext cx="486983" cy="642554"/>
          </a:xfrm>
          <a:prstGeom prst="downArrow">
            <a:avLst>
              <a:gd name="adj1" fmla="val 52471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Down Arrow 26"/>
          <p:cNvSpPr/>
          <p:nvPr/>
        </p:nvSpPr>
        <p:spPr>
          <a:xfrm rot="533471">
            <a:off x="6256897" y="3111705"/>
            <a:ext cx="486983" cy="642554"/>
          </a:xfrm>
          <a:prstGeom prst="downArrow">
            <a:avLst>
              <a:gd name="adj1" fmla="val 52471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 rot="2223145">
            <a:off x="5902032" y="4197712"/>
            <a:ext cx="486983" cy="642554"/>
          </a:xfrm>
          <a:prstGeom prst="downArrow">
            <a:avLst>
              <a:gd name="adj1" fmla="val 52471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own Arrow 28"/>
          <p:cNvSpPr/>
          <p:nvPr/>
        </p:nvSpPr>
        <p:spPr>
          <a:xfrm rot="4710697">
            <a:off x="4835861" y="4968352"/>
            <a:ext cx="486983" cy="642554"/>
          </a:xfrm>
          <a:prstGeom prst="downArrow">
            <a:avLst>
              <a:gd name="adj1" fmla="val 52471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Down Arrow 30"/>
          <p:cNvSpPr/>
          <p:nvPr/>
        </p:nvSpPr>
        <p:spPr>
          <a:xfrm rot="7300688">
            <a:off x="2937508" y="4802948"/>
            <a:ext cx="486983" cy="642554"/>
          </a:xfrm>
          <a:prstGeom prst="downArrow">
            <a:avLst>
              <a:gd name="adj1" fmla="val 52471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own Arrow 31"/>
          <p:cNvSpPr/>
          <p:nvPr/>
        </p:nvSpPr>
        <p:spPr>
          <a:xfrm rot="9516095">
            <a:off x="1998228" y="3929670"/>
            <a:ext cx="486983" cy="642554"/>
          </a:xfrm>
          <a:prstGeom prst="downArrow">
            <a:avLst>
              <a:gd name="adj1" fmla="val 52471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wn Arrow 32"/>
          <p:cNvSpPr/>
          <p:nvPr/>
        </p:nvSpPr>
        <p:spPr>
          <a:xfrm rot="12469675">
            <a:off x="1998229" y="1908332"/>
            <a:ext cx="486983" cy="642554"/>
          </a:xfrm>
          <a:prstGeom prst="downArrow">
            <a:avLst>
              <a:gd name="adj1" fmla="val 52471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Down Arrow 33"/>
          <p:cNvSpPr/>
          <p:nvPr/>
        </p:nvSpPr>
        <p:spPr>
          <a:xfrm rot="11022708">
            <a:off x="1734449" y="2875964"/>
            <a:ext cx="486983" cy="642554"/>
          </a:xfrm>
          <a:prstGeom prst="downArrow">
            <a:avLst>
              <a:gd name="adj1" fmla="val 52471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641088" y="2783518"/>
            <a:ext cx="3291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11430"/>
                <a:solidFill>
                  <a:srgbClr val="A52036"/>
                </a:solidFill>
              </a:rPr>
              <a:t>Sales Cycle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pic>
        <p:nvPicPr>
          <p:cNvPr id="22" name="Picture 21" descr="\\UK-FP-01\homet$\joanna.n\Desktop\teres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0" y="6438767"/>
            <a:ext cx="1125633" cy="24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86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44824"/>
            <a:ext cx="7056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90 days personal follow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ups – the majority of the customers should hear from us once every 3 months with the phone call (no voicemails follow ups)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 follow-ups from the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arketing team (Friendly reminder)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 emails (</a:t>
            </a:r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Marketing team)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888256" y="207872"/>
            <a:ext cx="53674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9. Customer Follow up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pic>
        <p:nvPicPr>
          <p:cNvPr id="2050" name="Picture 2" descr="\\UK-FP-01\homet$\therese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2975061" cy="150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8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6992" y="1535927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Web (different webpages)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www.flashbay.com</a:t>
            </a:r>
            <a:endParaRPr lang="nb-N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www.flash-drives.com</a:t>
            </a:r>
            <a:endParaRPr lang="nb-N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www.expressusbdrives.com</a:t>
            </a:r>
            <a:endParaRPr lang="nb-N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www.usb-business-cards.com</a:t>
            </a:r>
            <a:endParaRPr lang="nb-N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Phone </a:t>
            </a:r>
          </a:p>
          <a:p>
            <a:pPr lvl="0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Cross Selling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GB" sz="14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Netsuite</a:t>
            </a:r>
            <a:r>
              <a:rPr lang="en-GB" sz="1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Duplicates</a:t>
            </a:r>
          </a:p>
          <a:p>
            <a:endParaRPr lang="en-GB" sz="1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Email Ending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 Name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Reseller/Competitor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044816" y="188640"/>
            <a:ext cx="46446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1. Receiving a Lead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875584"/>
            <a:ext cx="4320480" cy="547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7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693466"/>
            <a:ext cx="7272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all information in the </a:t>
            </a:r>
            <a:r>
              <a:rPr lang="en-GB" sz="1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</a:p>
          <a:p>
            <a:pPr lvl="1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Company/name/phone/email/website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Model/Capacity/Quantity/Dummies/Address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– can you find it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yourself?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Logo/Delivery 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hot is the lead? /Domain free/ Country of PC, Fraud?/ Search website/ Key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DP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or dummies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Any additional information the lead has given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6782" y="188640"/>
            <a:ext cx="77950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2. Analyzing &amp; Qualifying (5min)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pic>
        <p:nvPicPr>
          <p:cNvPr id="1027" name="Picture 3" descr="\\UK-FP-01\homet$\therese\Desktop\analyz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73488"/>
            <a:ext cx="2902367" cy="226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758" y="822567"/>
            <a:ext cx="87267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Prepare your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lvl="0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Always keep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your promises e.g. “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will send you an email within 5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minutes”</a:t>
            </a:r>
          </a:p>
          <a:p>
            <a:pPr lvl="0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Prepare your email template before calling, use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template,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fill in the information you already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to offer accessories and data preloading to your customer both on the phone and in the email quote.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endParaRPr lang="en-GB" sz="1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you have all the information you need</a:t>
            </a:r>
            <a:r>
              <a:rPr lang="en-GB" sz="1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	Summarise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information you have and explain the next step.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E.g. “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hank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you for your inquiry regarding 100 units KN with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your logo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confirm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that we can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meet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your deadline in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– Ask for the missing information and explain the next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endParaRPr lang="en-GB" sz="1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Polite - “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you for your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inquiry”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Pricelist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VP/PDF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tep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Delivery Time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/>
          </a:p>
        </p:txBody>
      </p:sp>
      <p:sp>
        <p:nvSpPr>
          <p:cNvPr id="2" name="Rectangle 1"/>
          <p:cNvSpPr/>
          <p:nvPr/>
        </p:nvSpPr>
        <p:spPr>
          <a:xfrm>
            <a:off x="2009328" y="44624"/>
            <a:ext cx="48940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3. Response (10min)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pic>
        <p:nvPicPr>
          <p:cNvPr id="2050" name="Picture 2" descr="\\UK-FP-01\homet$\therese\Desktop\076113-3d-transparent-glass-icon-business-phone-cle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14" y="2564904"/>
            <a:ext cx="604166" cy="6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UK-FP-01\homet$\therese\Desktop\e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" y="4609503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68760"/>
            <a:ext cx="73448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model do they want</a:t>
            </a:r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the customer provide you with a logo</a:t>
            </a:r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 not,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can you find one on their webpage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 make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VP with the company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name/webpage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creative if you don’t have a logo or </a:t>
            </a:r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Key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model has been very popular with </a:t>
            </a:r>
            <a:endParaRPr lang="en-GB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other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building companies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before”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“Kinetic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model is in our lowest price class and </a:t>
            </a:r>
            <a:endParaRPr lang="en-GB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it has been sold to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many different schools </a:t>
            </a:r>
            <a:endParaRPr lang="en-GB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before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“It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is a great alternative to the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Twister model”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Flashbay models are always better to sell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nb-N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15 min!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673304" y="116632"/>
            <a:ext cx="37497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4. Virtual Proof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892884" cy="351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5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737" y="1124744"/>
            <a:ext cx="71287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Follow up when dummies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have arrived.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Did they find a few favourites?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If you already have the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logo a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VP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 generated quickly. If not, ask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again for a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logo.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When will a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decision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made?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they need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anymore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information from you?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724345" y="116632"/>
            <a:ext cx="29482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5. Dummies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sp>
        <p:nvSpPr>
          <p:cNvPr id="2" name="AutoShape 2" descr="https://mail2.flashbay.com/service/home/~/SP_combined.jpg?auth=co&amp;loc=en_US&amp;id=21675&amp;part=2"/>
          <p:cNvSpPr>
            <a:spLocks noChangeAspect="1" noChangeArrowheads="1"/>
          </p:cNvSpPr>
          <p:nvPr/>
        </p:nvSpPr>
        <p:spPr bwMode="auto">
          <a:xfrm>
            <a:off x="155575" y="-2841625"/>
            <a:ext cx="243840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 descr="\\UK-FP-01\homet$\joanna.n\Desktop\SP_combin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3446512"/>
            <a:ext cx="9036496" cy="21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083066"/>
            <a:ext cx="56510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What are the best arguments to buy from </a:t>
            </a:r>
            <a:r>
              <a:rPr lang="en-GB" sz="1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Flashbay</a:t>
            </a:r>
            <a:r>
              <a:rPr lang="en-GB" sz="1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endParaRPr lang="en-GB" sz="1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10 year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warranty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Original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NAND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Flash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from companies like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Samsung, Toshiba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Printing included on all printable sides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No hidden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6 days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Virtual Proof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Free next day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dummies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Our own factory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TrustPilot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When you`ve made your case: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“I will speak to my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manager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see if we can offer you a special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price”</a:t>
            </a:r>
          </a:p>
          <a:p>
            <a:pPr lvl="0"/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Don`t just drop the price without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describing the benefits of ordering with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Flashbay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06845" y="44624"/>
            <a:ext cx="35541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6. Negotiation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pic>
        <p:nvPicPr>
          <p:cNvPr id="5" name="Picture 2" descr="\\UK-FP-01\homet$\therese\Desktop\negoti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1700808"/>
            <a:ext cx="3289223" cy="241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772816"/>
            <a:ext cx="78488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Send order details with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VP, billing/shipping address, model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capacity, colour of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model, payment terms and expected delivery date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Ask your customer again if they would </a:t>
            </a:r>
            <a:r>
              <a:rPr lang="nb-NO" sz="1400" smtClean="0">
                <a:latin typeface="Arial" panose="020B0604020202020204" pitchFamily="34" charset="0"/>
                <a:cs typeface="Arial" panose="020B0604020202020204" pitchFamily="34" charset="0"/>
              </a:rPr>
              <a:t>like some accessories </a:t>
            </a: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 DP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Get a written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confirmation, not only a ok on the phone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Place the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order (always use your check list)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Send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email to your customer confirming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flash drives are in production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expected delivery date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1400" b="1" i="1" dirty="0" smtClean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 check before pressing save to avoid Aftersales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2204" y="116632"/>
            <a:ext cx="20986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7. Order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pic>
        <p:nvPicPr>
          <p:cNvPr id="1027" name="Picture 3" descr="\\UK-FP-01\homet$\therese\Desktop\order_now_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6" y="4665916"/>
            <a:ext cx="2007563" cy="20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28" y="1628800"/>
            <a:ext cx="79649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call your customer to make sure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happy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If your customer is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100% happy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you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can send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them a link to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TrustPilot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mention if they want to refer us to other companies.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Email memo after the call.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719710" y="188640"/>
            <a:ext cx="53180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8. </a:t>
            </a:r>
            <a:r>
              <a:rPr lang="en-US" sz="4400" b="1" i="1" dirty="0" err="1" smtClean="0">
                <a:ln w="11430"/>
                <a:solidFill>
                  <a:srgbClr val="A52036"/>
                </a:solidFill>
              </a:rPr>
              <a:t>TrustPilot</a:t>
            </a:r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 Feedback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sp>
        <p:nvSpPr>
          <p:cNvPr id="2" name="AutoShape 2" descr="https://mail2.flashbay.com/service/home/~/TrustPilot.PNG?auth=co&amp;loc=en_US&amp;id=20399&amp;part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53048"/>
            <a:ext cx="5366817" cy="272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0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585</Words>
  <Application>Microsoft Office PowerPoint</Application>
  <PresentationFormat>On-screen Show (4:3)</PresentationFormat>
  <Paragraphs>140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Nawrocka</dc:creator>
  <cp:lastModifiedBy>Therese Sande</cp:lastModifiedBy>
  <cp:revision>4</cp:revision>
  <dcterms:created xsi:type="dcterms:W3CDTF">2015-03-04T09:53:04Z</dcterms:created>
  <dcterms:modified xsi:type="dcterms:W3CDTF">2015-07-23T10:56:02Z</dcterms:modified>
</cp:coreProperties>
</file>