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83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14BC1E-CDDB-423C-8B08-9235AC0D9113}">
          <p14:sldIdLst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83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2" autoAdjust="0"/>
    <p:restoredTop sz="94737" autoAdjust="0"/>
  </p:normalViewPr>
  <p:slideViewPr>
    <p:cSldViewPr showGuides="1">
      <p:cViewPr>
        <p:scale>
          <a:sx n="139" d="100"/>
          <a:sy n="139" d="100"/>
        </p:scale>
        <p:origin x="-109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140CC-CD53-45CD-BB51-8495AE330DC1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26013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7" y="4680466"/>
            <a:ext cx="5378450" cy="44341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A61F-997C-47E9-9C45-78FD88E1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6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31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0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5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3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4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2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0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2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3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458D-1D80-4A95-9A28-FB379702A7EA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0433-A57C-4E25-BBB8-CEA39DA34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0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3529" y="2662754"/>
            <a:ext cx="5025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1430"/>
                <a:solidFill>
                  <a:srgbClr val="A52036"/>
                </a:solidFill>
              </a:rPr>
              <a:t>ZIMBRA Training</a:t>
            </a:r>
          </a:p>
          <a:p>
            <a:pPr algn="ctr"/>
            <a:r>
              <a:rPr lang="en-US" sz="5400" b="1" i="1" dirty="0" smtClean="0">
                <a:ln w="11430"/>
                <a:solidFill>
                  <a:srgbClr val="A52036"/>
                </a:solidFill>
              </a:rPr>
              <a:t>Session</a:t>
            </a:r>
            <a:endParaRPr lang="en-US" sz="5400" b="1" i="1" dirty="0">
              <a:ln w="11430"/>
              <a:solidFill>
                <a:srgbClr val="A5203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2708920"/>
            <a:ext cx="4202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" name="Picture 2" descr="\\UK-FP-01\homet$\joanna.n\Desktop\zimbra-divestiture-tn_szar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77936"/>
            <a:ext cx="3384376" cy="89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Contacts / Address book</a:t>
            </a:r>
            <a:endParaRPr lang="en-GB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4" y="1916832"/>
            <a:ext cx="83915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3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Calendar</a:t>
            </a:r>
            <a:endParaRPr lang="en-GB" b="1" i="1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323528" y="3573016"/>
            <a:ext cx="8363272" cy="2553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calendar items are visible in both the tab in the header and calendar in bottom left corner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29" y="4370742"/>
            <a:ext cx="2381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124744"/>
            <a:ext cx="85820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1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Briefcase</a:t>
            </a:r>
            <a:endParaRPr lang="en-GB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60" y="3501008"/>
            <a:ext cx="46005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560" y="3523506"/>
            <a:ext cx="3240360" cy="4572197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useful to store frequently used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documents that you need to attach regularly to your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emails in your Briefcase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8" y="1124744"/>
            <a:ext cx="80295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8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Preferences / Settings when absent</a:t>
            </a:r>
            <a:endParaRPr lang="en-GB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3429000"/>
            <a:ext cx="8229600" cy="29851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setup your ‘Out-of-office’ response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Preferences &gt; Mail &gt; Receiving Messages &gt; Send auto-reply message 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‘Send auto-reply message’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box explain when you are off (from/to), who will cover for you and on which email address and phone number you can reach this person.</a:t>
            </a: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 forget to select the start/end dates of the message.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setup Inbox/Outbox shares for your colleagues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 absent, your group leader will assign a team member that will cover your account and needs access to your Inbox, Sent box and Drafts.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share these folders, right click on the specific folder &gt; 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Share folder’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type the email address of your colleague &gt; Select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‘Admin’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&gt; OK.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124744"/>
            <a:ext cx="79819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7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9321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Employee Portal</a:t>
            </a:r>
            <a:endParaRPr lang="en-GB" b="1" i="1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457198" y="5157192"/>
            <a:ext cx="8229600" cy="2016224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Employee Portal you’ll have access to important information related to your sales work and general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71" y="1052736"/>
            <a:ext cx="79914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5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>
                <a:ln w="11430"/>
                <a:solidFill>
                  <a:srgbClr val="A52036"/>
                </a:solidFill>
              </a:rPr>
              <a:t>Employee 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Portal Sub </a:t>
            </a:r>
            <a:r>
              <a:rPr lang="en-US" b="1" i="1" dirty="0">
                <a:ln w="11430"/>
                <a:solidFill>
                  <a:srgbClr val="A52036"/>
                </a:solidFill>
              </a:rPr>
              <a:t>T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abs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6419056" cy="4525963"/>
          </a:xfrm>
        </p:spPr>
        <p:txBody>
          <a:bodyPr>
            <a:norm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Flashbay 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easy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access to all the general aspects of working in our UK business.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Overview of your performance for the specific month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Overview of paid/unpaid orders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Overview of your customers’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reviews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Records: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Keep track on the amount of emails sent and phone calls made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Book: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Contact information of all Flashbay employees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Report: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Useful statistics and reports to keep track of your sales performance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Check: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Pipeline checks with feedback on your follow ups from your Group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eader</a:t>
            </a: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Absences: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Keep track of holidays, sick days and absences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28787"/>
            <a:ext cx="19050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1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>
                <a:ln w="11430"/>
                <a:solidFill>
                  <a:srgbClr val="A52036"/>
                </a:solidFill>
              </a:rPr>
              <a:t>My Pipeline</a:t>
            </a:r>
            <a:endParaRPr lang="en-GB" b="1" i="1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324322" y="5589240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more rows in green the better!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2" y="1124744"/>
            <a:ext cx="84677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ssholder for innhold 2"/>
          <p:cNvSpPr txBox="1">
            <a:spLocks/>
          </p:cNvSpPr>
          <p:nvPr/>
        </p:nvSpPr>
        <p:spPr>
          <a:xfrm>
            <a:off x="342507" y="4476253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Easy overview of your work on newly received web leads.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conversion rates, proofs and sample packs sent.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leads have been converted into customers?</a:t>
            </a:r>
          </a:p>
        </p:txBody>
      </p:sp>
    </p:spTree>
    <p:extLst>
      <p:ext uri="{BB962C8B-B14F-4D97-AF65-F5344CB8AC3E}">
        <p14:creationId xmlns:p14="http://schemas.microsoft.com/office/powerpoint/2010/main" val="19130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My Sales Admin</a:t>
            </a:r>
            <a:endParaRPr lang="en-GB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4862916"/>
            <a:ext cx="8229600" cy="1689051"/>
          </a:xfrm>
        </p:spPr>
        <p:txBody>
          <a:bodyPr>
            <a:normAutofit/>
          </a:bodyPr>
          <a:lstStyle/>
          <a:p>
            <a:endParaRPr lang="en-GB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overview of 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rder statuses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General account management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Access portal to invite customers to leave reviews on our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8" y="1052736"/>
            <a:ext cx="83724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3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3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n w="11430"/>
                <a:solidFill>
                  <a:srgbClr val="A52036"/>
                </a:solidFill>
              </a:rPr>
              <a:t>My Sales 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Admin – 4 Important tasks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53389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GB" sz="1400" b="1" dirty="0" smtClean="0">
                <a:ln w="11430"/>
                <a:solidFill>
                  <a:srgbClr val="A52036"/>
                </a:solidFill>
              </a:rPr>
              <a:t>Keep yourself updated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Browse through all tabs in your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‘My Sales Admin’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everyday to keep track of orders with pending data, overdue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 and tracking information on orders sent from our factory.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b="1" dirty="0" smtClean="0">
                <a:ln w="11430"/>
                <a:solidFill>
                  <a:srgbClr val="A52036"/>
                </a:solidFill>
              </a:rPr>
              <a:t>Leads/Customer details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to work through your Forgotten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ontact details and enter these in NS to have your customer account information up-to-date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GB" sz="1400" b="1" dirty="0" err="1" smtClean="0">
                <a:ln w="11430"/>
                <a:solidFill>
                  <a:srgbClr val="A52036"/>
                </a:solidFill>
              </a:rPr>
              <a:t>Trustpilots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out invites for reviews to your satisfied customers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GB" sz="1400" b="1" dirty="0" smtClean="0">
                <a:ln w="11430"/>
                <a:solidFill>
                  <a:srgbClr val="A52036"/>
                </a:solidFill>
              </a:rPr>
              <a:t>Virtual Proof Rating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if you have rated all your virtual proofs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658" y="1909763"/>
            <a:ext cx="29622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5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1601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Business Development</a:t>
            </a:r>
            <a:endParaRPr lang="en-GB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885950"/>
            <a:ext cx="80581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>
                <a:ln w="11430"/>
                <a:solidFill>
                  <a:srgbClr val="A52036"/>
                </a:solidFill>
              </a:rPr>
              <a:t>W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hat is Zimbra?</a:t>
            </a:r>
            <a:endParaRPr lang="en-US" b="1" i="1" dirty="0">
              <a:ln w="11430"/>
              <a:solidFill>
                <a:srgbClr val="A52036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853988"/>
            <a:ext cx="8229600" cy="4525963"/>
          </a:xfrm>
        </p:spPr>
        <p:txBody>
          <a:bodyPr/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Zimbra is the email software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uses to communicate internally and externally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Zimbra is where you can find all necessary employee and Company information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err="1">
                <a:ln w="11430"/>
                <a:solidFill>
                  <a:srgbClr val="A52036"/>
                </a:solidFill>
              </a:rPr>
              <a:t>Z</a:t>
            </a:r>
            <a:r>
              <a:rPr lang="en-US" b="1" i="1" dirty="0" err="1" smtClean="0">
                <a:ln w="11430"/>
                <a:solidFill>
                  <a:srgbClr val="A52036"/>
                </a:solidFill>
              </a:rPr>
              <a:t>imbra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 Tabs</a:t>
            </a:r>
            <a:endParaRPr lang="en-GB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1700808"/>
            <a:ext cx="83724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5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33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Email (Your Inbox)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7504" y="1484784"/>
            <a:ext cx="8712968" cy="4593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What is essential for a Sales Account Manager to know about the </a:t>
            </a:r>
            <a:r>
              <a:rPr lang="en-GB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Zimbra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Inbox?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Zimbra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inbox contains all communication with Leads, Customers, Group leader, team members, Operations, Virtual Proof, Aftersales, Accounts, etc.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biggest 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do’s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don’ts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DO’s</a:t>
            </a:r>
            <a:r>
              <a:rPr lang="en-GB" sz="1400" b="1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GB" sz="14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Save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every email you send/receive.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Label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 email folders with the correct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company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name.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Drag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 emails to the correct folder.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Keep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an eye out for your Junk folder.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GB" sz="1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DON’TS</a:t>
            </a:r>
            <a:r>
              <a:rPr lang="en-GB" sz="1400" b="1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GB" sz="14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every email you have sent, drag it directly to the correct folder and do not let them pile up in your Sent folder.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careful with attachments – don’t open something if you do not know the person/company you have received it from.</a:t>
            </a:r>
            <a:r>
              <a:rPr lang="en-GB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this?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keep an organised overview of all your internal and customer information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0375" y="50885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Email- Folder Structure</a:t>
            </a:r>
            <a:endParaRPr lang="en-GB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0374" y="1412776"/>
            <a:ext cx="5983833" cy="5102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Round: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How should you structure your folders correctly?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How should you organise your customers?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which order should they be ranked?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What should you do with several different contacts from one company (e.g.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ifferent departments ordering separately from each other) Do they go in the same folder?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How long should you keep old emails? When should you delete emails from customers?</a:t>
            </a:r>
          </a:p>
          <a:p>
            <a:pPr marL="0" indent="0">
              <a:buNone/>
            </a:pP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Answers:</a:t>
            </a:r>
            <a:endParaRPr lang="en-GB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 efficient, use one standard for your labelling of all emails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Suggested folder name “Audi Netherlands BV”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 money, rank the most value prospects as most important to follow up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sub folders for different contacts with different orders from the same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company/organisation. For example, suggested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folder name “University of Amsterdam (Johnny)”</a:t>
            </a:r>
          </a:p>
          <a:p>
            <a:pPr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Never remove any emails containing communication between you and your customers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https://mail2.flashbay.com/service/home/~/A-Z%20Folders.PNG?auth=co&amp;loc=en_US&amp;id=18759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https://mail2.flashbay.com/service/home/~/A-Z%20Folders.PNG?auth=co&amp;loc=en_US&amp;id=18759&amp;part=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131" y="1340768"/>
            <a:ext cx="144736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9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Email- Leads</a:t>
            </a:r>
            <a:endParaRPr lang="en-GB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567333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receive leads?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Leads coming in from either website/by phone all need to be created in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Netsuite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before any contact is made.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potential does this lead have?</a:t>
            </a: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Based on the potential of the lead (quick action needed?) you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 your follow-ups during the day.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should you put it?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A-Z folder structure is the easy way!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68760"/>
            <a:ext cx="144736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0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Email- Orders</a:t>
            </a:r>
            <a:endParaRPr lang="en-GB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12776"/>
            <a:ext cx="5112568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received an order. Hooray! What should you do with the email?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/>
              <a:t>Drag your folder </a:t>
            </a:r>
            <a:r>
              <a:rPr lang="en-GB" sz="1400" dirty="0" smtClean="0"/>
              <a:t>of the </a:t>
            </a:r>
            <a:r>
              <a:rPr lang="en-GB" sz="1400" dirty="0"/>
              <a:t>lead/customer that ordered from A-Z to your </a:t>
            </a:r>
            <a:r>
              <a:rPr lang="en-GB" sz="1400" dirty="0" smtClean="0"/>
              <a:t>‘Orders’ </a:t>
            </a:r>
            <a:r>
              <a:rPr lang="en-GB" sz="1400" dirty="0"/>
              <a:t>section </a:t>
            </a:r>
            <a:r>
              <a:rPr lang="en-GB" sz="1400" dirty="0" smtClean="0"/>
              <a:t>where you keep leads and customers separate.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should you organise different types of invoices?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Process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 contains customers that have just ordered and have pending data/invoice.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Open invoices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 contains customers with payment terms.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Overdue Invoices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 contains all customers with overdue payments.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 folder contains customers that have received the goods and need to receive a follow-up call and email to check if all went well with the delivered USB’s and send an invite for the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reviews.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 contains all existing customers that have ordered.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most efficient ways to chase outstanding payments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Overdue Invoices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in NetSuite or the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Overdue Customers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tab in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Sales Admin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Zimbra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44824"/>
            <a:ext cx="2919683" cy="35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92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Email- </a:t>
            </a:r>
            <a:r>
              <a:rPr lang="en-US" b="1" i="1" dirty="0" err="1" smtClean="0">
                <a:ln w="11430"/>
                <a:solidFill>
                  <a:srgbClr val="A52036"/>
                </a:solidFill>
              </a:rPr>
              <a:t>Organising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/>
            </a:r>
            <a:br>
              <a:rPr lang="en-US" b="1" i="1" dirty="0" smtClean="0">
                <a:ln w="11430"/>
                <a:solidFill>
                  <a:srgbClr val="A52036"/>
                </a:solidFill>
              </a:rPr>
            </a:br>
            <a:r>
              <a:rPr lang="en-US" b="1" i="1" dirty="0" smtClean="0">
                <a:ln w="11430"/>
                <a:solidFill>
                  <a:srgbClr val="A52036"/>
                </a:solidFill>
              </a:rPr>
              <a:t> Internal/External </a:t>
            </a:r>
            <a:r>
              <a:rPr lang="en-US" b="1" i="1" dirty="0">
                <a:ln w="11430"/>
                <a:solidFill>
                  <a:srgbClr val="A52036"/>
                </a:solidFill>
              </a:rPr>
              <a:t>E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mails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5760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with emails from Operations, Accounts or Aftersales about your customer?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emails regarding a customer go into the same customer folder so you have all information easy accessible.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should you organise your email containing general information from Flashbay?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Suggestion: Create 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an“</a:t>
            </a:r>
            <a:r>
              <a:rPr lang="en-GB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folder and create a couple of sub folders so it’s easy to find correspondence when needed.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741" y="1340768"/>
            <a:ext cx="2400375" cy="488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88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13"/>
            <a:ext cx="8229600" cy="1143000"/>
          </a:xfrm>
        </p:spPr>
        <p:txBody>
          <a:bodyPr/>
          <a:lstStyle/>
          <a:p>
            <a:r>
              <a:rPr lang="en-US" b="1" i="1" dirty="0" smtClean="0">
                <a:ln w="11430"/>
                <a:solidFill>
                  <a:srgbClr val="A52036"/>
                </a:solidFill>
              </a:rPr>
              <a:t>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pretend the below email subjects are unread emails in your folder. Where would you drag these emails and why?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 from Virtual Proof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subject: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 C704395 Philips UK Ltd.”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 from Accounts with subject:  “ Your Invoice IN398421 from customer C123456 BMW “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 from your Group leader with subject: “ Feedback today! 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 from Operations with subject: “(RUSH REQUEST) C105689 University of Amsterdam”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 from Joanna with subject: “ Overdue Invoices “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lead with subject: “ Information from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for Oxfam “</a:t>
            </a:r>
          </a:p>
          <a:p>
            <a:pPr marL="457200" lvl="1" indent="0">
              <a:buNone/>
            </a:pPr>
            <a:endParaRPr lang="en-GB" sz="1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52036"/>
      </a:hlink>
      <a:folHlink>
        <a:srgbClr val="A520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1709</TotalTime>
  <Words>747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What is Zimbra?</vt:lpstr>
      <vt:lpstr>Zimbra Tabs</vt:lpstr>
      <vt:lpstr>Email (Your Inbox)</vt:lpstr>
      <vt:lpstr>Email- Folder Structure</vt:lpstr>
      <vt:lpstr>Email- Leads</vt:lpstr>
      <vt:lpstr>Email- Orders</vt:lpstr>
      <vt:lpstr>Email- Organising  Internal/External Emails</vt:lpstr>
      <vt:lpstr>Assignment</vt:lpstr>
      <vt:lpstr>Contacts / Address book</vt:lpstr>
      <vt:lpstr>Calendar</vt:lpstr>
      <vt:lpstr>Briefcase</vt:lpstr>
      <vt:lpstr>Preferences / Settings when absent</vt:lpstr>
      <vt:lpstr>Employee Portal</vt:lpstr>
      <vt:lpstr>Employee Portal Sub Tabs</vt:lpstr>
      <vt:lpstr>My Pipeline</vt:lpstr>
      <vt:lpstr>My Sales Admin</vt:lpstr>
      <vt:lpstr>My Sales Admin – 4 Important tasks</vt:lpstr>
      <vt:lpstr>Business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Nawrocka</dc:creator>
  <cp:lastModifiedBy>Herwin Schouten</cp:lastModifiedBy>
  <cp:revision>160</cp:revision>
  <cp:lastPrinted>2014-11-18T15:13:04Z</cp:lastPrinted>
  <dcterms:created xsi:type="dcterms:W3CDTF">2014-06-20T11:04:05Z</dcterms:created>
  <dcterms:modified xsi:type="dcterms:W3CDTF">2015-04-15T07:08:38Z</dcterms:modified>
</cp:coreProperties>
</file>