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8" r:id="rId3"/>
    <p:sldId id="261" r:id="rId4"/>
    <p:sldId id="262" r:id="rId5"/>
    <p:sldId id="279" r:id="rId6"/>
    <p:sldId id="281" r:id="rId7"/>
    <p:sldId id="282" r:id="rId8"/>
    <p:sldId id="283" r:id="rId9"/>
    <p:sldId id="284" r:id="rId10"/>
    <p:sldId id="286" r:id="rId11"/>
    <p:sldId id="285" r:id="rId12"/>
    <p:sldId id="263" r:id="rId13"/>
    <p:sldId id="264" r:id="rId14"/>
    <p:sldId id="267" r:id="rId15"/>
    <p:sldId id="270" r:id="rId16"/>
    <p:sldId id="265" r:id="rId17"/>
    <p:sldId id="271" r:id="rId18"/>
    <p:sldId id="272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230"/>
    <a:srgbClr val="555555"/>
    <a:srgbClr val="A32035"/>
    <a:srgbClr val="828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56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11/03/2020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31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EE088E-401F-4D55-9C0A-2821C6198805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357FFB-98A8-49D5-BC6E-87D327A2637C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AD65D0-E478-4BC6-9D4B-CBAFB91E3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4" b="50000"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937DC8-4DF6-4C2A-B565-FC8DCCF60BC6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8211D-0A06-489D-9A05-F70E916E6626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32035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Flashbay Sales Academy | </a:t>
            </a:r>
            <a:r>
              <a:rPr lang="en-GB" b="1" dirty="0">
                <a:solidFill>
                  <a:srgbClr val="A32035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Aftersales Training</a:t>
            </a:r>
            <a:endParaRPr lang="en-GB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DA2D1CC-2C4A-4A2C-9D60-2F2D6CB09F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479318"/>
            <a:ext cx="709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this course we will discuss: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53410" y="2556047"/>
            <a:ext cx="11563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Solving Aftersales case cycle</a:t>
            </a: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How to report cases correctly</a:t>
            </a: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Responsible parts for mistakes</a:t>
            </a:r>
          </a:p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Examples of potential mistakes</a:t>
            </a: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Case studies</a:t>
            </a: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Introduction to Aftersales and Warehouse department</a:t>
            </a: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0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24543" y="1519542"/>
            <a:ext cx="4759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to be used for DP confirmation with Operations and also with Aftersales team: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Aftersales to advise when to load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table with all information for the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Uploaded to relevant location 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06" y="1237875"/>
            <a:ext cx="6426601" cy="40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154027" y="1301574"/>
            <a:ext cx="52781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“Order Cancellation</a:t>
            </a:r>
            <a:r>
              <a:rPr lang="en-GB" sz="20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”: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always try to save the order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Senior, Group or Team leader can request cancellation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description of what has been done to save the order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25" y="1166546"/>
            <a:ext cx="6088146" cy="47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212618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Responsible parts for mistakes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99648" y="1952917"/>
            <a:ext cx="11563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common causes of Aftersales are:</a:t>
            </a:r>
          </a:p>
          <a:p>
            <a:endParaRPr lang="en-US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Factory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Courier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Completely unpreventable error (very rare)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person error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6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212618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Examples of potential mistakes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33105" y="2008224"/>
            <a:ext cx="11563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Sales person errors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want to avoid mistakes and also spot mistakes made by customers.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leave space for doubt or confusion: if something is unclear,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the customer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again to clarify.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Aftersales team will have to answer the question “Was it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completely unpreventable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?” If the answer is “NO” then in most cases it means the SAM should have done better and the case will likely be marked as a Sales Mistake.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320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35490" y="1028918"/>
            <a:ext cx="116292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Common Sales Errors</a:t>
            </a:r>
            <a:endParaRPr lang="en-US" sz="2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VP supplied with order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Discrepancy between artwork and VP 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details of order - Capacity, quantity, special requests missed in Job notes, etc. SAM often states USB 2.0 type instead of 3.0 type. 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Delivery address  - </a:t>
            </a:r>
            <a:r>
              <a:rPr lang="en-US" sz="1600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</a:t>
            </a: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confirm delivery address. Do not suggest the address, but rather ask customer to provide it.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currency - Some customers might be based in different countries. If you know customer account is in EUR but order is in CHF, it will be marked as sales mistake.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quote sent for approval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taking the best care to meet deadline - There is a certain procedure to chase payments which must be followed.  Customer must be informed what to do to meet deadline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DP screenshots not confirmed </a:t>
            </a:r>
          </a:p>
          <a:p>
            <a:endParaRPr lang="en-US" sz="10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Unclear communication with Operations /Graphics - Always keep communication and requests as clear as possible. Ops will reply back every time they make any changes for you - make sure they understood exactly what to do.</a:t>
            </a:r>
          </a:p>
        </p:txBody>
      </p:sp>
    </p:spTree>
    <p:extLst>
      <p:ext uri="{BB962C8B-B14F-4D97-AF65-F5344CB8AC3E}">
        <p14:creationId xmlns:p14="http://schemas.microsoft.com/office/powerpoint/2010/main" val="183042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558" y="1138237"/>
            <a:ext cx="5637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DPUS not explained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17" y="1223815"/>
            <a:ext cx="5347900" cy="4410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E6360D-6835-4255-862D-EACAB6C9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55" y="2012183"/>
            <a:ext cx="5768293" cy="25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529577" y="1358362"/>
            <a:ext cx="115631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Completely unpreventable errors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the name already suggests, these are errors which could not be prevented:</a:t>
            </a:r>
          </a:p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Names misspelled on the list provided by customer for individual engraving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Incorrect phone number is provided (or to a different branch)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request</a:t>
            </a:r>
            <a:r>
              <a:rPr lang="en-US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customer is wrong (perhaps their own internal miscommunication)</a:t>
            </a:r>
          </a:p>
        </p:txBody>
      </p:sp>
    </p:spTree>
    <p:extLst>
      <p:ext uri="{BB962C8B-B14F-4D97-AF65-F5344CB8AC3E}">
        <p14:creationId xmlns:p14="http://schemas.microsoft.com/office/powerpoint/2010/main" val="155907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40826" y="1181908"/>
            <a:ext cx="115547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Remember! </a:t>
            </a:r>
          </a:p>
          <a:p>
            <a:pPr algn="just"/>
            <a:endParaRPr lang="en-US" sz="2200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‘Save’ the order then want to change something (even if production has not yet started), it will be treated as a sales mistake – unless you can show proof it was a customer error / request.</a:t>
            </a:r>
          </a:p>
          <a:p>
            <a:pPr algn="just"/>
            <a:endParaRPr lang="en-US" sz="1000" b="1" u="sng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 check ALL details of the order BEFORE clicking ‘Save’ button!</a:t>
            </a:r>
          </a:p>
          <a:p>
            <a:pPr algn="just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that the final quote you send to the customer for confirmation includes all necessary services, product and accessories requested as well as the correct address.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Triple check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details before pressing ‘Save’ in NetSuite. </a:t>
            </a:r>
          </a:p>
          <a:p>
            <a:pPr algn="just"/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mistake is made, instead of panicking just reach out to your colleagues in Aftersales. </a:t>
            </a:r>
          </a:p>
          <a:p>
            <a:pPr algn="just"/>
            <a:endParaRPr lang="en-US" i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Team / Group Leaders </a:t>
            </a:r>
            <a:r>
              <a:rPr lang="en-US" i="1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the potential to re-instate commission for sales mistakes</a:t>
            </a:r>
            <a:r>
              <a:rPr lang="en-US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 this requires you to promptly report the issue and cooperate fully in the resolution process.</a:t>
            </a:r>
          </a:p>
        </p:txBody>
      </p:sp>
    </p:spTree>
    <p:extLst>
      <p:ext uri="{BB962C8B-B14F-4D97-AF65-F5344CB8AC3E}">
        <p14:creationId xmlns:p14="http://schemas.microsoft.com/office/powerpoint/2010/main" val="286420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14025" y="1232031"/>
            <a:ext cx="115547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 Reading</a:t>
            </a:r>
          </a:p>
          <a:p>
            <a:endParaRPr lang="en-US" b="1" kern="0" dirty="0">
              <a:ln w="1905"/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Flashbay Wiki is an incredibly valuable resource and contains lots of information pertaining to past Aftersales cases and general product knowledge.</a:t>
            </a: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places to start are Aftersales Awareness and Product Knowledge </a:t>
            </a: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defTabSz="457182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resources are constantly updated so try to check and refresh your product knowledge from time to time.</a:t>
            </a:r>
          </a:p>
        </p:txBody>
      </p:sp>
    </p:spTree>
    <p:extLst>
      <p:ext uri="{BB962C8B-B14F-4D97-AF65-F5344CB8AC3E}">
        <p14:creationId xmlns:p14="http://schemas.microsoft.com/office/powerpoint/2010/main" val="3225945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212618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Case study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80239" y="1797393"/>
            <a:ext cx="6501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Flashbay expects our SAMs to provide full support to customers, whenever necessary. When a customer asks for a lot of print on limited space and it’s </a:t>
            </a:r>
            <a:r>
              <a:rPr lang="en-US" sz="1600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obvious</a:t>
            </a:r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print will be hard to read, the SAM should spot it and warn the customer. Perhaps a different model will do? Or change VP to have less details?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61" y="1098763"/>
            <a:ext cx="4863119" cy="4979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1" y="3279047"/>
            <a:ext cx="5809444" cy="25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8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161604"/>
            <a:ext cx="581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Aftersales?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61799" y="2134253"/>
            <a:ext cx="11370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Aftersales refers to the service provided to handle any issues after a successful sale.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doing this, we prove to our customers that we take even the smallest issues very seriously and we are a trustworthy company. This would hopefully give the customer confidence for future relations/business. </a:t>
            </a:r>
          </a:p>
        </p:txBody>
      </p:sp>
    </p:spTree>
    <p:extLst>
      <p:ext uri="{BB962C8B-B14F-4D97-AF65-F5344CB8AC3E}">
        <p14:creationId xmlns:p14="http://schemas.microsoft.com/office/powerpoint/2010/main" val="200094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15660" y="1551024"/>
            <a:ext cx="5410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arenR" startAt="2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SAM sent the customer a quote and two VPs. Customer resent a scan where they marked which VP they want, also a scan of signed VP. The problem was that they marked two different VPs.</a:t>
            </a:r>
          </a:p>
          <a:p>
            <a:pPr marL="342900" indent="-342900" algn="just">
              <a:buAutoNum type="alphaUcParenR" startAt="2"/>
            </a:pPr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would you do?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3" y="757371"/>
            <a:ext cx="4276580" cy="496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6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61131" y="1123185"/>
            <a:ext cx="117183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C)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customer zipped data for DP on Mac OS, it has to be unzipped on Mac as well, otherwise some files can be corrupted.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default, all data is unzipped by Ops on Windows which is why a SAM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always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check with the customer if the data was zipped on Mac and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 Ops accordingly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Below is an example where the SAM did not inform Ops about Mac data so it was unzipped on Windows.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All files worked fine on Windows, but…                                                                      when you open the same USB on Mac, some files are not visible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51" y="3429000"/>
            <a:ext cx="4812229" cy="2716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1" y="3429000"/>
            <a:ext cx="6306947" cy="2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7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61131" y="1223922"/>
            <a:ext cx="11718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D)  Volume Label (VL) was required, but customer did not yet know what it would be. The SAM placed the order and in VL section wrote “TBC” - (meaning To Be Confirmed). However, the SAM did not inform Ops this “TBC” was not a real VL name so the factory produced the order and shipped to customer with VL “TBC”.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 procedure would be using Job Notes and ask Ops to wait for VL name to be confirmed, or even send additional e-mail to Ops asking for it. 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6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leave space for doubt. If you feel something might be confusing, make sure you explain clearly what needs to be done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2246"/>
            <a:ext cx="12166794" cy="26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72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433105" y="1925682"/>
            <a:ext cx="1113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50230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accent6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GOOD LUCK!</a:t>
            </a:r>
            <a:endParaRPr lang="en-GB" sz="4000" b="1" dirty="0">
              <a:solidFill>
                <a:schemeClr val="accent6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433105" y="3827284"/>
            <a:ext cx="11563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wish you very successful, problem-free sales! 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1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180868"/>
            <a:ext cx="709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Solving Aftersales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391160" y="1891480"/>
            <a:ext cx="6536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efficiency of the problem-solving process is affected by:</a:t>
            </a:r>
          </a:p>
          <a:p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 – “ASAP”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supplied in Text Parts to the Aftersales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factory’s Quality Control reports vs a real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same day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Proactive follow up by Sales Account Manager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61" y="959635"/>
            <a:ext cx="4698266" cy="50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391160" y="1080131"/>
            <a:ext cx="771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How to Report Cases Correctly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74923" y="1999948"/>
            <a:ext cx="4831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important for the Aftersales team to get all information listed in the Text Parts including relevant attachments proving a fault.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calling your customer regarding an issue please have the Text parts opened in front of you so you know which details to discuss and double check.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completed Text parts should be sent to: </a:t>
            </a:r>
            <a:r>
              <a:rPr lang="en-GB" sz="1600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aftersales.[country code]@flashbay.com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u="sng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always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your Group Leader in cc. </a:t>
            </a: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15" y="1999948"/>
            <a:ext cx="6610562" cy="39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5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121712" y="1237149"/>
            <a:ext cx="64960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Branding/ Quality issues</a:t>
            </a:r>
            <a:r>
              <a:rPr lang="en-GB" sz="20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/>
            <a:endParaRPr lang="en-GB" sz="15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factory always keeps one sample from each sales order.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speed up the whole Aftersales process, please ask for a photo/ short video confirming the problem.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Branding issue e.g. what  is the customer comparing the print to?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many units left from the sales order? </a:t>
            </a:r>
            <a:r>
              <a:rPr lang="en-GB" sz="15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algn="just"/>
            <a:endParaRPr lang="en-GB" sz="15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35" y="1263506"/>
            <a:ext cx="5411854" cy="40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25843" y="1166842"/>
            <a:ext cx="5539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“Missing units / Lost order” </a:t>
            </a:r>
            <a:r>
              <a:rPr lang="en-GB" sz="20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box was delivered damaged, pictures are essential so we can also raise a complaint with our courier company for compensation.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DEADLINE. Is there time to investigate with TNT (they usually takes 2-3 working days to provide sufficient information on lost parcels.)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35" y="1371057"/>
            <a:ext cx="6082405" cy="43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138797" y="1106680"/>
            <a:ext cx="59572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 / Data issues</a:t>
            </a:r>
            <a:r>
              <a:rPr lang="en-GB" sz="20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/>
            <a:endParaRPr lang="en-GB" sz="1600" i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is “missing”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iven that USB is recognised and there is DP on order, </a:t>
            </a:r>
            <a:r>
              <a:rPr lang="en-GB" sz="1600" i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there DPUS on order? 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flash drives are not recognised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thin connector supplied, USB can be potentially plugged upside down.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see if there is any pattern the customer shall be asked to check USBs on several computers/ OS.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‘Error’ message?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provide the screenshot of the issue and its translation.</a:t>
            </a:r>
          </a:p>
          <a:p>
            <a:pPr algn="just"/>
            <a:endParaRPr lang="en-GB" sz="16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Pre-loaded data is incomplete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supply screenshots of the issue plus the Root/Properties of original data that was confirmed with the customer.</a:t>
            </a:r>
            <a:endParaRPr lang="en-GB" sz="1600" i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25" y="1025015"/>
            <a:ext cx="5788405" cy="51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7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258130" y="1223370"/>
            <a:ext cx="6266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“</a:t>
            </a:r>
            <a:r>
              <a:rPr lang="en-GB" sz="2000" b="1" dirty="0" err="1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Powerbank</a:t>
            </a:r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Issues” :</a:t>
            </a:r>
          </a:p>
          <a:p>
            <a:pPr algn="just"/>
            <a:endParaRPr lang="en-GB" i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might be misled by the colour of the LED - LED turns red quickly – “why, is it empty?”: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 LED kicks in roughly at 50% of capacity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PB is empty, red LED starts blinking or PB switches off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PB only charges once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battery capacity of devices/mobiles phones to be checked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receives PB charged up to only a few %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According to aviation law, for safety reasons Power Banks can be only pre-charged up to 30%.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12" y="1092631"/>
            <a:ext cx="4649491" cy="49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5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65523" y="1227919"/>
            <a:ext cx="62036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Parts “Data Preloading services in UK”: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can ask to change DP or do a brand new pre-load after order has been shipped (especially a big demand for DPUS orders)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Aftersales in UK office can quote and approve DP job</a:t>
            </a:r>
          </a:p>
          <a:p>
            <a:pPr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get a quote ASAP, fill in all details in the table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17" y="1162515"/>
            <a:ext cx="5190236" cy="50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9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1606</Words>
  <Application>Microsoft Office PowerPoint</Application>
  <PresentationFormat>Widescreen</PresentationFormat>
  <Paragraphs>182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HelveticaNeueLT Pro 55 Roman</vt:lpstr>
      <vt:lpstr>HelveticaNeueLT Pro 95 Blk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FB UK5</cp:lastModifiedBy>
  <cp:revision>156</cp:revision>
  <dcterms:created xsi:type="dcterms:W3CDTF">2018-02-21T15:11:45Z</dcterms:created>
  <dcterms:modified xsi:type="dcterms:W3CDTF">2020-03-11T14:54:37Z</dcterms:modified>
</cp:coreProperties>
</file>