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8"/>
  </p:notesMasterIdLst>
  <p:sldIdLst>
    <p:sldId id="265" r:id="rId2"/>
    <p:sldId id="287" r:id="rId3"/>
    <p:sldId id="267" r:id="rId4"/>
    <p:sldId id="284" r:id="rId5"/>
    <p:sldId id="268" r:id="rId6"/>
    <p:sldId id="269" r:id="rId7"/>
    <p:sldId id="271" r:id="rId8"/>
    <p:sldId id="272" r:id="rId9"/>
    <p:sldId id="273" r:id="rId10"/>
    <p:sldId id="274" r:id="rId11"/>
    <p:sldId id="277" r:id="rId12"/>
    <p:sldId id="279" r:id="rId13"/>
    <p:sldId id="280" r:id="rId14"/>
    <p:sldId id="281" r:id="rId15"/>
    <p:sldId id="282" r:id="rId16"/>
    <p:sldId id="283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230"/>
    <a:srgbClr val="A32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9" autoAdjust="0"/>
    <p:restoredTop sz="96807" autoAdjust="0"/>
  </p:normalViewPr>
  <p:slideViewPr>
    <p:cSldViewPr snapToGrid="0">
      <p:cViewPr varScale="1">
        <p:scale>
          <a:sx n="86" d="100"/>
          <a:sy n="86" d="100"/>
        </p:scale>
        <p:origin x="54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716F69-6780-4D47-B48F-154A2A96FCF8}" type="datetimeFigureOut">
              <a:rPr lang="en-GB" smtClean="0"/>
              <a:t>12/10/2020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638DF88-8C9C-483A-A22E-DF879EB4863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05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668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11 multi Choice- </a:t>
            </a:r>
          </a:p>
          <a:p>
            <a:endParaRPr lang="en-GB" dirty="0"/>
          </a:p>
          <a:p>
            <a:r>
              <a:rPr lang="en-GB" dirty="0"/>
              <a:t>What is DPUS? </a:t>
            </a:r>
          </a:p>
          <a:p>
            <a:endParaRPr lang="en-GB" dirty="0"/>
          </a:p>
          <a:p>
            <a:r>
              <a:rPr lang="en-GB" dirty="0"/>
              <a:t>1- The process we use to do the file locking service        2- The process we use to do Autorun </a:t>
            </a:r>
          </a:p>
          <a:p>
            <a:r>
              <a:rPr lang="en-GB" dirty="0"/>
              <a:t>3- The process we use to do the volume labelling           4-The process we use to do Data Preloading</a:t>
            </a:r>
          </a:p>
          <a:p>
            <a:endParaRPr lang="en-GB" dirty="0"/>
          </a:p>
          <a:p>
            <a:r>
              <a:rPr lang="en-GB" dirty="0"/>
              <a:t>Answer</a:t>
            </a:r>
            <a:r>
              <a:rPr lang="en-GB" baseline="0" dirty="0"/>
              <a:t> </a:t>
            </a:r>
          </a:p>
          <a:p>
            <a:endParaRPr lang="en-GB" baseline="0" dirty="0"/>
          </a:p>
          <a:p>
            <a:r>
              <a:rPr lang="en-GB" baseline="0" dirty="0"/>
              <a:t>True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860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9 True or False –</a:t>
            </a:r>
          </a:p>
          <a:p>
            <a:endParaRPr lang="en-GB" dirty="0"/>
          </a:p>
          <a:p>
            <a:r>
              <a:rPr lang="en-GB" dirty="0"/>
              <a:t>Autorun works fine on Mac Operating Systems. </a:t>
            </a:r>
          </a:p>
          <a:p>
            <a:endParaRPr lang="en-GB" i="1" cap="all" dirty="0"/>
          </a:p>
          <a:p>
            <a:r>
              <a:rPr lang="en-GB" i="1" cap="all" dirty="0"/>
              <a:t>Answer </a:t>
            </a:r>
          </a:p>
          <a:p>
            <a:endParaRPr lang="en-GB" dirty="0"/>
          </a:p>
          <a:p>
            <a:r>
              <a:rPr lang="en-GB" dirty="0"/>
              <a:t>False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6517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10 true or false -   </a:t>
            </a:r>
          </a:p>
          <a:p>
            <a:r>
              <a:rPr lang="en-GB" dirty="0"/>
              <a:t>A 4GB USB can store 4GB of data on it</a:t>
            </a:r>
          </a:p>
          <a:p>
            <a:endParaRPr lang="en-GB" i="1" cap="all" dirty="0"/>
          </a:p>
          <a:p>
            <a:r>
              <a:rPr lang="en-GB" i="1" cap="all" dirty="0"/>
              <a:t>Answer </a:t>
            </a:r>
          </a:p>
          <a:p>
            <a:r>
              <a:rPr lang="en-GB" dirty="0"/>
              <a:t>False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108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1 – Multi choice </a:t>
            </a:r>
          </a:p>
          <a:p>
            <a:r>
              <a:rPr lang="en-GB" dirty="0"/>
              <a:t>What do you do when you receive Mac data?</a:t>
            </a:r>
          </a:p>
          <a:p>
            <a:endParaRPr lang="en-GB" dirty="0"/>
          </a:p>
          <a:p>
            <a:r>
              <a:rPr lang="en-GB" dirty="0"/>
              <a:t>1- Try and extract it yourself? 		2-Tell the customer the data is incorrect and ask for windows data. </a:t>
            </a:r>
          </a:p>
          <a:p>
            <a:r>
              <a:rPr lang="en-GB" dirty="0"/>
              <a:t>3- Send it to IT so that can extract it for you 		4- Send to Operations for help </a:t>
            </a:r>
          </a:p>
          <a:p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i="1" cap="all" dirty="0"/>
              <a:t>Answer</a:t>
            </a:r>
          </a:p>
          <a:p>
            <a:r>
              <a:rPr lang="en-GB" dirty="0"/>
              <a:t>3- Send it to IT so that can extract it for you</a:t>
            </a:r>
          </a:p>
          <a:p>
            <a:endParaRPr lang="en-GB" dirty="0"/>
          </a:p>
          <a:p>
            <a:endParaRPr lang="en-GB" dirty="0"/>
          </a:p>
          <a:p>
            <a:r>
              <a:rPr lang="en-GB" i="1" cap="all" dirty="0"/>
              <a:t>Question 2 – multi choice </a:t>
            </a:r>
          </a:p>
          <a:p>
            <a:r>
              <a:rPr lang="en-GB" dirty="0"/>
              <a:t>What happens if you unzip Mac data on your computer?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1- It will delete itself				2- It will corrupt the data</a:t>
            </a:r>
          </a:p>
          <a:p>
            <a:r>
              <a:rPr lang="en-GB" dirty="0"/>
              <a:t>3- Nothing		  			4- it will up zip correctly</a:t>
            </a:r>
          </a:p>
          <a:p>
            <a:r>
              <a:rPr lang="en-GB" dirty="0"/>
              <a:t> </a:t>
            </a:r>
          </a:p>
          <a:p>
            <a:r>
              <a:rPr lang="en-GB" i="1" cap="all" dirty="0"/>
              <a:t>Answer</a:t>
            </a:r>
          </a:p>
          <a:p>
            <a:r>
              <a:rPr lang="en-GB" dirty="0"/>
              <a:t>2- It will corrupt the data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2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1 – Multi choice </a:t>
            </a:r>
          </a:p>
          <a:p>
            <a:r>
              <a:rPr lang="en-GB" dirty="0"/>
              <a:t>What do you do when you receive Mac data?</a:t>
            </a:r>
          </a:p>
          <a:p>
            <a:endParaRPr lang="en-GB" dirty="0"/>
          </a:p>
          <a:p>
            <a:r>
              <a:rPr lang="en-GB" dirty="0"/>
              <a:t>1- Try and extract it yourself? 		2-Tell the customer the data is incorrect and ask for windows data. </a:t>
            </a:r>
          </a:p>
          <a:p>
            <a:r>
              <a:rPr lang="en-GB" dirty="0"/>
              <a:t>3- Send it to IT so that can extract it for you 		4- Send to Operations for help </a:t>
            </a:r>
          </a:p>
          <a:p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i="1" cap="all" dirty="0"/>
              <a:t>Answer</a:t>
            </a:r>
          </a:p>
          <a:p>
            <a:r>
              <a:rPr lang="en-GB" dirty="0"/>
              <a:t>3- Send it to IT so that can extract it for you</a:t>
            </a:r>
          </a:p>
          <a:p>
            <a:endParaRPr lang="en-GB" dirty="0"/>
          </a:p>
          <a:p>
            <a:endParaRPr lang="en-GB" dirty="0"/>
          </a:p>
          <a:p>
            <a:r>
              <a:rPr lang="en-GB" i="1" cap="all" dirty="0"/>
              <a:t>Question 2 – multi choice </a:t>
            </a:r>
          </a:p>
          <a:p>
            <a:r>
              <a:rPr lang="en-GB" dirty="0"/>
              <a:t>What happens if you unzip Mac data on your computer?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1- It will delete itself				2- It will corrupt the data</a:t>
            </a:r>
          </a:p>
          <a:p>
            <a:r>
              <a:rPr lang="en-GB" dirty="0"/>
              <a:t>3- Nothing		  			4- it will up zip correctly</a:t>
            </a:r>
          </a:p>
          <a:p>
            <a:r>
              <a:rPr lang="en-GB" dirty="0"/>
              <a:t> </a:t>
            </a:r>
          </a:p>
          <a:p>
            <a:r>
              <a:rPr lang="en-GB" i="1" cap="all" dirty="0"/>
              <a:t>Answer</a:t>
            </a:r>
          </a:p>
          <a:p>
            <a:r>
              <a:rPr lang="en-GB" dirty="0"/>
              <a:t>2- It will corrupt the data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142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611"/>
              </a:spcBef>
              <a:spcAft>
                <a:spcPts val="713"/>
              </a:spcAft>
            </a:pPr>
            <a:r>
              <a:rPr lang="en-GB" sz="1400" i="1" cap="all" spc="51" dirty="0">
                <a:solidFill>
                  <a:srgbClr val="595959"/>
                </a:solidFill>
                <a:latin typeface="HelveticaNeueLT Pro 55 Roman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 3 – multi choice Image </a:t>
            </a:r>
          </a:p>
          <a:p>
            <a:pPr>
              <a:lnSpc>
                <a:spcPct val="115000"/>
              </a:lnSpc>
              <a:spcBef>
                <a:spcPts val="510"/>
              </a:spcBef>
              <a:spcAft>
                <a:spcPts val="1019"/>
              </a:spcAft>
            </a:pPr>
            <a:r>
              <a:rPr lang="en-GB" dirty="0">
                <a:solidFill>
                  <a:srgbClr val="808080"/>
                </a:solidFill>
                <a:latin typeface="HelveticaNeueLT Pro 55 Roman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the accepted methods to acquire data from a customer? </a:t>
            </a:r>
          </a:p>
          <a:p>
            <a:endParaRPr lang="en-GB" dirty="0"/>
          </a:p>
          <a:p>
            <a:r>
              <a:rPr lang="en-GB" dirty="0"/>
              <a:t>(See images</a:t>
            </a:r>
            <a:r>
              <a:rPr lang="en-GB" baseline="0" dirty="0"/>
              <a:t> in word doc)</a:t>
            </a:r>
            <a:endParaRPr lang="en-GB" dirty="0"/>
          </a:p>
          <a:p>
            <a:endParaRPr lang="en-GB" dirty="0"/>
          </a:p>
          <a:p>
            <a:r>
              <a:rPr lang="en-GB" dirty="0"/>
              <a:t>Answer</a:t>
            </a:r>
            <a:r>
              <a:rPr lang="en-GB" baseline="0" dirty="0"/>
              <a:t> </a:t>
            </a:r>
          </a:p>
          <a:p>
            <a:r>
              <a:rPr lang="en-GB" baseline="0" dirty="0"/>
              <a:t>FTP and USB </a:t>
            </a:r>
            <a:endParaRPr lang="en-GB" dirty="0"/>
          </a:p>
          <a:p>
            <a:pPr>
              <a:spcBef>
                <a:spcPts val="611"/>
              </a:spcBef>
              <a:spcAft>
                <a:spcPts val="713"/>
              </a:spcAft>
            </a:pPr>
            <a:endParaRPr lang="en-GB" dirty="0"/>
          </a:p>
          <a:p>
            <a:r>
              <a:rPr lang="en-GB" i="1" cap="all" dirty="0"/>
              <a:t>Question 4 – multi choice question</a:t>
            </a:r>
          </a:p>
          <a:p>
            <a:r>
              <a:rPr lang="en-GB" dirty="0"/>
              <a:t>How much data can a customer upload to our FTP?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1- 10GB			2- 20GB</a:t>
            </a:r>
          </a:p>
          <a:p>
            <a:r>
              <a:rPr lang="en-GB" dirty="0"/>
              <a:t>3- 50GB 			4- unlimited </a:t>
            </a:r>
          </a:p>
          <a:p>
            <a:pPr>
              <a:spcBef>
                <a:spcPts val="611"/>
              </a:spcBef>
              <a:spcAft>
                <a:spcPts val="713"/>
              </a:spcAft>
            </a:pPr>
            <a:endParaRPr lang="en-GB" dirty="0"/>
          </a:p>
          <a:p>
            <a:r>
              <a:rPr lang="en-GB" i="1" cap="all" dirty="0"/>
              <a:t>Answer </a:t>
            </a:r>
          </a:p>
          <a:p>
            <a:r>
              <a:rPr lang="en-GB" i="1" cap="all" dirty="0"/>
              <a:t>1-10GB</a:t>
            </a:r>
          </a:p>
          <a:p>
            <a:pPr>
              <a:spcBef>
                <a:spcPts val="611"/>
              </a:spcBef>
              <a:spcAft>
                <a:spcPts val="713"/>
              </a:spcAft>
            </a:pPr>
            <a:endParaRPr lang="en-GB" dirty="0"/>
          </a:p>
          <a:p>
            <a:r>
              <a:rPr lang="en-GB" i="1" cap="all" dirty="0"/>
              <a:t>Question 8 Multi Choice </a:t>
            </a:r>
          </a:p>
          <a:p>
            <a:r>
              <a:rPr lang="en-GB" dirty="0"/>
              <a:t>What do you do if a customer has trouble uploading data to our FTP?</a:t>
            </a:r>
          </a:p>
          <a:p>
            <a:endParaRPr lang="en-GB" dirty="0"/>
          </a:p>
          <a:p>
            <a:r>
              <a:rPr lang="en-GB" dirty="0"/>
              <a:t>1- Straight away ask the customer to send in via USB  		2- Straight away send to IT support </a:t>
            </a:r>
          </a:p>
          <a:p>
            <a:r>
              <a:rPr lang="en-GB" dirty="0"/>
              <a:t>3- First ask customer to check data rezip and resend  		4- Tell the customer to try again</a:t>
            </a:r>
          </a:p>
          <a:p>
            <a:r>
              <a:rPr lang="en-GB" dirty="0"/>
              <a:t> </a:t>
            </a:r>
          </a:p>
          <a:p>
            <a:r>
              <a:rPr lang="en-GB" i="1" cap="all" dirty="0"/>
              <a:t>Answer </a:t>
            </a:r>
          </a:p>
          <a:p>
            <a:r>
              <a:rPr lang="en-GB" dirty="0"/>
              <a:t>3 First ask the customer to check data rezip and resend </a:t>
            </a:r>
          </a:p>
          <a:p>
            <a:pPr>
              <a:spcBef>
                <a:spcPts val="611"/>
              </a:spcBef>
              <a:spcAft>
                <a:spcPts val="713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019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 </a:t>
            </a:r>
          </a:p>
          <a:p>
            <a:r>
              <a:rPr lang="en-GB" i="1" cap="all" dirty="0"/>
              <a:t>Question 5 – true or false </a:t>
            </a:r>
          </a:p>
          <a:p>
            <a:r>
              <a:rPr lang="en-GB" dirty="0"/>
              <a:t>Before we send data to operations to be proceed we first check the properties and root with the customer.</a:t>
            </a:r>
          </a:p>
          <a:p>
            <a:endParaRPr lang="en-GB" i="1" cap="all" dirty="0"/>
          </a:p>
          <a:p>
            <a:r>
              <a:rPr lang="en-GB" i="1" cap="all" dirty="0"/>
              <a:t>Answer </a:t>
            </a:r>
          </a:p>
          <a:p>
            <a:r>
              <a:rPr lang="en-GB" dirty="0"/>
              <a:t>True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7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7 Text Answer -  </a:t>
            </a:r>
          </a:p>
          <a:p>
            <a:r>
              <a:rPr lang="en-GB" dirty="0"/>
              <a:t>It is very important to check the properties &amp;____________ with the customer</a:t>
            </a:r>
          </a:p>
          <a:p>
            <a:endParaRPr lang="en-GB" i="1" cap="all" dirty="0"/>
          </a:p>
          <a:p>
            <a:endParaRPr lang="en-GB" i="1" cap="all" dirty="0"/>
          </a:p>
          <a:p>
            <a:r>
              <a:rPr lang="en-GB" i="1" cap="all" dirty="0"/>
              <a:t>Answer </a:t>
            </a:r>
          </a:p>
          <a:p>
            <a:r>
              <a:rPr lang="en-GB" dirty="0"/>
              <a:t>Root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450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052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6 – match Image with label </a:t>
            </a:r>
          </a:p>
          <a:p>
            <a:r>
              <a:rPr lang="en-GB" dirty="0"/>
              <a:t>Below are all the steps of the data preloading process. Put them in order from first process to last process.</a:t>
            </a:r>
          </a:p>
          <a:p>
            <a:endParaRPr lang="en-GB" dirty="0"/>
          </a:p>
          <a:p>
            <a:r>
              <a:rPr lang="en-GB" dirty="0"/>
              <a:t>(see images in word doc)</a:t>
            </a:r>
            <a:r>
              <a:rPr lang="en-GB" baseline="0" dirty="0"/>
              <a:t> </a:t>
            </a:r>
          </a:p>
          <a:p>
            <a:endParaRPr lang="en-GB" baseline="0" dirty="0"/>
          </a:p>
          <a:p>
            <a:r>
              <a:rPr lang="en-GB" i="1" cap="all" dirty="0"/>
              <a:t>Answer </a:t>
            </a:r>
          </a:p>
          <a:p>
            <a:r>
              <a:rPr lang="en-GB" dirty="0"/>
              <a:t>1 customer data </a:t>
            </a:r>
          </a:p>
          <a:p>
            <a:r>
              <a:rPr lang="en-GB" dirty="0"/>
              <a:t>2 send via Flashbay Website / USB </a:t>
            </a:r>
          </a:p>
          <a:p>
            <a:r>
              <a:rPr lang="en-GB" dirty="0"/>
              <a:t>3 Data is downloaded to the public folder</a:t>
            </a:r>
          </a:p>
          <a:p>
            <a:r>
              <a:rPr lang="en-GB" dirty="0"/>
              <a:t>4 Extract Data</a:t>
            </a:r>
          </a:p>
          <a:p>
            <a:r>
              <a:rPr lang="en-GB" dirty="0"/>
              <a:t>5 Confirm properties and root with customer </a:t>
            </a:r>
          </a:p>
          <a:p>
            <a:r>
              <a:rPr lang="en-GB" dirty="0"/>
              <a:t>6 Confirm properties and root with Ops </a:t>
            </a:r>
          </a:p>
          <a:p>
            <a:r>
              <a:rPr lang="en-GB" dirty="0"/>
              <a:t>7 Send Original Data through FTP to Operations and Confirm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4577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i="1" cap="all" dirty="0"/>
              <a:t>Question 12 true or false -</a:t>
            </a:r>
          </a:p>
          <a:p>
            <a:endParaRPr lang="en-GB" i="1" cap="all" dirty="0"/>
          </a:p>
          <a:p>
            <a:r>
              <a:rPr lang="en-GB" i="1" cap="all" dirty="0"/>
              <a:t>When we file lock a USB the drive is split into two Partitions, a read only CD partition and a USB partition</a:t>
            </a:r>
            <a:endParaRPr lang="en-GB" dirty="0"/>
          </a:p>
          <a:p>
            <a:endParaRPr lang="en-GB" i="1" cap="all" dirty="0"/>
          </a:p>
          <a:p>
            <a:r>
              <a:rPr lang="en-GB" i="1" cap="all" dirty="0"/>
              <a:t>Answer </a:t>
            </a:r>
            <a:endParaRPr lang="en-GB" dirty="0"/>
          </a:p>
          <a:p>
            <a:endParaRPr lang="en-GB" i="1" cap="all" dirty="0"/>
          </a:p>
          <a:p>
            <a:r>
              <a:rPr lang="en-GB" i="1" cap="all" dirty="0"/>
              <a:t>True</a:t>
            </a:r>
            <a:endParaRPr lang="en-GB" dirty="0"/>
          </a:p>
          <a:p>
            <a:endParaRPr lang="en-GB" baseline="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7C911-D0CB-4738-A472-D14DE15BF482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90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2225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638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794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1729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1213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7626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581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802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99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1342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278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394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1119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5698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601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091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5EE088E-401F-4D55-9C0A-2821C6198805}"/>
              </a:ext>
            </a:extLst>
          </p:cNvPr>
          <p:cNvGrpSpPr/>
          <p:nvPr/>
        </p:nvGrpSpPr>
        <p:grpSpPr>
          <a:xfrm>
            <a:off x="0" y="6282993"/>
            <a:ext cx="12192000" cy="575007"/>
            <a:chOff x="0" y="6282993"/>
            <a:chExt cx="12192000" cy="57500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357FFB-98A8-49D5-BC6E-87D327A2637C}"/>
                </a:ext>
              </a:extLst>
            </p:cNvPr>
            <p:cNvSpPr/>
            <p:nvPr/>
          </p:nvSpPr>
          <p:spPr>
            <a:xfrm>
              <a:off x="0" y="6282994"/>
              <a:ext cx="12192000" cy="575006"/>
            </a:xfrm>
            <a:prstGeom prst="rect">
              <a:avLst/>
            </a:prstGeom>
            <a:solidFill>
              <a:srgbClr val="B50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1AD65D0-E478-4BC6-9D4B-CBAFB91E3E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6654" b="50000"/>
            <a:stretch/>
          </p:blipFill>
          <p:spPr>
            <a:xfrm>
              <a:off x="9260060" y="6282993"/>
              <a:ext cx="2590311" cy="575007"/>
            </a:xfrm>
            <a:prstGeom prst="rect">
              <a:avLst/>
            </a:prstGeom>
          </p:spPr>
        </p:pic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D937DC8-4DF6-4C2A-B565-FC8DCCF60BC6}"/>
              </a:ext>
            </a:extLst>
          </p:cNvPr>
          <p:cNvCxnSpPr>
            <a:cxnSpLocks/>
          </p:cNvCxnSpPr>
          <p:nvPr/>
        </p:nvCxnSpPr>
        <p:spPr>
          <a:xfrm>
            <a:off x="0" y="1018073"/>
            <a:ext cx="3829050" cy="0"/>
          </a:xfrm>
          <a:prstGeom prst="line">
            <a:avLst/>
          </a:prstGeom>
          <a:ln w="9525">
            <a:gradFill flip="none" rotWithShape="1">
              <a:gsLst>
                <a:gs pos="24000">
                  <a:srgbClr val="B50230"/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EB8211D-0A06-489D-9A05-F70E916E6626}"/>
              </a:ext>
            </a:extLst>
          </p:cNvPr>
          <p:cNvSpPr/>
          <p:nvPr/>
        </p:nvSpPr>
        <p:spPr>
          <a:xfrm>
            <a:off x="391160" y="371073"/>
            <a:ext cx="6092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Flashbay</a:t>
            </a:r>
            <a:r>
              <a:rPr lang="en-GB" baseline="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Sales Academy</a:t>
            </a:r>
            <a:r>
              <a:rPr lang="en-GB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| </a:t>
            </a:r>
            <a:r>
              <a:rPr lang="en-GB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</a:t>
            </a:r>
            <a:r>
              <a:rPr lang="en-GB" b="1" baseline="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Training</a:t>
            </a:r>
            <a:endParaRPr lang="en-GB" b="1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" name="Picture 1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10A0F9EC-2BAB-43A2-B623-858957F901EE}"/>
              </a:ext>
            </a:extLst>
          </p:cNvPr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897" y="334010"/>
            <a:ext cx="2170635" cy="44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224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10" r:id="rId7"/>
    <p:sldLayoutId id="2147483711" r:id="rId8"/>
    <p:sldLayoutId id="2147483712" r:id="rId9"/>
    <p:sldLayoutId id="2147483713" r:id="rId10"/>
    <p:sldLayoutId id="2147483715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itsupport@flashbay.com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F2DBBB76-1EDA-45CD-B016-4A08FF84967A}"/>
              </a:ext>
            </a:extLst>
          </p:cNvPr>
          <p:cNvSpPr txBox="1"/>
          <p:nvPr/>
        </p:nvSpPr>
        <p:spPr>
          <a:xfrm>
            <a:off x="0" y="2459459"/>
            <a:ext cx="12191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</a:t>
            </a:r>
          </a:p>
        </p:txBody>
      </p:sp>
    </p:spTree>
    <p:extLst>
      <p:ext uri="{BB962C8B-B14F-4D97-AF65-F5344CB8AC3E}">
        <p14:creationId xmlns:p14="http://schemas.microsoft.com/office/powerpoint/2010/main" val="3641442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1342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Handling Process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169055" y="3032967"/>
            <a:ext cx="1647998" cy="1166960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is downloaded to public folder </a:t>
            </a:r>
          </a:p>
        </p:txBody>
      </p:sp>
      <p:sp>
        <p:nvSpPr>
          <p:cNvPr id="9" name="Oval 8"/>
          <p:cNvSpPr/>
          <p:nvPr/>
        </p:nvSpPr>
        <p:spPr>
          <a:xfrm>
            <a:off x="5097946" y="3030703"/>
            <a:ext cx="1574800" cy="1166960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Extract data</a:t>
            </a:r>
          </a:p>
        </p:txBody>
      </p:sp>
      <p:sp>
        <p:nvSpPr>
          <p:cNvPr id="10" name="Oval 9"/>
          <p:cNvSpPr/>
          <p:nvPr/>
        </p:nvSpPr>
        <p:spPr>
          <a:xfrm>
            <a:off x="1637555" y="2282065"/>
            <a:ext cx="1792941" cy="966514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via Flashbay Website</a:t>
            </a:r>
          </a:p>
        </p:txBody>
      </p:sp>
      <p:sp>
        <p:nvSpPr>
          <p:cNvPr id="11" name="Oval 10"/>
          <p:cNvSpPr/>
          <p:nvPr/>
        </p:nvSpPr>
        <p:spPr>
          <a:xfrm>
            <a:off x="1637555" y="4037954"/>
            <a:ext cx="1849717" cy="958384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in Via USB </a:t>
            </a:r>
          </a:p>
        </p:txBody>
      </p:sp>
      <p:sp>
        <p:nvSpPr>
          <p:cNvPr id="13" name="Oval 12"/>
          <p:cNvSpPr/>
          <p:nvPr/>
        </p:nvSpPr>
        <p:spPr>
          <a:xfrm>
            <a:off x="6881939" y="3043330"/>
            <a:ext cx="1589761" cy="1137360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Confirm Properties &amp; Root with customer </a:t>
            </a:r>
          </a:p>
        </p:txBody>
      </p:sp>
      <p:sp>
        <p:nvSpPr>
          <p:cNvPr id="14" name="Oval 13"/>
          <p:cNvSpPr/>
          <p:nvPr/>
        </p:nvSpPr>
        <p:spPr>
          <a:xfrm>
            <a:off x="8680893" y="3030703"/>
            <a:ext cx="1607648" cy="1180360"/>
          </a:xfrm>
          <a:prstGeom prst="ellipse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Confirm Properties &amp; Root with Ops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590226" y="3084679"/>
            <a:ext cx="1512048" cy="1072409"/>
          </a:xfrm>
          <a:prstGeom prst="rect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original data through FTP to Operations &amp; confirm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7246" y="3084679"/>
            <a:ext cx="1512048" cy="1063536"/>
          </a:xfrm>
          <a:prstGeom prst="rect">
            <a:avLst/>
          </a:prstGeom>
          <a:solidFill>
            <a:srgbClr val="B502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Customer data</a:t>
            </a:r>
          </a:p>
        </p:txBody>
      </p:sp>
      <p:cxnSp>
        <p:nvCxnSpPr>
          <p:cNvPr id="15" name="Curved Connector 14"/>
          <p:cNvCxnSpPr>
            <a:stCxn id="16" idx="0"/>
            <a:endCxn id="10" idx="2"/>
          </p:cNvCxnSpPr>
          <p:nvPr/>
        </p:nvCxnSpPr>
        <p:spPr>
          <a:xfrm rot="5400000" flipH="1" flipV="1">
            <a:off x="1070734" y="2517859"/>
            <a:ext cx="319357" cy="81428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>
            <a:stCxn id="16" idx="2"/>
            <a:endCxn id="11" idx="2"/>
          </p:cNvCxnSpPr>
          <p:nvPr/>
        </p:nvCxnSpPr>
        <p:spPr>
          <a:xfrm rot="16200000" flipH="1">
            <a:off x="1045947" y="3925537"/>
            <a:ext cx="368931" cy="81428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cxnSpLocks/>
            <a:stCxn id="10" idx="6"/>
            <a:endCxn id="8" idx="0"/>
          </p:cNvCxnSpPr>
          <p:nvPr/>
        </p:nvCxnSpPr>
        <p:spPr>
          <a:xfrm>
            <a:off x="3430496" y="2765322"/>
            <a:ext cx="562558" cy="267645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>
            <a:cxnSpLocks/>
            <a:stCxn id="11" idx="6"/>
            <a:endCxn id="8" idx="4"/>
          </p:cNvCxnSpPr>
          <p:nvPr/>
        </p:nvCxnSpPr>
        <p:spPr>
          <a:xfrm flipV="1">
            <a:off x="3487272" y="4199927"/>
            <a:ext cx="505782" cy="317219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  <a:stCxn id="8" idx="6"/>
            <a:endCxn id="9" idx="2"/>
          </p:cNvCxnSpPr>
          <p:nvPr/>
        </p:nvCxnSpPr>
        <p:spPr>
          <a:xfrm flipV="1">
            <a:off x="4817053" y="3614183"/>
            <a:ext cx="280893" cy="2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9" idx="6"/>
            <a:endCxn id="13" idx="2"/>
          </p:cNvCxnSpPr>
          <p:nvPr/>
        </p:nvCxnSpPr>
        <p:spPr>
          <a:xfrm flipV="1">
            <a:off x="6672746" y="3612010"/>
            <a:ext cx="209193" cy="2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6"/>
            <a:endCxn id="14" idx="2"/>
          </p:cNvCxnSpPr>
          <p:nvPr/>
        </p:nvCxnSpPr>
        <p:spPr>
          <a:xfrm>
            <a:off x="8471700" y="3612010"/>
            <a:ext cx="209193" cy="88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14" idx="6"/>
            <a:endCxn id="4" idx="1"/>
          </p:cNvCxnSpPr>
          <p:nvPr/>
        </p:nvCxnSpPr>
        <p:spPr>
          <a:xfrm>
            <a:off x="10288541" y="3620883"/>
            <a:ext cx="3016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65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4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3901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Other USB Services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360151" y="3117443"/>
            <a:ext cx="36798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946716" y="3057665"/>
            <a:ext cx="3143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8592" y="1623786"/>
            <a:ext cx="109090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9754" y="1685564"/>
            <a:ext cx="5472849" cy="2154214"/>
            <a:chOff x="368592" y="1982375"/>
            <a:chExt cx="4524943" cy="195709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8592" y="1982375"/>
              <a:ext cx="4524943" cy="1957099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>
              <a:off x="2563906" y="2826871"/>
              <a:ext cx="830729" cy="2905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540884" y="2031023"/>
            <a:ext cx="5651116" cy="2447957"/>
            <a:chOff x="5995076" y="2602632"/>
            <a:chExt cx="4529518" cy="195650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95076" y="2602632"/>
              <a:ext cx="4529518" cy="1956505"/>
            </a:xfrm>
            <a:prstGeom prst="rect">
              <a:avLst/>
            </a:prstGeom>
          </p:spPr>
        </p:pic>
        <p:sp>
          <p:nvSpPr>
            <p:cNvPr id="16" name="Rectangle 15"/>
            <p:cNvSpPr/>
            <p:nvPr/>
          </p:nvSpPr>
          <p:spPr>
            <a:xfrm>
              <a:off x="7939741" y="3644212"/>
              <a:ext cx="830729" cy="2905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38077" y="3772312"/>
            <a:ext cx="5123968" cy="2227809"/>
            <a:chOff x="368592" y="3839777"/>
            <a:chExt cx="4701616" cy="183708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68592" y="3839777"/>
              <a:ext cx="4701616" cy="1837088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2802965" y="5050589"/>
              <a:ext cx="830729" cy="2905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288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66" y="1049769"/>
            <a:ext cx="12159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File Lock / Dual Zone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3402" y="1753008"/>
            <a:ext cx="11230984" cy="4157722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800" dirty="0">
              <a:solidFill>
                <a:schemeClr val="bg1">
                  <a:lumMod val="50000"/>
                </a:schemeClr>
              </a:solidFill>
              <a:latin typeface="HelveticaNeueLT Pro 55 Roman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6312" y="4180668"/>
            <a:ext cx="4448014" cy="184852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94087" y="1813763"/>
            <a:ext cx="114776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1600" dirty="0"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8281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Flashbay Dual Zone Flash Drive – prevents deletion by final user.</a:t>
            </a:r>
          </a:p>
          <a:p>
            <a:pPr algn="just"/>
            <a:endParaRPr lang="en-GB" sz="1600" dirty="0"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8281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This special Flash Drive unites the flexibility of a standard USB Flash Drive with the Read-only nature of a CD-ROM.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8281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When you insert the Flash Drive into your USB port, two drive icons will appear: one is for the Read-only CD-ROM zone and the other for a standard removable drive (user area).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8281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Your 'hard-coded' data is on the CD-ROM zone while still giving users the ability to use the 'Flash Drive zone' as a regular Flash Drive.</a:t>
            </a:r>
            <a:endParaRPr lang="en-US" sz="1600" b="1" dirty="0">
              <a:ln w="11430"/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74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6472" y="1049769"/>
            <a:ext cx="17655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DPUS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84931" y="1518309"/>
            <a:ext cx="9758707" cy="2356267"/>
          </a:xfrm>
          <a:prstGeom prst="rect">
            <a:avLst/>
          </a:prstGeom>
        </p:spPr>
        <p:txBody>
          <a:bodyPr vert="horz" lIns="91436" tIns="45719" rIns="91436" bIns="45719" rtlCol="0">
            <a:no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600" dirty="0">
              <a:solidFill>
                <a:srgbClr val="6969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Splits the USB into a CD partition and a USB partition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CD partition contains files that are Read only; the USB partition can either be locked or unlocked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CD partition will not work on devices such as TVs</a:t>
            </a:r>
          </a:p>
          <a:p>
            <a:pPr algn="l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Need DPUS for Autorun to work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69696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2" descr="C:\Users\gareth\Desktop\DPU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622" y="3429000"/>
            <a:ext cx="6951447" cy="241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29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7986" y="992517"/>
            <a:ext cx="23777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Autorun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8789" y="1655606"/>
            <a:ext cx="7410106" cy="4287367"/>
          </a:xfrm>
          <a:prstGeom prst="rect">
            <a:avLst/>
          </a:prstGeom>
        </p:spPr>
        <p:txBody>
          <a:bodyPr vert="horz" lIns="91436" tIns="45719" rIns="91436" bIns="45719" rtlCol="0">
            <a:no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Autorun is a Windows feature that allows programs to run automatically.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doesn’t work for any version of Mac OS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was taken advantage of by malware writers with instances of users plugging in a USB only to find they had infected their computer.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Modern operating systems have now disabled Autorun by default. It may work on some Windows operating systems, however, it will only launch a pop-up window and the user will still need to click to run the program.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customers request this feature, make them aware that it is not guaranteed to work</a:t>
            </a:r>
          </a:p>
        </p:txBody>
      </p:sp>
      <p:pic>
        <p:nvPicPr>
          <p:cNvPr id="6" name="Picture 2" descr="C:\Users\carlos\Downloads\dialog box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773" y="1762931"/>
            <a:ext cx="3946451" cy="316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242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001" y="1096173"/>
            <a:ext cx="336186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Volume Label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8789" y="1709849"/>
            <a:ext cx="11524905" cy="4626407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GB" sz="1600" dirty="0">
              <a:solidFill>
                <a:schemeClr val="bg1">
                  <a:lumMod val="50000"/>
                </a:schemeClr>
              </a:solidFill>
              <a:latin typeface="HelveticaNeueLT Pro 55 Roman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0" y="1709849"/>
            <a:ext cx="8859974" cy="429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818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1490" y="1062258"/>
            <a:ext cx="38655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Storage Capacity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8790" y="1709849"/>
            <a:ext cx="11230984" cy="4626407"/>
          </a:xfrm>
          <a:prstGeom prst="rect">
            <a:avLst/>
          </a:prstGeom>
        </p:spPr>
        <p:txBody>
          <a:bodyPr vert="horz" lIns="91436" tIns="45719" rIns="91436" bIns="45719" rtlCol="0">
            <a:normAutofit/>
          </a:bodyPr>
          <a:lstStyle>
            <a:lvl1pPr marL="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3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62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544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2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906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08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268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450" indent="0" algn="ctr" defTabSz="457182" rtl="0" eaLnBrk="1" latinLnBrk="0" hangingPunct="1">
              <a:spcBef>
                <a:spcPct val="20000"/>
              </a:spcBef>
              <a:buFont typeface="Arial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696969"/>
              </a:solidFill>
              <a:latin typeface="HelveticaNeueLT Pro 55 Roman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667496"/>
              </p:ext>
            </p:extLst>
          </p:nvPr>
        </p:nvGraphicFramePr>
        <p:xfrm>
          <a:off x="2224196" y="1960533"/>
          <a:ext cx="7888446" cy="384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1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3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7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037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rgbClr val="B50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Photos</a:t>
                      </a:r>
                    </a:p>
                  </a:txBody>
                  <a:tcPr>
                    <a:solidFill>
                      <a:srgbClr val="B50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Music</a:t>
                      </a:r>
                    </a:p>
                  </a:txBody>
                  <a:tcPr>
                    <a:solidFill>
                      <a:srgbClr val="B5023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Films</a:t>
                      </a:r>
                    </a:p>
                  </a:txBody>
                  <a:tcPr>
                    <a:solidFill>
                      <a:srgbClr val="B5023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2GB</a:t>
                      </a:r>
                      <a:r>
                        <a:rPr lang="en-GB" sz="1000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(1.86GB or 1905MB)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(3.72GB or 3809MB)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7.62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(7.44GB or 7619MB)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1904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15.24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(14.88GB or</a:t>
                      </a:r>
                      <a:r>
                        <a:rPr lang="en-GB" sz="10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15237MB)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3809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32GB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(29.76GB or 30474MB)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7618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64GB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(59.52GB or 60948MB)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30474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121.90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37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128GB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(119.04GB or</a:t>
                      </a:r>
                      <a:r>
                        <a:rPr lang="en-GB" sz="1000" baseline="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r>
                        <a:rPr lang="en-GB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121897MB)</a:t>
                      </a:r>
                      <a:endParaRPr lang="en-GB" sz="1000" b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60948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30474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243.79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13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485" y="1101540"/>
            <a:ext cx="5125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337485" y="1844559"/>
            <a:ext cx="107128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additional service we provide to our customers.  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Very handy if your customer’s order is quite large.</a:t>
            </a:r>
          </a:p>
          <a:p>
            <a:endParaRPr lang="en-GB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Necessary checks ensure the customer is receiving the products they ordered with the </a:t>
            </a:r>
            <a:r>
              <a:rPr lang="en-GB" u="sng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correct data.</a:t>
            </a:r>
          </a:p>
        </p:txBody>
      </p:sp>
      <p:pic>
        <p:nvPicPr>
          <p:cNvPr id="3074" name="Picture 2" descr="Image result for Data preloading">
            <a:extLst>
              <a:ext uri="{FF2B5EF4-FFF2-40B4-BE49-F238E27FC236}">
                <a16:creationId xmlns:a16="http://schemas.microsoft.com/office/drawing/2014/main" id="{1A7AAFA2-C971-4BCA-BBEF-852AE72225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154" y="3391627"/>
            <a:ext cx="7985500" cy="269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781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8" y="1049769"/>
            <a:ext cx="12159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Types 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 descr="Image result for windows log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3463" y="1816072"/>
            <a:ext cx="881898" cy="82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3485" y="4377206"/>
            <a:ext cx="3822563" cy="49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D220EA4F-0BC7-423E-B3AB-9DAFACB4DAC5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55" t="31617" r="39979" b="28971"/>
          <a:stretch/>
        </p:blipFill>
        <p:spPr>
          <a:xfrm>
            <a:off x="2673454" y="1754080"/>
            <a:ext cx="837239" cy="93100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745FB08-1D73-4D28-BE00-188986AC7561}"/>
              </a:ext>
            </a:extLst>
          </p:cNvPr>
          <p:cNvSpPr/>
          <p:nvPr/>
        </p:nvSpPr>
        <p:spPr>
          <a:xfrm>
            <a:off x="263954" y="2993156"/>
            <a:ext cx="55556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Mac Data will need to be handled by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itsupport@flashbay.com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try to extract it yourself it will corrupt, not work properly or display incorrect data</a:t>
            </a:r>
          </a:p>
          <a:p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DP email highlights Mac data like this: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31300D2-CA93-464B-8E9E-D57308BE5E5F}"/>
              </a:ext>
            </a:extLst>
          </p:cNvPr>
          <p:cNvSpPr/>
          <p:nvPr/>
        </p:nvSpPr>
        <p:spPr>
          <a:xfrm>
            <a:off x="6226744" y="2946662"/>
            <a:ext cx="538923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Windows data can be extracted on your desktops </a:t>
            </a:r>
          </a:p>
          <a:p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 are having trouble with unzipping data notify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6"/>
              </a:rPr>
              <a:t>itsupport@flashbay.com</a:t>
            </a:r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If you have no space on your computer you can move data into your public folder</a:t>
            </a:r>
          </a:p>
        </p:txBody>
      </p:sp>
    </p:spTree>
    <p:extLst>
      <p:ext uri="{BB962C8B-B14F-4D97-AF65-F5344CB8AC3E}">
        <p14:creationId xmlns:p14="http://schemas.microsoft.com/office/powerpoint/2010/main" val="91249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5477" y="1073016"/>
            <a:ext cx="33928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Zipped DATA </a:t>
            </a:r>
            <a:endParaRPr lang="en-GB" sz="32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0978" y="1861945"/>
            <a:ext cx="76474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ask customers to zip all their data into </a:t>
            </a:r>
            <a:r>
              <a:rPr lang="en-US" sz="160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 zipped folder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before sending to us for preloading.</a:t>
            </a: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Makes it easy to keep related files together and makes transporting, downloading and storing data faster and more efficient.</a:t>
            </a: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Compresses the data into one file which we call an “Archive”. </a:t>
            </a: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Reduces the size of the data and also keeps data from being misplaced or lost. </a:t>
            </a:r>
          </a:p>
          <a:p>
            <a:pPr algn="just"/>
            <a:endParaRPr lang="en-US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Easier to transport the data as only need to send one file. </a:t>
            </a:r>
          </a:p>
        </p:txBody>
      </p:sp>
      <p:pic>
        <p:nvPicPr>
          <p:cNvPr id="1030" name="Picture 6" descr="Image result for zip files">
            <a:extLst>
              <a:ext uri="{FF2B5EF4-FFF2-40B4-BE49-F238E27FC236}">
                <a16:creationId xmlns:a16="http://schemas.microsoft.com/office/drawing/2014/main" id="{ADC8D78A-DF31-4D19-991A-F45BA5CD3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8380" y="1657791"/>
            <a:ext cx="4146729" cy="346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30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220" y="1070007"/>
            <a:ext cx="55483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 Guide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006" y="1833010"/>
            <a:ext cx="11599692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 One: 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the data preload link to the customer and request they upload their data to our FTP (our data server)</a:t>
            </a:r>
          </a:p>
          <a:p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Our FTP only takes up to 10GB of data, any data over that amount  needs to be sent in to the office via USB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828187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82818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customer should follow the steps ensuring that they have zipped the data.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we will only accept data in one complete zip folder</a:t>
            </a:r>
            <a:r>
              <a:rPr lang="en-GB" sz="140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                                                                           </a:t>
            </a:r>
            <a:endParaRPr lang="en-GB" sz="2000" b="1" i="1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the customer cannot upload: </a:t>
            </a:r>
          </a:p>
          <a:p>
            <a:endParaRPr lang="en-GB" sz="1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Ask them to check the data for corruptions, rezip and resend the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they are still experiencing issues ask them to </a:t>
            </a:r>
            <a:r>
              <a:rPr lang="en-GB" sz="14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us the data via a USB 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instead.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 very special circumstances we will accept 3</a:t>
            </a:r>
            <a:r>
              <a:rPr lang="en-GB" sz="1400" baseline="300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rd</a:t>
            </a:r>
            <a:r>
              <a:rPr lang="en-GB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party transfers from other sites such as WeTransfer or Filemail. </a:t>
            </a:r>
          </a:p>
        </p:txBody>
      </p:sp>
    </p:spTree>
    <p:extLst>
      <p:ext uri="{BB962C8B-B14F-4D97-AF65-F5344CB8AC3E}">
        <p14:creationId xmlns:p14="http://schemas.microsoft.com/office/powerpoint/2010/main" val="282681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2472" y="1070007"/>
            <a:ext cx="58893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 Guide</a:t>
            </a:r>
          </a:p>
        </p:txBody>
      </p:sp>
      <p:sp>
        <p:nvSpPr>
          <p:cNvPr id="7" name="Rectangle 6"/>
          <p:cNvSpPr/>
          <p:nvPr/>
        </p:nvSpPr>
        <p:spPr>
          <a:xfrm>
            <a:off x="310755" y="1725968"/>
            <a:ext cx="68339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 Two:  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When the customer has sent the data successfully you will receive an email with a link to the data. 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customer has sent Mac data forward to IT.</a:t>
            </a:r>
          </a:p>
          <a:p>
            <a:pPr algn="just"/>
            <a:r>
              <a:rPr lang="en-GB" sz="1600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</a:t>
            </a:r>
          </a:p>
          <a:p>
            <a:pPr algn="ctr"/>
            <a:endParaRPr lang="en-GB" sz="1600" b="1" dirty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16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If you try to download this data on your windows PC you will most likely corrupt the data</a:t>
            </a:r>
            <a:r>
              <a:rPr lang="en-GB" sz="160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  </a:t>
            </a:r>
          </a:p>
          <a:p>
            <a:pPr algn="just"/>
            <a:endParaRPr lang="en-GB" sz="1600" dirty="0">
              <a:solidFill>
                <a:srgbClr val="B5023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your customer has sent the data via USB then please hand over to IT. </a:t>
            </a: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 descr="Image result for handing over to IT">
            <a:extLst>
              <a:ext uri="{FF2B5EF4-FFF2-40B4-BE49-F238E27FC236}">
                <a16:creationId xmlns:a16="http://schemas.microsoft.com/office/drawing/2014/main" id="{AD3734A3-477C-40E1-B86F-8CEC3F1EE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722" y="2187440"/>
            <a:ext cx="4248019" cy="288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00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228" y="1062258"/>
            <a:ext cx="6096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 Guide</a:t>
            </a:r>
          </a:p>
        </p:txBody>
      </p:sp>
      <p:sp>
        <p:nvSpPr>
          <p:cNvPr id="7" name="Rectangle 6"/>
          <p:cNvSpPr/>
          <p:nvPr/>
        </p:nvSpPr>
        <p:spPr>
          <a:xfrm>
            <a:off x="248762" y="1648478"/>
            <a:ext cx="112587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 Three:  </a:t>
            </a:r>
          </a:p>
          <a:p>
            <a:endParaRPr lang="en-GB" sz="16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Once you have the data on your desktop, check the data is correct.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600" b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from Flashbay FTP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Unzip the data on your computer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Take screenshots of the </a:t>
            </a:r>
            <a:r>
              <a:rPr lang="en-GB" sz="1600" u="sng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Properties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GB" sz="1600" u="sng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Root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confirm with the customer that the data is correct.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6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from USB </a:t>
            </a:r>
          </a:p>
          <a:p>
            <a:pPr marL="285750" indent="-285750">
              <a:buFont typeface="Arial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received via USB will already be unzipped and put in your public folder by IT.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Take screenshots of the </a:t>
            </a:r>
            <a:r>
              <a:rPr lang="en-GB" sz="1600" u="sng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Properties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GB" sz="1600" u="sng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Root</a:t>
            </a: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confirm with the customer that the data is correct.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51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1478" y="1018702"/>
            <a:ext cx="5401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 Guide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137" y="1910350"/>
            <a:ext cx="184337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Properties</a:t>
            </a:r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69942" y="1903052"/>
            <a:ext cx="12563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Root</a:t>
            </a:r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HelveticaNeueLT Pro 55 Roman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35E27A-468D-400B-BF72-3AE154C452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9793" y="1825689"/>
            <a:ext cx="3605938" cy="4298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1C5BD55-A540-421D-931C-853735971F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4762" y="1794693"/>
            <a:ext cx="3716089" cy="43838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66055C5-B306-432D-BB75-14E030A86F83}"/>
              </a:ext>
            </a:extLst>
          </p:cNvPr>
          <p:cNvCxnSpPr>
            <a:cxnSpLocks/>
          </p:cNvCxnSpPr>
          <p:nvPr/>
        </p:nvCxnSpPr>
        <p:spPr>
          <a:xfrm flipV="1">
            <a:off x="2378991" y="4135741"/>
            <a:ext cx="1037821" cy="5757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8BBF933-7785-4828-9802-B1E00A2F5C51}"/>
              </a:ext>
            </a:extLst>
          </p:cNvPr>
          <p:cNvCxnSpPr>
            <a:cxnSpLocks/>
          </p:cNvCxnSpPr>
          <p:nvPr/>
        </p:nvCxnSpPr>
        <p:spPr>
          <a:xfrm flipH="1">
            <a:off x="4463512" y="3322000"/>
            <a:ext cx="1348352" cy="69562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D2E3CB1-0351-48E3-B3B9-D5B2036046AC}"/>
              </a:ext>
            </a:extLst>
          </p:cNvPr>
          <p:cNvCxnSpPr>
            <a:cxnSpLocks/>
          </p:cNvCxnSpPr>
          <p:nvPr/>
        </p:nvCxnSpPr>
        <p:spPr>
          <a:xfrm>
            <a:off x="1255826" y="2983424"/>
            <a:ext cx="1386534" cy="55316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59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984" y="1039011"/>
            <a:ext cx="53391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ln w="11430"/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Data Preloading Guide</a:t>
            </a:r>
          </a:p>
        </p:txBody>
      </p:sp>
      <p:sp>
        <p:nvSpPr>
          <p:cNvPr id="7" name="Rectangle 6"/>
          <p:cNvSpPr/>
          <p:nvPr/>
        </p:nvSpPr>
        <p:spPr>
          <a:xfrm>
            <a:off x="163524" y="1648478"/>
            <a:ext cx="1197165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i="1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 Four:</a:t>
            </a:r>
          </a:p>
          <a:p>
            <a:endParaRPr lang="en-GB" sz="2000" b="1" i="1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Once the data has been confirmed by your customer, send it to Operations in China.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Rename the original Zip folder to the S &amp; C number.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Send Screenshots of the Properties and Root so Operations can confirm that they have received the data correctly.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 any additional information to ensure Operations has all the information they need to fulfil the customer’s requirements. 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GB" sz="1600" b="1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Note: When emailing Ops please use the Text Parts we have provided to ensure you provide all the necessary information</a:t>
            </a:r>
            <a:r>
              <a:rPr lang="en-GB" sz="1600" dirty="0">
                <a:solidFill>
                  <a:srgbClr val="B5023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6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66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F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B" id="{9AD47ECC-30E0-4609-9F4F-EA4A99BA01D0}" vid="{A30491F2-80CE-4D38-B97E-FCBE346D57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FB</Template>
  <TotalTime>0</TotalTime>
  <Words>1614</Words>
  <Application>Microsoft Office PowerPoint</Application>
  <PresentationFormat>Widescreen</PresentationFormat>
  <Paragraphs>288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HelveticaNeueLT Pro 55 Roman</vt:lpstr>
      <vt:lpstr>Open Sans</vt:lpstr>
      <vt:lpstr>FB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Daniel.M</dc:creator>
  <cp:lastModifiedBy>FB UK7</cp:lastModifiedBy>
  <cp:revision>111</cp:revision>
  <cp:lastPrinted>2019-05-07T12:34:09Z</cp:lastPrinted>
  <dcterms:created xsi:type="dcterms:W3CDTF">2018-05-15T10:07:23Z</dcterms:created>
  <dcterms:modified xsi:type="dcterms:W3CDTF">2020-10-12T09:47:11Z</dcterms:modified>
</cp:coreProperties>
</file>