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4" r:id="rId3"/>
    <p:sldId id="265" r:id="rId4"/>
    <p:sldId id="266" r:id="rId5"/>
    <p:sldId id="258" r:id="rId6"/>
    <p:sldId id="259" r:id="rId7"/>
    <p:sldId id="268" r:id="rId8"/>
    <p:sldId id="260" r:id="rId9"/>
    <p:sldId id="267" r:id="rId10"/>
    <p:sldId id="261" r:id="rId11"/>
    <p:sldId id="262" r:id="rId12"/>
    <p:sldId id="263" r:id="rId13"/>
    <p:sldId id="269"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AE2B"/>
    <a:srgbClr val="B50230"/>
    <a:srgbClr val="828187"/>
    <a:srgbClr val="000000"/>
    <a:srgbClr val="FE0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94" autoAdjust="0"/>
    <p:restoredTop sz="94660"/>
  </p:normalViewPr>
  <p:slideViewPr>
    <p:cSldViewPr snapToGrid="0">
      <p:cViewPr varScale="1">
        <p:scale>
          <a:sx n="89" d="100"/>
          <a:sy n="89" d="100"/>
        </p:scale>
        <p:origin x="744" y="72"/>
      </p:cViewPr>
      <p:guideLst/>
    </p:cSldViewPr>
  </p:slideViewPr>
  <p:notesTextViewPr>
    <p:cViewPr>
      <p:scale>
        <a:sx n="1" d="1"/>
        <a:sy n="1" d="1"/>
      </p:scale>
      <p:origin x="0" y="0"/>
    </p:cViewPr>
  </p:notesTextViewPr>
  <p:notesViewPr>
    <p:cSldViewPr snapToGrid="0">
      <p:cViewPr varScale="1">
        <p:scale>
          <a:sx n="88" d="100"/>
          <a:sy n="88" d="100"/>
        </p:scale>
        <p:origin x="3756"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2725-BB9A-4792-9A13-18A22A8AEA3F}" type="datetimeFigureOut">
              <a:rPr lang="en-GB" smtClean="0"/>
              <a:t>01/10/2018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7C911-D0CB-4738-A472-D14DE15BF482}" type="slidenum">
              <a:rPr lang="en-GB" smtClean="0"/>
              <a:t>‹#›</a:t>
            </a:fld>
            <a:endParaRPr lang="en-GB"/>
          </a:p>
        </p:txBody>
      </p:sp>
    </p:spTree>
    <p:extLst>
      <p:ext uri="{BB962C8B-B14F-4D97-AF65-F5344CB8AC3E}">
        <p14:creationId xmlns:p14="http://schemas.microsoft.com/office/powerpoint/2010/main" val="77944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31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2032FC-7652-4A4B-9264-6D0C5D92E13B}" type="datetimeFigureOut">
              <a:rPr lang="en-GB" smtClean="0"/>
              <a:t>01/10/2018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94DB4F-7E1A-401D-B2DA-26BF1FC41BE4}" type="slidenum">
              <a:rPr lang="en-GB" smtClean="0"/>
              <a:t>‹#›</a:t>
            </a:fld>
            <a:endParaRPr lang="en-GB"/>
          </a:p>
        </p:txBody>
      </p:sp>
    </p:spTree>
    <p:extLst>
      <p:ext uri="{BB962C8B-B14F-4D97-AF65-F5344CB8AC3E}">
        <p14:creationId xmlns:p14="http://schemas.microsoft.com/office/powerpoint/2010/main" val="2441176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5EE088E-401F-4D55-9C0A-2821C6198805}"/>
              </a:ext>
            </a:extLst>
          </p:cNvPr>
          <p:cNvGrpSpPr/>
          <p:nvPr userDrawn="1"/>
        </p:nvGrpSpPr>
        <p:grpSpPr>
          <a:xfrm>
            <a:off x="0" y="6282993"/>
            <a:ext cx="12192000" cy="575007"/>
            <a:chOff x="0" y="6282993"/>
            <a:chExt cx="12192000" cy="575007"/>
          </a:xfrm>
        </p:grpSpPr>
        <p:sp>
          <p:nvSpPr>
            <p:cNvPr id="8" name="Rectangle 7">
              <a:extLst>
                <a:ext uri="{FF2B5EF4-FFF2-40B4-BE49-F238E27FC236}">
                  <a16:creationId xmlns:a16="http://schemas.microsoft.com/office/drawing/2014/main" xmlns="" id="{7D357FFB-98A8-49D5-BC6E-87D327A2637C}"/>
                </a:ext>
              </a:extLst>
            </p:cNvPr>
            <p:cNvSpPr/>
            <p:nvPr/>
          </p:nvSpPr>
          <p:spPr>
            <a:xfrm>
              <a:off x="0" y="6282994"/>
              <a:ext cx="12192000" cy="575006"/>
            </a:xfrm>
            <a:prstGeom prst="rect">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xmlns="" id="{61AD65D0-E478-4BC6-9D4B-CBAFB91E3E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654" b="50000"/>
            <a:stretch/>
          </p:blipFill>
          <p:spPr>
            <a:xfrm>
              <a:off x="9260060" y="6282993"/>
              <a:ext cx="2590311" cy="575007"/>
            </a:xfrm>
            <a:prstGeom prst="rect">
              <a:avLst/>
            </a:prstGeom>
          </p:spPr>
        </p:pic>
      </p:grpSp>
      <p:pic>
        <p:nvPicPr>
          <p:cNvPr id="10" name="Picture 9">
            <a:extLst>
              <a:ext uri="{FF2B5EF4-FFF2-40B4-BE49-F238E27FC236}">
                <a16:creationId xmlns:a16="http://schemas.microsoft.com/office/drawing/2014/main" xmlns="" id="{C96A5A0A-D6D1-4523-937C-592890EB672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05011" y="322326"/>
            <a:ext cx="2245360" cy="617474"/>
          </a:xfrm>
          <a:prstGeom prst="rect">
            <a:avLst/>
          </a:prstGeom>
        </p:spPr>
      </p:pic>
      <p:cxnSp>
        <p:nvCxnSpPr>
          <p:cNvPr id="11" name="Straight Connector 10">
            <a:extLst>
              <a:ext uri="{FF2B5EF4-FFF2-40B4-BE49-F238E27FC236}">
                <a16:creationId xmlns:a16="http://schemas.microsoft.com/office/drawing/2014/main" xmlns="" id="{6D937DC8-4DF6-4C2A-B565-FC8DCCF60BC6}"/>
              </a:ext>
            </a:extLst>
          </p:cNvPr>
          <p:cNvCxnSpPr>
            <a:cxnSpLocks/>
          </p:cNvCxnSpPr>
          <p:nvPr userDrawn="1"/>
        </p:nvCxnSpPr>
        <p:spPr>
          <a:xfrm>
            <a:off x="0" y="1018073"/>
            <a:ext cx="3829050" cy="0"/>
          </a:xfrm>
          <a:prstGeom prst="line">
            <a:avLst/>
          </a:prstGeom>
          <a:ln w="9525">
            <a:gradFill flip="none" rotWithShape="1">
              <a:gsLst>
                <a:gs pos="24000">
                  <a:srgbClr val="B5023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EEB8211D-0A06-489D-9A05-F70E916E6626}"/>
              </a:ext>
            </a:extLst>
          </p:cNvPr>
          <p:cNvSpPr/>
          <p:nvPr userDrawn="1"/>
        </p:nvSpPr>
        <p:spPr>
          <a:xfrm>
            <a:off x="391160" y="371073"/>
            <a:ext cx="6092349" cy="369332"/>
          </a:xfrm>
          <a:prstGeom prst="rect">
            <a:avLst/>
          </a:prstGeom>
        </p:spPr>
        <p:txBody>
          <a:bodyPr wrap="square">
            <a:spAutoFit/>
          </a:bodyPr>
          <a:lstStyle/>
          <a:p>
            <a:r>
              <a:rPr lang="en-GB" dirty="0">
                <a:solidFill>
                  <a:srgbClr val="B50230"/>
                </a:solidFill>
                <a:latin typeface="HelveticaNeueLT Pro 55 Roman" panose="020B0604020202020204" pitchFamily="34" charset="0"/>
                <a:cs typeface="Arial" panose="020B0604020202020204" pitchFamily="34" charset="0"/>
              </a:rPr>
              <a:t>Flashbay Sales Academy | </a:t>
            </a:r>
            <a:r>
              <a:rPr lang="en-GB" b="1" dirty="0">
                <a:solidFill>
                  <a:srgbClr val="B50230"/>
                </a:solidFill>
                <a:latin typeface="HelveticaNeueLT Pro 95 Blk" panose="020B0904020202020204" pitchFamily="34" charset="0"/>
                <a:cs typeface="Arial" panose="020B0604020202020204" pitchFamily="34" charset="0"/>
              </a:rPr>
              <a:t>Graphics Training</a:t>
            </a:r>
          </a:p>
        </p:txBody>
      </p:sp>
    </p:spTree>
    <p:extLst>
      <p:ext uri="{BB962C8B-B14F-4D97-AF65-F5344CB8AC3E}">
        <p14:creationId xmlns:p14="http://schemas.microsoft.com/office/powerpoint/2010/main" val="239341430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5.png"/><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4.svg"/><Relationship Id="rId5" Type="http://schemas.openxmlformats.org/officeDocument/2006/relationships/image" Target="../media/image27.png"/><Relationship Id="rId15" Type="http://schemas.openxmlformats.org/officeDocument/2006/relationships/image" Target="../media/image35.png"/><Relationship Id="rId10" Type="http://schemas.openxmlformats.org/officeDocument/2006/relationships/image" Target="../media/image31.png"/><Relationship Id="rId4" Type="http://schemas.openxmlformats.org/officeDocument/2006/relationships/image" Target="../media/image27.svg"/><Relationship Id="rId9" Type="http://schemas.openxmlformats.org/officeDocument/2006/relationships/image" Target="../media/image32.svg"/><Relationship Id="rId1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4.png"/><Relationship Id="rId3" Type="http://schemas.openxmlformats.org/officeDocument/2006/relationships/image" Target="../media/image40.emf"/><Relationship Id="rId7" Type="http://schemas.openxmlformats.org/officeDocument/2006/relationships/image" Target="../media/image32.svg"/><Relationship Id="rId12" Type="http://schemas.openxmlformats.org/officeDocument/2006/relationships/image" Target="../media/image43.png"/><Relationship Id="rId2" Type="http://schemas.openxmlformats.org/officeDocument/2006/relationships/image" Target="../media/image39.emf"/><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42.png"/><Relationship Id="rId5" Type="http://schemas.openxmlformats.org/officeDocument/2006/relationships/image" Target="../media/image27.svg"/><Relationship Id="rId10" Type="http://schemas.openxmlformats.org/officeDocument/2006/relationships/image" Target="../media/image41.emf"/><Relationship Id="rId4" Type="http://schemas.openxmlformats.org/officeDocument/2006/relationships/image" Target="../media/image26.png"/><Relationship Id="rId9" Type="http://schemas.openxmlformats.org/officeDocument/2006/relationships/image" Target="../media/image34.svg"/><Relationship Id="rId1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0.png"/><Relationship Id="rId7" Type="http://schemas.openxmlformats.org/officeDocument/2006/relationships/image" Target="../media/image47.png"/><Relationship Id="rId2" Type="http://schemas.openxmlformats.org/officeDocument/2006/relationships/image" Target="../media/image46.tiff"/><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1.png"/><Relationship Id="rId4" Type="http://schemas.openxmlformats.org/officeDocument/2006/relationships/image" Target="../media/image32.sv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2.svg"/><Relationship Id="rId7" Type="http://schemas.openxmlformats.org/officeDocument/2006/relationships/image" Target="../media/image5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4.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A59B250-47A4-4527-9522-B1F737F115F4}"/>
              </a:ext>
            </a:extLst>
          </p:cNvPr>
          <p:cNvPicPr>
            <a:picLocks noChangeAspect="1"/>
          </p:cNvPicPr>
          <p:nvPr/>
        </p:nvPicPr>
        <p:blipFill rotWithShape="1">
          <a:blip r:embed="rId2">
            <a:extLst>
              <a:ext uri="{28A0092B-C50C-407E-A947-70E740481C1C}">
                <a14:useLocalDpi xmlns:a14="http://schemas.microsoft.com/office/drawing/2010/main" val="0"/>
              </a:ext>
            </a:extLst>
          </a:blip>
          <a:srcRect r="6605"/>
          <a:stretch/>
        </p:blipFill>
        <p:spPr>
          <a:xfrm>
            <a:off x="6855555" y="1339782"/>
            <a:ext cx="5336445" cy="4782221"/>
          </a:xfrm>
          <a:prstGeom prst="rect">
            <a:avLst/>
          </a:prstGeom>
        </p:spPr>
      </p:pic>
      <p:sp>
        <p:nvSpPr>
          <p:cNvPr id="5" name="TextBox 4">
            <a:extLst>
              <a:ext uri="{FF2B5EF4-FFF2-40B4-BE49-F238E27FC236}">
                <a16:creationId xmlns:a16="http://schemas.microsoft.com/office/drawing/2014/main" xmlns="" id="{8FB84FED-BB54-4835-A162-2416166D67D9}"/>
              </a:ext>
            </a:extLst>
          </p:cNvPr>
          <p:cNvSpPr txBox="1"/>
          <p:nvPr/>
        </p:nvSpPr>
        <p:spPr>
          <a:xfrm>
            <a:off x="391160" y="1479318"/>
            <a:ext cx="5266356"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Introduction</a:t>
            </a:r>
          </a:p>
        </p:txBody>
      </p:sp>
      <p:sp>
        <p:nvSpPr>
          <p:cNvPr id="7" name="TextBox 6">
            <a:extLst>
              <a:ext uri="{FF2B5EF4-FFF2-40B4-BE49-F238E27FC236}">
                <a16:creationId xmlns:a16="http://schemas.microsoft.com/office/drawing/2014/main" xmlns="" id="{369C35B6-38EA-4F1F-ADE9-9E56301B0F39}"/>
              </a:ext>
            </a:extLst>
          </p:cNvPr>
          <p:cNvSpPr txBox="1"/>
          <p:nvPr/>
        </p:nvSpPr>
        <p:spPr>
          <a:xfrm>
            <a:off x="391160" y="2330093"/>
            <a:ext cx="3869689" cy="1754326"/>
          </a:xfrm>
          <a:prstGeom prst="rect">
            <a:avLst/>
          </a:prstGeom>
          <a:noFill/>
        </p:spPr>
        <p:txBody>
          <a:bodyPr wrap="square" rtlCol="0">
            <a:spAutoFit/>
          </a:bodyPr>
          <a:lstStyle/>
          <a:p>
            <a:r>
              <a:rPr lang="en-GB" dirty="0">
                <a:solidFill>
                  <a:srgbClr val="828187"/>
                </a:solidFill>
                <a:latin typeface="HelveticaNeueLT Pro 55 Roman" panose="020B0604020202020204" pitchFamily="34" charset="0"/>
                <a:cs typeface="Arial" panose="020B0604020202020204" pitchFamily="34" charset="0"/>
              </a:rPr>
              <a:t>After this training you will be able to identify basic printing techniques and terminology needed for your daily work and cooperation with Virtual Proofs, Graphics and Operations.</a:t>
            </a:r>
          </a:p>
        </p:txBody>
      </p:sp>
      <p:pic>
        <p:nvPicPr>
          <p:cNvPr id="9" name="Picture 8">
            <a:extLst>
              <a:ext uri="{FF2B5EF4-FFF2-40B4-BE49-F238E27FC236}">
                <a16:creationId xmlns:a16="http://schemas.microsoft.com/office/drawing/2014/main" xmlns="" id="{29219F57-AF7C-43E7-853B-CB5CA8B2A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368" y="4887864"/>
            <a:ext cx="2283263" cy="1915382"/>
          </a:xfrm>
          <a:prstGeom prst="rect">
            <a:avLst/>
          </a:prstGeom>
        </p:spPr>
      </p:pic>
    </p:spTree>
    <p:extLst>
      <p:ext uri="{BB962C8B-B14F-4D97-AF65-F5344CB8AC3E}">
        <p14:creationId xmlns:p14="http://schemas.microsoft.com/office/powerpoint/2010/main" val="4249764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35A9359-F3FA-4A02-8243-31AB8AA94A88}"/>
              </a:ext>
            </a:extLst>
          </p:cNvPr>
          <p:cNvSpPr txBox="1"/>
          <p:nvPr/>
        </p:nvSpPr>
        <p:spPr>
          <a:xfrm>
            <a:off x="391160" y="1479318"/>
            <a:ext cx="4875998" cy="1569660"/>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Why colours on screen are different than on print?</a:t>
            </a:r>
          </a:p>
        </p:txBody>
      </p:sp>
      <p:sp>
        <p:nvSpPr>
          <p:cNvPr id="3" name="TextBox 2">
            <a:extLst>
              <a:ext uri="{FF2B5EF4-FFF2-40B4-BE49-F238E27FC236}">
                <a16:creationId xmlns:a16="http://schemas.microsoft.com/office/drawing/2014/main" xmlns="" id="{5C991400-EFEA-47FD-AC20-D68DDA293AB8}"/>
              </a:ext>
            </a:extLst>
          </p:cNvPr>
          <p:cNvSpPr txBox="1"/>
          <p:nvPr/>
        </p:nvSpPr>
        <p:spPr>
          <a:xfrm>
            <a:off x="391159" y="3383525"/>
            <a:ext cx="4464451" cy="2246769"/>
          </a:xfrm>
          <a:prstGeom prst="rect">
            <a:avLst/>
          </a:prstGeom>
          <a:noFill/>
        </p:spPr>
        <p:txBody>
          <a:bodyPr wrap="square" rtlCol="0">
            <a:spAutoFit/>
          </a:bodyPr>
          <a:lstStyle/>
          <a:p>
            <a:r>
              <a:rPr lang="en-GB" sz="1400" dirty="0">
                <a:solidFill>
                  <a:srgbClr val="828187"/>
                </a:solidFill>
                <a:latin typeface="HelveticaNeueLT Pro 55 Roman" panose="020B0604020202020204" pitchFamily="34" charset="0"/>
                <a:cs typeface="Arial" panose="020B0604020202020204" pitchFamily="34" charset="0"/>
              </a:rPr>
              <a:t>Those are two worlds: one is created based on emitting light and mixing three basic colours: </a:t>
            </a:r>
            <a:r>
              <a:rPr lang="en-GB" sz="1400" dirty="0">
                <a:solidFill>
                  <a:srgbClr val="FF0000"/>
                </a:solidFill>
                <a:latin typeface="HelveticaNeueLT Pro 55 Roman" panose="020B0604020202020204" pitchFamily="34" charset="0"/>
                <a:cs typeface="Arial" panose="020B0604020202020204" pitchFamily="34" charset="0"/>
              </a:rPr>
              <a:t>red</a:t>
            </a:r>
            <a:r>
              <a:rPr lang="en-GB" sz="1400" dirty="0">
                <a:solidFill>
                  <a:srgbClr val="828187"/>
                </a:solidFill>
                <a:latin typeface="HelveticaNeueLT Pro 55 Roman" panose="020B0604020202020204" pitchFamily="34" charset="0"/>
                <a:cs typeface="Arial" panose="020B0604020202020204" pitchFamily="34" charset="0"/>
              </a:rPr>
              <a:t>, </a:t>
            </a:r>
            <a:r>
              <a:rPr lang="en-GB" sz="1400" dirty="0">
                <a:solidFill>
                  <a:srgbClr val="00B050"/>
                </a:solidFill>
                <a:latin typeface="HelveticaNeueLT Pro 55 Roman" panose="020B0604020202020204" pitchFamily="34" charset="0"/>
                <a:cs typeface="Arial" panose="020B0604020202020204" pitchFamily="34" charset="0"/>
              </a:rPr>
              <a:t>green</a:t>
            </a:r>
            <a:r>
              <a:rPr lang="en-GB" sz="1400" dirty="0">
                <a:solidFill>
                  <a:srgbClr val="828187"/>
                </a:solidFill>
                <a:latin typeface="HelveticaNeueLT Pro 55 Roman" panose="020B0604020202020204" pitchFamily="34" charset="0"/>
                <a:cs typeface="Arial" panose="020B0604020202020204" pitchFamily="34" charset="0"/>
              </a:rPr>
              <a:t> and </a:t>
            </a:r>
            <a:r>
              <a:rPr lang="en-GB" sz="1400" dirty="0">
                <a:solidFill>
                  <a:srgbClr val="0070C0"/>
                </a:solidFill>
                <a:latin typeface="HelveticaNeueLT Pro 55 Roman" panose="020B0604020202020204" pitchFamily="34" charset="0"/>
                <a:cs typeface="Arial" panose="020B0604020202020204" pitchFamily="34" charset="0"/>
              </a:rPr>
              <a:t>blue</a:t>
            </a:r>
            <a:r>
              <a:rPr lang="en-GB" sz="1400" dirty="0">
                <a:solidFill>
                  <a:srgbClr val="828187"/>
                </a:solidFill>
                <a:latin typeface="HelveticaNeueLT Pro 55 Roman" panose="020B0604020202020204" pitchFamily="34" charset="0"/>
                <a:cs typeface="Arial" panose="020B0604020202020204" pitchFamily="34" charset="0"/>
              </a:rPr>
              <a:t> in order to create vivid images, other one is build on purpose of ‘covering’ white sheet of paper with mixture of four basic print shades: </a:t>
            </a:r>
            <a:r>
              <a:rPr lang="en-GB" sz="1400" dirty="0">
                <a:solidFill>
                  <a:srgbClr val="00B0F0"/>
                </a:solidFill>
                <a:latin typeface="HelveticaNeueLT Pro 55 Roman" panose="020B0604020202020204" pitchFamily="34" charset="0"/>
                <a:cs typeface="Arial" panose="020B0604020202020204" pitchFamily="34" charset="0"/>
              </a:rPr>
              <a:t>cyan</a:t>
            </a:r>
            <a:r>
              <a:rPr lang="en-GB" sz="1400" dirty="0">
                <a:solidFill>
                  <a:srgbClr val="828187"/>
                </a:solidFill>
                <a:latin typeface="HelveticaNeueLT Pro 55 Roman" panose="020B0604020202020204" pitchFamily="34" charset="0"/>
                <a:cs typeface="Arial" panose="020B0604020202020204" pitchFamily="34" charset="0"/>
              </a:rPr>
              <a:t>, </a:t>
            </a:r>
            <a:r>
              <a:rPr lang="en-GB" sz="1400" dirty="0">
                <a:solidFill>
                  <a:srgbClr val="FE0AE1"/>
                </a:solidFill>
                <a:latin typeface="HelveticaNeueLT Pro 55 Roman" panose="020B0604020202020204" pitchFamily="34" charset="0"/>
                <a:cs typeface="Arial" panose="020B0604020202020204" pitchFamily="34" charset="0"/>
              </a:rPr>
              <a:t>magenta</a:t>
            </a:r>
            <a:r>
              <a:rPr lang="en-GB" sz="1400" dirty="0">
                <a:solidFill>
                  <a:srgbClr val="828187"/>
                </a:solidFill>
                <a:latin typeface="HelveticaNeueLT Pro 55 Roman" panose="020B0604020202020204" pitchFamily="34" charset="0"/>
                <a:cs typeface="Arial" panose="020B0604020202020204" pitchFamily="34" charset="0"/>
              </a:rPr>
              <a:t>, </a:t>
            </a:r>
            <a:r>
              <a:rPr lang="en-GB" sz="1400" dirty="0">
                <a:solidFill>
                  <a:srgbClr val="FFFF00"/>
                </a:solidFill>
                <a:latin typeface="HelveticaNeueLT Pro 55 Roman" panose="020B0604020202020204" pitchFamily="34" charset="0"/>
                <a:cs typeface="Arial" panose="020B0604020202020204" pitchFamily="34" charset="0"/>
              </a:rPr>
              <a:t>yellow</a:t>
            </a:r>
            <a:r>
              <a:rPr lang="en-GB" sz="1400" dirty="0">
                <a:solidFill>
                  <a:srgbClr val="828187"/>
                </a:solidFill>
                <a:latin typeface="HelveticaNeueLT Pro 55 Roman" panose="020B0604020202020204" pitchFamily="34" charset="0"/>
                <a:cs typeface="Arial" panose="020B0604020202020204" pitchFamily="34" charset="0"/>
              </a:rPr>
              <a:t> and </a:t>
            </a:r>
            <a:r>
              <a:rPr lang="en-GB" sz="1400" dirty="0">
                <a:latin typeface="HelveticaNeueLT Pro 55 Roman" panose="020B0604020202020204" pitchFamily="34" charset="0"/>
                <a:cs typeface="Arial" panose="020B0604020202020204" pitchFamily="34" charset="0"/>
              </a:rPr>
              <a:t>black</a:t>
            </a:r>
            <a:r>
              <a:rPr lang="en-GB" sz="1400" dirty="0">
                <a:solidFill>
                  <a:srgbClr val="828187"/>
                </a:solidFill>
                <a:latin typeface="HelveticaNeueLT Pro 55 Roman" panose="020B0604020202020204" pitchFamily="34" charset="0"/>
                <a:cs typeface="Arial" panose="020B0604020202020204" pitchFamily="34" charset="0"/>
              </a:rPr>
              <a:t>. RGB is more vibrant whether CMYK is more toned down.</a:t>
            </a:r>
          </a:p>
          <a:p>
            <a:endParaRPr lang="en-GB" sz="1400" dirty="0">
              <a:solidFill>
                <a:srgbClr val="828187"/>
              </a:solidFill>
              <a:latin typeface="HelveticaNeueLT Pro 55 Roman" panose="020B0604020202020204" pitchFamily="34" charset="0"/>
              <a:cs typeface="Arial" panose="020B0604020202020204" pitchFamily="34" charset="0"/>
            </a:endParaRPr>
          </a:p>
          <a:p>
            <a:r>
              <a:rPr lang="en-GB" sz="1400" dirty="0">
                <a:solidFill>
                  <a:srgbClr val="B50230"/>
                </a:solidFill>
                <a:latin typeface="HelveticaNeueLT Pro 55 Roman" panose="020B0604020202020204" pitchFamily="34" charset="0"/>
                <a:cs typeface="Arial" panose="020B0604020202020204" pitchFamily="34" charset="0"/>
              </a:rPr>
              <a:t>For our </a:t>
            </a:r>
            <a:r>
              <a:rPr lang="en-GB" sz="1400" b="1" dirty="0">
                <a:solidFill>
                  <a:srgbClr val="B50230"/>
                </a:solidFill>
                <a:latin typeface="HelveticaNeueLT Pro 55 Roman" panose="020B0604020202020204" pitchFamily="34" charset="0"/>
                <a:cs typeface="Arial" panose="020B0604020202020204" pitchFamily="34" charset="0"/>
              </a:rPr>
              <a:t>DPR print </a:t>
            </a:r>
            <a:r>
              <a:rPr lang="en-GB" sz="1400" dirty="0">
                <a:solidFill>
                  <a:srgbClr val="B50230"/>
                </a:solidFill>
                <a:latin typeface="HelveticaNeueLT Pro 55 Roman" panose="020B0604020202020204" pitchFamily="34" charset="0"/>
                <a:cs typeface="Arial" panose="020B0604020202020204" pitchFamily="34" charset="0"/>
              </a:rPr>
              <a:t>purposes we are using pure </a:t>
            </a:r>
            <a:r>
              <a:rPr lang="en-GB" sz="1400" b="1" dirty="0">
                <a:solidFill>
                  <a:srgbClr val="B50230"/>
                </a:solidFill>
                <a:latin typeface="HelveticaNeueLT Pro 55 Roman" panose="020B0604020202020204" pitchFamily="34" charset="0"/>
                <a:cs typeface="Arial" panose="020B0604020202020204" pitchFamily="34" charset="0"/>
              </a:rPr>
              <a:t>CMYK</a:t>
            </a:r>
            <a:r>
              <a:rPr lang="en-GB" sz="1400" dirty="0">
                <a:solidFill>
                  <a:srgbClr val="B50230"/>
                </a:solidFill>
                <a:latin typeface="HelveticaNeueLT Pro 55 Roman" panose="020B0604020202020204" pitchFamily="34" charset="0"/>
                <a:cs typeface="Arial" panose="020B0604020202020204" pitchFamily="34" charset="0"/>
              </a:rPr>
              <a:t> colour palette and files for outputting. </a:t>
            </a:r>
          </a:p>
        </p:txBody>
      </p:sp>
      <p:pic>
        <p:nvPicPr>
          <p:cNvPr id="4" name="Picture 3" descr="C:\Users\bartek.FLASHBAY\Desktop\TRAINING materials\faq-RGB-CMYK-fig2.jpg">
            <a:extLst>
              <a:ext uri="{FF2B5EF4-FFF2-40B4-BE49-F238E27FC236}">
                <a16:creationId xmlns:a16="http://schemas.microsoft.com/office/drawing/2014/main" xmlns="" id="{7CD2DBF2-42C1-4E3D-85D2-89A5A8CA7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243" y="1346122"/>
            <a:ext cx="5867722" cy="40748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D9510EFD-2B37-4D77-94F5-097FBB56E6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770" y="4256843"/>
            <a:ext cx="1593849" cy="1593849"/>
          </a:xfrm>
          <a:prstGeom prst="rect">
            <a:avLst/>
          </a:prstGeom>
        </p:spPr>
      </p:pic>
      <p:pic>
        <p:nvPicPr>
          <p:cNvPr id="8" name="Picture 7">
            <a:extLst>
              <a:ext uri="{FF2B5EF4-FFF2-40B4-BE49-F238E27FC236}">
                <a16:creationId xmlns:a16="http://schemas.microsoft.com/office/drawing/2014/main" xmlns="" id="{BF340210-D5CD-46AB-887F-59144ABC7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9675" y="4256843"/>
            <a:ext cx="1496611" cy="1496611"/>
          </a:xfrm>
          <a:prstGeom prst="rect">
            <a:avLst/>
          </a:prstGeom>
        </p:spPr>
      </p:pic>
    </p:spTree>
    <p:extLst>
      <p:ext uri="{BB962C8B-B14F-4D97-AF65-F5344CB8AC3E}">
        <p14:creationId xmlns:p14="http://schemas.microsoft.com/office/powerpoint/2010/main" val="206157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rtek.FLASHBAY\Desktop\ttttt.png">
            <a:extLst>
              <a:ext uri="{FF2B5EF4-FFF2-40B4-BE49-F238E27FC236}">
                <a16:creationId xmlns:a16="http://schemas.microsoft.com/office/drawing/2014/main" xmlns="" id="{751E6126-5EB5-4B16-A7A9-7E22904E2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650" y="753687"/>
            <a:ext cx="9184341" cy="64901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4536D0B1-FA4B-438B-B1C1-19C45F6819A4}"/>
              </a:ext>
            </a:extLst>
          </p:cNvPr>
          <p:cNvSpPr txBox="1"/>
          <p:nvPr/>
        </p:nvSpPr>
        <p:spPr>
          <a:xfrm>
            <a:off x="391160" y="1479318"/>
            <a:ext cx="5405387"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Resolutions</a:t>
            </a:r>
          </a:p>
        </p:txBody>
      </p:sp>
      <p:sp>
        <p:nvSpPr>
          <p:cNvPr id="3" name="TextBox 2">
            <a:extLst>
              <a:ext uri="{FF2B5EF4-FFF2-40B4-BE49-F238E27FC236}">
                <a16:creationId xmlns:a16="http://schemas.microsoft.com/office/drawing/2014/main" xmlns="" id="{04D66119-DF09-4574-B497-16CA6CB66FC0}"/>
              </a:ext>
            </a:extLst>
          </p:cNvPr>
          <p:cNvSpPr txBox="1"/>
          <p:nvPr/>
        </p:nvSpPr>
        <p:spPr>
          <a:xfrm>
            <a:off x="391160" y="2330093"/>
            <a:ext cx="3869689" cy="3323987"/>
          </a:xfrm>
          <a:prstGeom prst="rect">
            <a:avLst/>
          </a:prstGeom>
          <a:noFill/>
        </p:spPr>
        <p:txBody>
          <a:bodyPr wrap="square" rtlCol="0">
            <a:spAutoFit/>
          </a:bodyPr>
          <a:lstStyle/>
          <a:p>
            <a:r>
              <a:rPr lang="en-GB" sz="1400" dirty="0">
                <a:solidFill>
                  <a:srgbClr val="828187"/>
                </a:solidFill>
                <a:latin typeface="HelveticaNeueLT Pro 55 Roman" panose="020B0604020202020204" pitchFamily="34" charset="0"/>
                <a:cs typeface="Arial" panose="020B0604020202020204" pitchFamily="34" charset="0"/>
              </a:rPr>
              <a:t>There are both worlds: world of screen images (the ones you can see on any screen like TV, mobile, laptop or tablet) and world of print (anything you can hold and see printed matter). Those both world got two different way of creating image on it.</a:t>
            </a:r>
          </a:p>
          <a:p>
            <a:endParaRPr lang="en-GB" sz="1400" dirty="0">
              <a:solidFill>
                <a:srgbClr val="828187"/>
              </a:solidFill>
              <a:latin typeface="HelveticaNeueLT Pro 55 Roman" panose="020B0604020202020204" pitchFamily="34" charset="0"/>
              <a:cs typeface="Arial" panose="020B0604020202020204" pitchFamily="34" charset="0"/>
            </a:endParaRPr>
          </a:p>
          <a:p>
            <a:r>
              <a:rPr lang="en-GB" sz="1400" dirty="0">
                <a:solidFill>
                  <a:srgbClr val="828187"/>
                </a:solidFill>
                <a:latin typeface="HelveticaNeueLT Pro 55 Roman" panose="020B0604020202020204" pitchFamily="34" charset="0"/>
                <a:cs typeface="Arial" panose="020B0604020202020204" pitchFamily="34" charset="0"/>
              </a:rPr>
              <a:t>Screen are made of squares as well as print – those dots are defining and building image. Screens got only 72dpi: 72 small dots in an area of 1 square inch – small amount since we are not sitting so close to screen. For print is a different story – 300dpi is the minimum – that amount of dots will assure that our eyes will not see separate dots that made that image.</a:t>
            </a:r>
          </a:p>
        </p:txBody>
      </p:sp>
      <p:sp>
        <p:nvSpPr>
          <p:cNvPr id="5" name="Rectangle 4">
            <a:extLst>
              <a:ext uri="{FF2B5EF4-FFF2-40B4-BE49-F238E27FC236}">
                <a16:creationId xmlns:a16="http://schemas.microsoft.com/office/drawing/2014/main" xmlns="" id="{B863742B-E60B-420D-9CC0-E01089444E5F}"/>
              </a:ext>
            </a:extLst>
          </p:cNvPr>
          <p:cNvSpPr/>
          <p:nvPr/>
        </p:nvSpPr>
        <p:spPr>
          <a:xfrm>
            <a:off x="5092931" y="1424248"/>
            <a:ext cx="1041862"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xmlns="" id="{0A35E02F-A383-464A-BF25-0F120F586B0D}"/>
              </a:ext>
            </a:extLst>
          </p:cNvPr>
          <p:cNvSpPr/>
          <p:nvPr/>
        </p:nvSpPr>
        <p:spPr>
          <a:xfrm>
            <a:off x="8290560" y="1424248"/>
            <a:ext cx="1041862"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xmlns="" id="{9CE817D3-68FE-4F43-84D0-DF82389BBDE4}"/>
              </a:ext>
            </a:extLst>
          </p:cNvPr>
          <p:cNvSpPr txBox="1"/>
          <p:nvPr/>
        </p:nvSpPr>
        <p:spPr>
          <a:xfrm>
            <a:off x="5039129" y="1479318"/>
            <a:ext cx="1149465" cy="400110"/>
          </a:xfrm>
          <a:prstGeom prst="rect">
            <a:avLst/>
          </a:prstGeom>
          <a:noFill/>
        </p:spPr>
        <p:txBody>
          <a:bodyPr wrap="square" rtlCol="0">
            <a:spAutoFit/>
          </a:bodyPr>
          <a:lstStyle/>
          <a:p>
            <a:pPr algn="ctr"/>
            <a:r>
              <a:rPr lang="en-GB" sz="2000" b="1" dirty="0">
                <a:solidFill>
                  <a:srgbClr val="B50230"/>
                </a:solidFill>
                <a:latin typeface="HelveticaNeueLT Pro 95 Blk" panose="020B0904020202020204" pitchFamily="34" charset="0"/>
                <a:cs typeface="Arial" panose="020B0604020202020204" pitchFamily="34" charset="0"/>
              </a:rPr>
              <a:t>300dpi</a:t>
            </a:r>
          </a:p>
        </p:txBody>
      </p:sp>
      <p:sp>
        <p:nvSpPr>
          <p:cNvPr id="8" name="TextBox 7">
            <a:extLst>
              <a:ext uri="{FF2B5EF4-FFF2-40B4-BE49-F238E27FC236}">
                <a16:creationId xmlns:a16="http://schemas.microsoft.com/office/drawing/2014/main" xmlns="" id="{78874B8E-79C4-45AF-8250-450C777A626D}"/>
              </a:ext>
            </a:extLst>
          </p:cNvPr>
          <p:cNvSpPr txBox="1"/>
          <p:nvPr/>
        </p:nvSpPr>
        <p:spPr>
          <a:xfrm>
            <a:off x="8290560" y="1479318"/>
            <a:ext cx="1149465" cy="400110"/>
          </a:xfrm>
          <a:prstGeom prst="rect">
            <a:avLst/>
          </a:prstGeom>
          <a:noFill/>
        </p:spPr>
        <p:txBody>
          <a:bodyPr wrap="square" rtlCol="0">
            <a:spAutoFit/>
          </a:bodyPr>
          <a:lstStyle/>
          <a:p>
            <a:pPr algn="ctr"/>
            <a:r>
              <a:rPr lang="en-GB" sz="2000" b="1" dirty="0">
                <a:solidFill>
                  <a:srgbClr val="B50230"/>
                </a:solidFill>
                <a:latin typeface="HelveticaNeueLT Pro 95 Blk" panose="020B0904020202020204" pitchFamily="34" charset="0"/>
                <a:cs typeface="Arial" panose="020B0604020202020204" pitchFamily="34" charset="0"/>
              </a:rPr>
              <a:t>150dpi</a:t>
            </a:r>
          </a:p>
        </p:txBody>
      </p:sp>
      <p:grpSp>
        <p:nvGrpSpPr>
          <p:cNvPr id="10" name="Group 9">
            <a:extLst>
              <a:ext uri="{FF2B5EF4-FFF2-40B4-BE49-F238E27FC236}">
                <a16:creationId xmlns:a16="http://schemas.microsoft.com/office/drawing/2014/main" xmlns="" id="{2B4AB5EC-B48F-473A-97C8-EFF38E47083E}"/>
              </a:ext>
            </a:extLst>
          </p:cNvPr>
          <p:cNvGrpSpPr/>
          <p:nvPr/>
        </p:nvGrpSpPr>
        <p:grpSpPr>
          <a:xfrm>
            <a:off x="9332422" y="4416831"/>
            <a:ext cx="2443942" cy="1352550"/>
            <a:chOff x="8290560" y="3780861"/>
            <a:chExt cx="3203171" cy="1461700"/>
          </a:xfrm>
        </p:grpSpPr>
        <p:sp>
          <p:nvSpPr>
            <p:cNvPr id="11" name="Rectangle: Rounded Corners 10">
              <a:extLst>
                <a:ext uri="{FF2B5EF4-FFF2-40B4-BE49-F238E27FC236}">
                  <a16:creationId xmlns:a16="http://schemas.microsoft.com/office/drawing/2014/main" xmlns="" id="{3C9C8D4C-1198-4D30-B402-BC0A16411A55}"/>
                </a:ext>
              </a:extLst>
            </p:cNvPr>
            <p:cNvSpPr/>
            <p:nvPr/>
          </p:nvSpPr>
          <p:spPr>
            <a:xfrm>
              <a:off x="8290560" y="3780861"/>
              <a:ext cx="3203171" cy="1461700"/>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xmlns="" id="{E0580991-931B-440A-BDFB-459C280B992F}"/>
                </a:ext>
              </a:extLst>
            </p:cNvPr>
            <p:cNvSpPr txBox="1"/>
            <p:nvPr/>
          </p:nvSpPr>
          <p:spPr>
            <a:xfrm>
              <a:off x="8513186" y="3883986"/>
              <a:ext cx="2757918" cy="1263933"/>
            </a:xfrm>
            <a:prstGeom prst="rect">
              <a:avLst/>
            </a:prstGeom>
            <a:noFill/>
          </p:spPr>
          <p:txBody>
            <a:bodyPr wrap="square" rtlCol="0">
              <a:spAutoFit/>
            </a:bodyPr>
            <a:lstStyle/>
            <a:p>
              <a:r>
                <a:rPr lang="en-GB" sz="1400" dirty="0">
                  <a:solidFill>
                    <a:schemeClr val="bg1">
                      <a:lumMod val="95000"/>
                    </a:schemeClr>
                  </a:solidFill>
                  <a:latin typeface="HelveticaNeueLT Pro 55 Roman" panose="020B0604020202020204" pitchFamily="34" charset="0"/>
                  <a:cs typeface="Arial" panose="020B0604020202020204" pitchFamily="34" charset="0"/>
                </a:rPr>
                <a:t>DPI stands for </a:t>
              </a:r>
              <a:r>
                <a:rPr lang="en-GB" sz="1400" b="1" dirty="0">
                  <a:solidFill>
                    <a:schemeClr val="bg1">
                      <a:lumMod val="95000"/>
                    </a:schemeClr>
                  </a:solidFill>
                  <a:latin typeface="HelveticaNeueLT Pro 55 Roman" panose="020B0604020202020204" pitchFamily="34" charset="0"/>
                  <a:cs typeface="Arial" panose="020B0604020202020204" pitchFamily="34" charset="0"/>
                </a:rPr>
                <a:t>Dots Per Inch</a:t>
              </a:r>
              <a:r>
                <a:rPr lang="en-GB" sz="1400" dirty="0">
                  <a:solidFill>
                    <a:schemeClr val="bg1">
                      <a:lumMod val="95000"/>
                    </a:schemeClr>
                  </a:solidFill>
                  <a:latin typeface="HelveticaNeueLT Pro 55 Roman" panose="020B0604020202020204" pitchFamily="34" charset="0"/>
                  <a:cs typeface="Arial" panose="020B0604020202020204" pitchFamily="34" charset="0"/>
                </a:rPr>
                <a:t> where number indicate </a:t>
              </a:r>
              <a:r>
                <a:rPr lang="en-GB" sz="1400" u="sng" dirty="0">
                  <a:solidFill>
                    <a:schemeClr val="bg1">
                      <a:lumMod val="95000"/>
                    </a:schemeClr>
                  </a:solidFill>
                  <a:latin typeface="HelveticaNeueLT Pro 55 Roman" panose="020B0604020202020204" pitchFamily="34" charset="0"/>
                  <a:cs typeface="Arial" panose="020B0604020202020204" pitchFamily="34" charset="0"/>
                </a:rPr>
                <a:t>physical</a:t>
              </a:r>
              <a:r>
                <a:rPr lang="en-GB" sz="1400" dirty="0">
                  <a:solidFill>
                    <a:schemeClr val="bg1">
                      <a:lumMod val="95000"/>
                    </a:schemeClr>
                  </a:solidFill>
                  <a:latin typeface="HelveticaNeueLT Pro 55 Roman" panose="020B0604020202020204" pitchFamily="34" charset="0"/>
                  <a:cs typeface="Arial" panose="020B0604020202020204" pitchFamily="34" charset="0"/>
                </a:rPr>
                <a:t> ‘dots’ amount in area of 2.5 x 2.5cm (1x1inch).</a:t>
              </a:r>
            </a:p>
          </p:txBody>
        </p:sp>
      </p:grpSp>
    </p:spTree>
    <p:extLst>
      <p:ext uri="{BB962C8B-B14F-4D97-AF65-F5344CB8AC3E}">
        <p14:creationId xmlns:p14="http://schemas.microsoft.com/office/powerpoint/2010/main" val="1980819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tek.FLASHBAY\Desktop\rrr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515" y="977480"/>
            <a:ext cx="7138814" cy="50446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FEE221EB-A559-496C-9C92-DFA16FD8209B}"/>
              </a:ext>
            </a:extLst>
          </p:cNvPr>
          <p:cNvSpPr txBox="1"/>
          <p:nvPr/>
        </p:nvSpPr>
        <p:spPr>
          <a:xfrm>
            <a:off x="391161" y="1479318"/>
            <a:ext cx="4250354"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Sharp or not?</a:t>
            </a:r>
          </a:p>
        </p:txBody>
      </p:sp>
      <p:sp>
        <p:nvSpPr>
          <p:cNvPr id="4" name="TextBox 3">
            <a:extLst>
              <a:ext uri="{FF2B5EF4-FFF2-40B4-BE49-F238E27FC236}">
                <a16:creationId xmlns:a16="http://schemas.microsoft.com/office/drawing/2014/main" xmlns="" id="{BCC88915-204B-46B0-8D1F-04EA84F79903}"/>
              </a:ext>
            </a:extLst>
          </p:cNvPr>
          <p:cNvSpPr txBox="1"/>
          <p:nvPr/>
        </p:nvSpPr>
        <p:spPr>
          <a:xfrm>
            <a:off x="391160" y="2330093"/>
            <a:ext cx="4011101" cy="3323987"/>
          </a:xfrm>
          <a:prstGeom prst="rect">
            <a:avLst/>
          </a:prstGeom>
          <a:noFill/>
        </p:spPr>
        <p:txBody>
          <a:bodyPr wrap="square" rtlCol="0">
            <a:spAutoFit/>
          </a:bodyPr>
          <a:lstStyle/>
          <a:p>
            <a:r>
              <a:rPr lang="en-GB" sz="1400" dirty="0">
                <a:solidFill>
                  <a:srgbClr val="828187"/>
                </a:solidFill>
                <a:latin typeface="HelveticaNeueLT Pro 55 Roman" panose="020B0604020202020204" pitchFamily="34" charset="0"/>
                <a:cs typeface="Arial" panose="020B0604020202020204" pitchFamily="34" charset="0"/>
              </a:rPr>
              <a:t>Most of the artwork obtain from customers are vector or </a:t>
            </a:r>
            <a:r>
              <a:rPr lang="en-GB" sz="1400" dirty="0" err="1">
                <a:solidFill>
                  <a:srgbClr val="828187"/>
                </a:solidFill>
                <a:latin typeface="HelveticaNeueLT Pro 55 Roman" panose="020B0604020202020204" pitchFamily="34" charset="0"/>
                <a:cs typeface="Arial" panose="020B0604020202020204" pitchFamily="34" charset="0"/>
              </a:rPr>
              <a:t>rasters</a:t>
            </a:r>
            <a:r>
              <a:rPr lang="en-GB" sz="1400" dirty="0">
                <a:solidFill>
                  <a:srgbClr val="828187"/>
                </a:solidFill>
                <a:latin typeface="HelveticaNeueLT Pro 55 Roman" panose="020B0604020202020204" pitchFamily="34" charset="0"/>
                <a:cs typeface="Arial" panose="020B0604020202020204" pitchFamily="34" charset="0"/>
              </a:rPr>
              <a:t> (images). </a:t>
            </a:r>
            <a:r>
              <a:rPr lang="en-GB" sz="1400" b="1" dirty="0">
                <a:solidFill>
                  <a:srgbClr val="B50230"/>
                </a:solidFill>
                <a:latin typeface="HelveticaNeueLT Pro 55 Roman" panose="020B0604020202020204" pitchFamily="34" charset="0"/>
                <a:cs typeface="Arial" panose="020B0604020202020204" pitchFamily="34" charset="0"/>
              </a:rPr>
              <a:t>Vectors</a:t>
            </a:r>
            <a:r>
              <a:rPr lang="en-GB" sz="1400" dirty="0">
                <a:solidFill>
                  <a:srgbClr val="828187"/>
                </a:solidFill>
                <a:latin typeface="HelveticaNeueLT Pro 55 Roman" panose="020B0604020202020204" pitchFamily="34" charset="0"/>
                <a:cs typeface="Arial" panose="020B0604020202020204" pitchFamily="34" charset="0"/>
              </a:rPr>
              <a:t> are the best solutions when comes to </a:t>
            </a:r>
            <a:r>
              <a:rPr lang="en-GB" sz="1400" b="1" dirty="0">
                <a:solidFill>
                  <a:srgbClr val="828187"/>
                </a:solidFill>
                <a:latin typeface="HelveticaNeueLT Pro 55 Roman" panose="020B0604020202020204" pitchFamily="34" charset="0"/>
                <a:cs typeface="Arial" panose="020B0604020202020204" pitchFamily="34" charset="0"/>
              </a:rPr>
              <a:t>logo and graphic elements</a:t>
            </a:r>
            <a:r>
              <a:rPr lang="en-GB" sz="1400" dirty="0">
                <a:solidFill>
                  <a:srgbClr val="828187"/>
                </a:solidFill>
                <a:latin typeface="HelveticaNeueLT Pro 55 Roman" panose="020B0604020202020204" pitchFamily="34" charset="0"/>
                <a:cs typeface="Arial" panose="020B0604020202020204" pitchFamily="34" charset="0"/>
              </a:rPr>
              <a:t> like letters or shapes – they are mathematical formulas created by software hence they always will be fine and sharp (they build on the spot, while you looking on it).</a:t>
            </a:r>
          </a:p>
          <a:p>
            <a:endParaRPr lang="en-GB" sz="1400" b="1" dirty="0">
              <a:solidFill>
                <a:srgbClr val="828187"/>
              </a:solidFill>
              <a:latin typeface="HelveticaNeueLT Pro 55 Roman" panose="020B0604020202020204" pitchFamily="34" charset="0"/>
              <a:cs typeface="Arial" panose="020B0604020202020204" pitchFamily="34" charset="0"/>
            </a:endParaRPr>
          </a:p>
          <a:p>
            <a:r>
              <a:rPr lang="en-GB" sz="1400" b="1" dirty="0" err="1">
                <a:solidFill>
                  <a:srgbClr val="B50230"/>
                </a:solidFill>
                <a:latin typeface="HelveticaNeueLT Pro 55 Roman" panose="020B0604020202020204" pitchFamily="34" charset="0"/>
                <a:cs typeface="Arial" panose="020B0604020202020204" pitchFamily="34" charset="0"/>
              </a:rPr>
              <a:t>Rasters</a:t>
            </a:r>
            <a:r>
              <a:rPr lang="en-GB" sz="1400" dirty="0">
                <a:solidFill>
                  <a:srgbClr val="828187"/>
                </a:solidFill>
                <a:latin typeface="HelveticaNeueLT Pro 55 Roman" panose="020B0604020202020204" pitchFamily="34" charset="0"/>
                <a:cs typeface="Arial" panose="020B0604020202020204" pitchFamily="34" charset="0"/>
              </a:rPr>
              <a:t> (or images) are built from small squares (pixels) which are fixed in size hence they quality are defined – </a:t>
            </a:r>
            <a:r>
              <a:rPr lang="en-GB" sz="1400" b="1" dirty="0">
                <a:solidFill>
                  <a:srgbClr val="828187"/>
                </a:solidFill>
                <a:latin typeface="HelveticaNeueLT Pro 55 Roman" panose="020B0604020202020204" pitchFamily="34" charset="0"/>
                <a:cs typeface="Arial" panose="020B0604020202020204" pitchFamily="34" charset="0"/>
              </a:rPr>
              <a:t>they cannot be enlarged without loosing quality </a:t>
            </a:r>
            <a:r>
              <a:rPr lang="en-GB" sz="1400" dirty="0">
                <a:solidFill>
                  <a:srgbClr val="828187"/>
                </a:solidFill>
                <a:latin typeface="HelveticaNeueLT Pro 55 Roman" panose="020B0604020202020204" pitchFamily="34" charset="0"/>
                <a:cs typeface="Arial" panose="020B0604020202020204" pitchFamily="34" charset="0"/>
              </a:rPr>
              <a:t>– when you can do this with vectors. </a:t>
            </a:r>
          </a:p>
          <a:p>
            <a:endParaRPr lang="en-GB" sz="1400" dirty="0">
              <a:solidFill>
                <a:srgbClr val="828187"/>
              </a:solidFill>
              <a:latin typeface="HelveticaNeueLT Pro 55 Roman" panose="020B0604020202020204" pitchFamily="34" charset="0"/>
              <a:cs typeface="Arial" panose="020B0604020202020204" pitchFamily="34" charset="0"/>
            </a:endParaRPr>
          </a:p>
          <a:p>
            <a:r>
              <a:rPr lang="en-GB" sz="1400" dirty="0">
                <a:solidFill>
                  <a:srgbClr val="B50230"/>
                </a:solidFill>
                <a:latin typeface="HelveticaNeueLT Pro 55 Roman" panose="020B0604020202020204" pitchFamily="34" charset="0"/>
                <a:cs typeface="Arial" panose="020B0604020202020204" pitchFamily="34" charset="0"/>
              </a:rPr>
              <a:t>Hence </a:t>
            </a:r>
            <a:r>
              <a:rPr lang="en-GB" sz="1400" b="1" dirty="0">
                <a:solidFill>
                  <a:srgbClr val="B50230"/>
                </a:solidFill>
                <a:latin typeface="HelveticaNeueLT Pro 55 Roman" panose="020B0604020202020204" pitchFamily="34" charset="0"/>
                <a:cs typeface="Arial" panose="020B0604020202020204" pitchFamily="34" charset="0"/>
              </a:rPr>
              <a:t>vectors</a:t>
            </a:r>
            <a:r>
              <a:rPr lang="en-GB" sz="1400" dirty="0">
                <a:solidFill>
                  <a:srgbClr val="B50230"/>
                </a:solidFill>
                <a:latin typeface="HelveticaNeueLT Pro 55 Roman" panose="020B0604020202020204" pitchFamily="34" charset="0"/>
                <a:cs typeface="Arial" panose="020B0604020202020204" pitchFamily="34" charset="0"/>
              </a:rPr>
              <a:t> are more </a:t>
            </a:r>
            <a:r>
              <a:rPr lang="en-GB" sz="1400" u="sng" dirty="0">
                <a:solidFill>
                  <a:srgbClr val="B50230"/>
                </a:solidFill>
                <a:latin typeface="HelveticaNeueLT Pro 55 Roman" panose="020B0604020202020204" pitchFamily="34" charset="0"/>
                <a:cs typeface="Arial" panose="020B0604020202020204" pitchFamily="34" charset="0"/>
              </a:rPr>
              <a:t>desirable</a:t>
            </a:r>
            <a:r>
              <a:rPr lang="en-GB" sz="1400" dirty="0">
                <a:solidFill>
                  <a:srgbClr val="B50230"/>
                </a:solidFill>
                <a:latin typeface="HelveticaNeueLT Pro 55 Roman"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DC925387-BA4A-42BB-A42D-76940FD7BCFA}"/>
              </a:ext>
            </a:extLst>
          </p:cNvPr>
          <p:cNvSpPr/>
          <p:nvPr/>
        </p:nvSpPr>
        <p:spPr>
          <a:xfrm>
            <a:off x="4736264" y="1562255"/>
            <a:ext cx="1215550" cy="35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xmlns="" id="{A38B75DC-01D8-4E5F-9861-015E23CBC66C}"/>
              </a:ext>
            </a:extLst>
          </p:cNvPr>
          <p:cNvSpPr/>
          <p:nvPr/>
        </p:nvSpPr>
        <p:spPr>
          <a:xfrm>
            <a:off x="4641514" y="3737285"/>
            <a:ext cx="1215550" cy="35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a:extLst>
              <a:ext uri="{FF2B5EF4-FFF2-40B4-BE49-F238E27FC236}">
                <a16:creationId xmlns:a16="http://schemas.microsoft.com/office/drawing/2014/main" xmlns="" id="{5C933241-5F41-4A04-BAB8-706C7096BB9D}"/>
              </a:ext>
            </a:extLst>
          </p:cNvPr>
          <p:cNvGrpSpPr/>
          <p:nvPr/>
        </p:nvGrpSpPr>
        <p:grpSpPr>
          <a:xfrm>
            <a:off x="4962226" y="1302736"/>
            <a:ext cx="2373971" cy="435367"/>
            <a:chOff x="6186967" y="1336338"/>
            <a:chExt cx="2373971" cy="435367"/>
          </a:xfrm>
        </p:grpSpPr>
        <p:sp>
          <p:nvSpPr>
            <p:cNvPr id="8" name="Rectangle: Rounded Corners 7">
              <a:extLst>
                <a:ext uri="{FF2B5EF4-FFF2-40B4-BE49-F238E27FC236}">
                  <a16:creationId xmlns:a16="http://schemas.microsoft.com/office/drawing/2014/main" xmlns="" id="{BC7CBCA2-2318-4828-B84C-260A7C7085E2}"/>
                </a:ext>
              </a:extLst>
            </p:cNvPr>
            <p:cNvSpPr/>
            <p:nvPr/>
          </p:nvSpPr>
          <p:spPr>
            <a:xfrm>
              <a:off x="6186967" y="1336338"/>
              <a:ext cx="2373971" cy="435367"/>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8DB85B52-2D52-422F-B7FB-A7479A59FB7A}"/>
                </a:ext>
              </a:extLst>
            </p:cNvPr>
            <p:cNvSpPr txBox="1"/>
            <p:nvPr/>
          </p:nvSpPr>
          <p:spPr>
            <a:xfrm>
              <a:off x="6349718" y="1367193"/>
              <a:ext cx="2048468" cy="400110"/>
            </a:xfrm>
            <a:prstGeom prst="rect">
              <a:avLst/>
            </a:prstGeom>
            <a:noFill/>
          </p:spPr>
          <p:txBody>
            <a:bodyPr wrap="square" rtlCol="0">
              <a:spAutoFit/>
            </a:bodyPr>
            <a:lstStyle/>
            <a:p>
              <a:pPr algn="ctr"/>
              <a:r>
                <a:rPr lang="en-GB" sz="2000" b="1" dirty="0">
                  <a:solidFill>
                    <a:schemeClr val="bg1"/>
                  </a:solidFill>
                  <a:latin typeface="HelveticaNeueLT Pro 95 Blk" panose="020B0904020202020204" pitchFamily="34" charset="0"/>
                  <a:cs typeface="Arial" panose="020B0604020202020204" pitchFamily="34" charset="0"/>
                </a:rPr>
                <a:t>VECTORS</a:t>
              </a:r>
            </a:p>
          </p:txBody>
        </p:sp>
      </p:grpSp>
      <p:grpSp>
        <p:nvGrpSpPr>
          <p:cNvPr id="11" name="Group 10">
            <a:extLst>
              <a:ext uri="{FF2B5EF4-FFF2-40B4-BE49-F238E27FC236}">
                <a16:creationId xmlns:a16="http://schemas.microsoft.com/office/drawing/2014/main" xmlns="" id="{BB706353-278A-40DF-ACFF-2EE644348008}"/>
              </a:ext>
            </a:extLst>
          </p:cNvPr>
          <p:cNvGrpSpPr/>
          <p:nvPr/>
        </p:nvGrpSpPr>
        <p:grpSpPr>
          <a:xfrm>
            <a:off x="4962226" y="5544489"/>
            <a:ext cx="2373971" cy="435367"/>
            <a:chOff x="6186967" y="1336338"/>
            <a:chExt cx="2373971" cy="435367"/>
          </a:xfrm>
        </p:grpSpPr>
        <p:sp>
          <p:nvSpPr>
            <p:cNvPr id="12" name="Rectangle: Rounded Corners 11">
              <a:extLst>
                <a:ext uri="{FF2B5EF4-FFF2-40B4-BE49-F238E27FC236}">
                  <a16:creationId xmlns:a16="http://schemas.microsoft.com/office/drawing/2014/main" xmlns="" id="{61DA6401-EBA6-44EC-BEA1-BB8AAB72BA64}"/>
                </a:ext>
              </a:extLst>
            </p:cNvPr>
            <p:cNvSpPr/>
            <p:nvPr/>
          </p:nvSpPr>
          <p:spPr>
            <a:xfrm>
              <a:off x="6186967" y="1336338"/>
              <a:ext cx="2373971" cy="435367"/>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xmlns="" id="{18AC1520-CB20-4386-8DEF-B28F4737CBAD}"/>
                </a:ext>
              </a:extLst>
            </p:cNvPr>
            <p:cNvSpPr txBox="1"/>
            <p:nvPr/>
          </p:nvSpPr>
          <p:spPr>
            <a:xfrm>
              <a:off x="6349718" y="1367193"/>
              <a:ext cx="2048468" cy="400110"/>
            </a:xfrm>
            <a:prstGeom prst="rect">
              <a:avLst/>
            </a:prstGeom>
            <a:noFill/>
          </p:spPr>
          <p:txBody>
            <a:bodyPr wrap="square" rtlCol="0">
              <a:spAutoFit/>
            </a:bodyPr>
            <a:lstStyle/>
            <a:p>
              <a:pPr algn="ctr"/>
              <a:r>
                <a:rPr lang="en-GB" sz="2000" b="1" dirty="0">
                  <a:solidFill>
                    <a:schemeClr val="bg1"/>
                  </a:solidFill>
                  <a:latin typeface="HelveticaNeueLT Pro 95 Blk" panose="020B0904020202020204" pitchFamily="34" charset="0"/>
                  <a:cs typeface="Arial" panose="020B0604020202020204" pitchFamily="34" charset="0"/>
                </a:rPr>
                <a:t>RASTER</a:t>
              </a:r>
            </a:p>
          </p:txBody>
        </p:sp>
      </p:grpSp>
    </p:spTree>
    <p:extLst>
      <p:ext uri="{BB962C8B-B14F-4D97-AF65-F5344CB8AC3E}">
        <p14:creationId xmlns:p14="http://schemas.microsoft.com/office/powerpoint/2010/main" val="133150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Rounded Corners 85">
            <a:extLst>
              <a:ext uri="{FF2B5EF4-FFF2-40B4-BE49-F238E27FC236}">
                <a16:creationId xmlns:a16="http://schemas.microsoft.com/office/drawing/2014/main" xmlns="" id="{8B431004-A2CF-440F-8282-8D77F1E88B2F}"/>
              </a:ext>
            </a:extLst>
          </p:cNvPr>
          <p:cNvSpPr/>
          <p:nvPr/>
        </p:nvSpPr>
        <p:spPr>
          <a:xfrm>
            <a:off x="8283747" y="2841513"/>
            <a:ext cx="3528943" cy="3041874"/>
          </a:xfrm>
          <a:prstGeom prst="roundRect">
            <a:avLst>
              <a:gd name="adj" fmla="val 8558"/>
            </a:avLst>
          </a:prstGeom>
          <a:gradFill flip="none" rotWithShape="1">
            <a:gsLst>
              <a:gs pos="21000">
                <a:srgbClr val="B4B4B4"/>
              </a:gs>
              <a:gs pos="0">
                <a:schemeClr val="bg1">
                  <a:lumMod val="95000"/>
                  <a:shade val="30000"/>
                  <a:satMod val="115000"/>
                </a:schemeClr>
              </a:gs>
              <a:gs pos="87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pic>
        <p:nvPicPr>
          <p:cNvPr id="26" name="Picture 25">
            <a:extLst>
              <a:ext uri="{FF2B5EF4-FFF2-40B4-BE49-F238E27FC236}">
                <a16:creationId xmlns:a16="http://schemas.microsoft.com/office/drawing/2014/main" xmlns="" id="{66B2E51C-428E-4F12-A4D9-BA44575A44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3559" y="4577240"/>
            <a:ext cx="1593265" cy="688518"/>
          </a:xfrm>
          <a:prstGeom prst="rect">
            <a:avLst/>
          </a:prstGeom>
        </p:spPr>
      </p:pic>
      <p:sp>
        <p:nvSpPr>
          <p:cNvPr id="89" name="Rectangle: Rounded Corners 88">
            <a:extLst>
              <a:ext uri="{FF2B5EF4-FFF2-40B4-BE49-F238E27FC236}">
                <a16:creationId xmlns:a16="http://schemas.microsoft.com/office/drawing/2014/main" xmlns="" id="{8F1566A8-6671-4D65-A5A3-967E1C7410AF}"/>
              </a:ext>
            </a:extLst>
          </p:cNvPr>
          <p:cNvSpPr/>
          <p:nvPr/>
        </p:nvSpPr>
        <p:spPr>
          <a:xfrm>
            <a:off x="500294" y="2844290"/>
            <a:ext cx="3528943" cy="3041874"/>
          </a:xfrm>
          <a:prstGeom prst="roundRect">
            <a:avLst>
              <a:gd name="adj" fmla="val 8558"/>
            </a:avLst>
          </a:prstGeom>
          <a:gradFill flip="none" rotWithShape="1">
            <a:gsLst>
              <a:gs pos="21000">
                <a:srgbClr val="B4B4B4"/>
              </a:gs>
              <a:gs pos="0">
                <a:schemeClr val="bg1">
                  <a:lumMod val="95000"/>
                  <a:shade val="30000"/>
                  <a:satMod val="115000"/>
                </a:schemeClr>
              </a:gs>
              <a:gs pos="87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88" name="Rectangle: Rounded Corners 87">
            <a:extLst>
              <a:ext uri="{FF2B5EF4-FFF2-40B4-BE49-F238E27FC236}">
                <a16:creationId xmlns:a16="http://schemas.microsoft.com/office/drawing/2014/main" xmlns="" id="{F792F8E8-5C5F-41AA-92AB-2C791F9BF361}"/>
              </a:ext>
            </a:extLst>
          </p:cNvPr>
          <p:cNvSpPr/>
          <p:nvPr/>
        </p:nvSpPr>
        <p:spPr>
          <a:xfrm>
            <a:off x="4396510" y="2844290"/>
            <a:ext cx="3528943" cy="3041874"/>
          </a:xfrm>
          <a:prstGeom prst="roundRect">
            <a:avLst>
              <a:gd name="adj" fmla="val 8558"/>
            </a:avLst>
          </a:prstGeom>
          <a:gradFill flip="none" rotWithShape="1">
            <a:gsLst>
              <a:gs pos="21000">
                <a:srgbClr val="B4B4B4"/>
              </a:gs>
              <a:gs pos="0">
                <a:schemeClr val="bg1">
                  <a:lumMod val="95000"/>
                  <a:shade val="30000"/>
                  <a:satMod val="115000"/>
                </a:schemeClr>
              </a:gs>
              <a:gs pos="87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 name="TextBox 1">
            <a:extLst>
              <a:ext uri="{FF2B5EF4-FFF2-40B4-BE49-F238E27FC236}">
                <a16:creationId xmlns:a16="http://schemas.microsoft.com/office/drawing/2014/main" xmlns="" id="{C236B5C2-D30B-48EF-A8C3-8B44734866B5}"/>
              </a:ext>
            </a:extLst>
          </p:cNvPr>
          <p:cNvSpPr txBox="1"/>
          <p:nvPr/>
        </p:nvSpPr>
        <p:spPr>
          <a:xfrm>
            <a:off x="391160" y="1249562"/>
            <a:ext cx="3349149"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Make it better!</a:t>
            </a:r>
          </a:p>
        </p:txBody>
      </p:sp>
      <p:sp>
        <p:nvSpPr>
          <p:cNvPr id="3" name="TextBox 2">
            <a:extLst>
              <a:ext uri="{FF2B5EF4-FFF2-40B4-BE49-F238E27FC236}">
                <a16:creationId xmlns:a16="http://schemas.microsoft.com/office/drawing/2014/main" xmlns="" id="{4486DF52-91E3-4ABE-AD0F-55E42AFD9B54}"/>
              </a:ext>
            </a:extLst>
          </p:cNvPr>
          <p:cNvSpPr txBox="1"/>
          <p:nvPr/>
        </p:nvSpPr>
        <p:spPr>
          <a:xfrm>
            <a:off x="391160" y="1826034"/>
            <a:ext cx="3466465" cy="830997"/>
          </a:xfrm>
          <a:prstGeom prst="rect">
            <a:avLst/>
          </a:prstGeom>
          <a:noFill/>
        </p:spPr>
        <p:txBody>
          <a:bodyPr wrap="square" rtlCol="0">
            <a:spAutoFit/>
          </a:bodyPr>
          <a:lstStyle/>
          <a:p>
            <a:r>
              <a:rPr lang="en-GB" sz="1200" dirty="0">
                <a:solidFill>
                  <a:srgbClr val="828187"/>
                </a:solidFill>
                <a:latin typeface="HelveticaNeueLT Pro 55 Roman" panose="020B0604020202020204" pitchFamily="34" charset="0"/>
                <a:cs typeface="Arial" panose="020B0604020202020204" pitchFamily="34" charset="0"/>
              </a:rPr>
              <a:t>This showcase will indicate good and bad sides of placing Customer’s artworks on our units as well how to make them stand out from the crowd to achieve almost instant orders!</a:t>
            </a:r>
            <a:endParaRPr lang="en-GB" sz="1200" dirty="0">
              <a:solidFill>
                <a:srgbClr val="B50230"/>
              </a:solidFill>
              <a:latin typeface="HelveticaNeueLT Pro 55 Roman"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A0CE6020-D27F-43B3-8439-D81BCACF8C38}"/>
              </a:ext>
            </a:extLst>
          </p:cNvPr>
          <p:cNvSpPr txBox="1"/>
          <p:nvPr/>
        </p:nvSpPr>
        <p:spPr>
          <a:xfrm>
            <a:off x="1225199" y="3009668"/>
            <a:ext cx="2479930" cy="400110"/>
          </a:xfrm>
          <a:prstGeom prst="rect">
            <a:avLst/>
          </a:prstGeom>
          <a:noFill/>
        </p:spPr>
        <p:txBody>
          <a:bodyPr wrap="square" rtlCol="0">
            <a:spAutoFit/>
          </a:bodyPr>
          <a:lstStyle/>
          <a:p>
            <a:r>
              <a:rPr lang="en-GB" sz="2000" b="1" dirty="0">
                <a:solidFill>
                  <a:srgbClr val="B50230"/>
                </a:solidFill>
                <a:latin typeface="HelveticaNeueLT Pro 95 Blk" panose="020B0904020202020204" pitchFamily="34" charset="0"/>
                <a:cs typeface="Arial" panose="020B0604020202020204" pitchFamily="34" charset="0"/>
              </a:rPr>
              <a:t>MODEL </a:t>
            </a:r>
            <a:r>
              <a:rPr lang="en-GB" sz="2000" dirty="0">
                <a:solidFill>
                  <a:srgbClr val="B50230"/>
                </a:solidFill>
                <a:latin typeface="HelveticaNeueLT Pro 65 Md" panose="020B0604020202020204" pitchFamily="34" charset="0"/>
                <a:cs typeface="Arial" panose="020B0604020202020204" pitchFamily="34" charset="0"/>
              </a:rPr>
              <a:t>CHOICE</a:t>
            </a:r>
          </a:p>
        </p:txBody>
      </p:sp>
      <p:sp>
        <p:nvSpPr>
          <p:cNvPr id="13" name="TextBox 12">
            <a:extLst>
              <a:ext uri="{FF2B5EF4-FFF2-40B4-BE49-F238E27FC236}">
                <a16:creationId xmlns:a16="http://schemas.microsoft.com/office/drawing/2014/main" xmlns="" id="{8A8D6162-EA20-4F20-9056-E22ECCF859AC}"/>
              </a:ext>
            </a:extLst>
          </p:cNvPr>
          <p:cNvSpPr txBox="1"/>
          <p:nvPr/>
        </p:nvSpPr>
        <p:spPr>
          <a:xfrm>
            <a:off x="5148112" y="3014982"/>
            <a:ext cx="2479930" cy="400110"/>
          </a:xfrm>
          <a:prstGeom prst="rect">
            <a:avLst/>
          </a:prstGeom>
          <a:noFill/>
        </p:spPr>
        <p:txBody>
          <a:bodyPr wrap="square" rtlCol="0">
            <a:spAutoFit/>
          </a:bodyPr>
          <a:lstStyle/>
          <a:p>
            <a:r>
              <a:rPr lang="en-GB" sz="2000" b="1" dirty="0">
                <a:solidFill>
                  <a:srgbClr val="B50230"/>
                </a:solidFill>
                <a:latin typeface="HelveticaNeueLT Pro 95 Blk" panose="020B0904020202020204" pitchFamily="34" charset="0"/>
                <a:cs typeface="Arial" panose="020B0604020202020204" pitchFamily="34" charset="0"/>
              </a:rPr>
              <a:t>COLOUR </a:t>
            </a:r>
            <a:r>
              <a:rPr lang="en-GB" sz="2000" dirty="0">
                <a:solidFill>
                  <a:srgbClr val="B50230"/>
                </a:solidFill>
                <a:latin typeface="HelveticaNeueLT Pro 65 Md" panose="020B0604020202020204" pitchFamily="34" charset="0"/>
                <a:cs typeface="Arial" panose="020B0604020202020204" pitchFamily="34" charset="0"/>
              </a:rPr>
              <a:t>CHOICE</a:t>
            </a:r>
            <a:endParaRPr lang="en-GB" sz="2000" b="1" dirty="0">
              <a:solidFill>
                <a:srgbClr val="B50230"/>
              </a:solidFill>
              <a:latin typeface="HelveticaNeueLT Pro 65 Md"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CE7FA769-9772-4435-BD10-88205D1142C3}"/>
              </a:ext>
            </a:extLst>
          </p:cNvPr>
          <p:cNvSpPr txBox="1"/>
          <p:nvPr/>
        </p:nvSpPr>
        <p:spPr>
          <a:xfrm>
            <a:off x="9094121" y="3015371"/>
            <a:ext cx="2479930" cy="400110"/>
          </a:xfrm>
          <a:prstGeom prst="rect">
            <a:avLst/>
          </a:prstGeom>
          <a:noFill/>
        </p:spPr>
        <p:txBody>
          <a:bodyPr wrap="square" rtlCol="0">
            <a:spAutoFit/>
          </a:bodyPr>
          <a:lstStyle/>
          <a:p>
            <a:r>
              <a:rPr lang="en-GB" sz="2000" b="1" dirty="0">
                <a:solidFill>
                  <a:srgbClr val="B50230"/>
                </a:solidFill>
                <a:latin typeface="HelveticaNeueLT Pro 95 Blk" panose="020B0904020202020204" pitchFamily="34" charset="0"/>
                <a:cs typeface="Arial" panose="020B0604020202020204" pitchFamily="34" charset="0"/>
              </a:rPr>
              <a:t>LAYOUT </a:t>
            </a:r>
            <a:r>
              <a:rPr lang="en-GB" sz="2000" dirty="0">
                <a:solidFill>
                  <a:srgbClr val="B50230"/>
                </a:solidFill>
                <a:latin typeface="HelveticaNeueLT Pro 65 Md" panose="020B0604020202020204" pitchFamily="34" charset="0"/>
                <a:cs typeface="Arial" panose="020B0604020202020204" pitchFamily="34" charset="0"/>
              </a:rPr>
              <a:t>CHOICE</a:t>
            </a:r>
            <a:endParaRPr lang="en-GB" sz="2000" b="1" dirty="0">
              <a:solidFill>
                <a:srgbClr val="B50230"/>
              </a:solidFill>
              <a:latin typeface="HelveticaNeueLT Pro 95 Blk" panose="020B0904020202020204" pitchFamily="34" charset="0"/>
              <a:cs typeface="Arial" panose="020B0604020202020204" pitchFamily="34" charset="0"/>
            </a:endParaRPr>
          </a:p>
        </p:txBody>
      </p:sp>
      <p:pic>
        <p:nvPicPr>
          <p:cNvPr id="17" name="Graphic 16">
            <a:extLst>
              <a:ext uri="{FF2B5EF4-FFF2-40B4-BE49-F238E27FC236}">
                <a16:creationId xmlns:a16="http://schemas.microsoft.com/office/drawing/2014/main" xmlns="" id="{00BB4293-36EC-453C-A572-DF9A13A9F98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549075" y="2959185"/>
            <a:ext cx="501076" cy="501076"/>
          </a:xfrm>
          <a:prstGeom prst="rect">
            <a:avLst/>
          </a:prstGeom>
        </p:spPr>
      </p:pic>
      <p:pic>
        <p:nvPicPr>
          <p:cNvPr id="19" name="Graphic 18">
            <a:extLst>
              <a:ext uri="{FF2B5EF4-FFF2-40B4-BE49-F238E27FC236}">
                <a16:creationId xmlns:a16="http://schemas.microsoft.com/office/drawing/2014/main" xmlns="" id="{3249BE89-D7F2-40E8-9173-86E72FACF93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7949" y="2959185"/>
            <a:ext cx="501076" cy="501076"/>
          </a:xfrm>
          <a:prstGeom prst="rect">
            <a:avLst/>
          </a:prstGeom>
        </p:spPr>
      </p:pic>
      <p:pic>
        <p:nvPicPr>
          <p:cNvPr id="20" name="Graphic 19">
            <a:extLst>
              <a:ext uri="{FF2B5EF4-FFF2-40B4-BE49-F238E27FC236}">
                <a16:creationId xmlns:a16="http://schemas.microsoft.com/office/drawing/2014/main" xmlns="" id="{AD4939BA-1975-4BD1-BEEE-11A0E130DC5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37312" y="2959185"/>
            <a:ext cx="501076" cy="501076"/>
          </a:xfrm>
          <a:prstGeom prst="rect">
            <a:avLst/>
          </a:prstGeom>
        </p:spPr>
      </p:pic>
      <p:sp>
        <p:nvSpPr>
          <p:cNvPr id="22" name="Rectangle: Rounded Corners 21">
            <a:extLst>
              <a:ext uri="{FF2B5EF4-FFF2-40B4-BE49-F238E27FC236}">
                <a16:creationId xmlns:a16="http://schemas.microsoft.com/office/drawing/2014/main" xmlns="" id="{CF3FAB5D-64F3-4139-B706-D213B20A72AE}"/>
              </a:ext>
            </a:extLst>
          </p:cNvPr>
          <p:cNvSpPr/>
          <p:nvPr/>
        </p:nvSpPr>
        <p:spPr>
          <a:xfrm>
            <a:off x="9593313" y="1249562"/>
            <a:ext cx="2174446" cy="1352550"/>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xmlns="" id="{BAC4CBC0-AF4F-403C-A8B6-E95791AF565A}"/>
              </a:ext>
            </a:extLst>
          </p:cNvPr>
          <p:cNvSpPr txBox="1"/>
          <p:nvPr/>
        </p:nvSpPr>
        <p:spPr>
          <a:xfrm>
            <a:off x="9659763" y="1330403"/>
            <a:ext cx="2048511" cy="1200329"/>
          </a:xfrm>
          <a:prstGeom prst="rect">
            <a:avLst/>
          </a:prstGeom>
          <a:noFill/>
        </p:spPr>
        <p:txBody>
          <a:bodyPr wrap="square" rtlCol="0">
            <a:spAutoFit/>
          </a:bodyPr>
          <a:lstStyle/>
          <a:p>
            <a:r>
              <a:rPr lang="en-GB" sz="1200" dirty="0">
                <a:solidFill>
                  <a:schemeClr val="bg1">
                    <a:lumMod val="95000"/>
                  </a:schemeClr>
                </a:solidFill>
                <a:latin typeface="HelveticaNeueLT Pro 55 Roman" panose="020B0604020202020204" pitchFamily="34" charset="0"/>
                <a:cs typeface="Arial" panose="020B0604020202020204" pitchFamily="34" charset="0"/>
              </a:rPr>
              <a:t>Logo shown here is a good example of clean and sharp shapes that will need all those </a:t>
            </a:r>
            <a:r>
              <a:rPr lang="en-GB" sz="1200" b="1" dirty="0">
                <a:solidFill>
                  <a:schemeClr val="bg1">
                    <a:lumMod val="95000"/>
                  </a:schemeClr>
                </a:solidFill>
                <a:latin typeface="HelveticaNeueLT Pro 55 Roman" panose="020B0604020202020204" pitchFamily="34" charset="0"/>
                <a:cs typeface="Arial" panose="020B0604020202020204" pitchFamily="34" charset="0"/>
              </a:rPr>
              <a:t>three conditions below fulfilled to make it look nicely!</a:t>
            </a:r>
          </a:p>
        </p:txBody>
      </p:sp>
      <p:pic>
        <p:nvPicPr>
          <p:cNvPr id="30" name="Picture 29">
            <a:extLst>
              <a:ext uri="{FF2B5EF4-FFF2-40B4-BE49-F238E27FC236}">
                <a16:creationId xmlns:a16="http://schemas.microsoft.com/office/drawing/2014/main" xmlns="" id="{7C53C071-2D99-462C-AE2E-590F34F113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2269" y="1004566"/>
            <a:ext cx="3206400" cy="1660915"/>
          </a:xfrm>
          <a:prstGeom prst="rect">
            <a:avLst/>
          </a:prstGeom>
        </p:spPr>
      </p:pic>
      <p:sp>
        <p:nvSpPr>
          <p:cNvPr id="31" name="TextBox 30">
            <a:extLst>
              <a:ext uri="{FF2B5EF4-FFF2-40B4-BE49-F238E27FC236}">
                <a16:creationId xmlns:a16="http://schemas.microsoft.com/office/drawing/2014/main" xmlns="" id="{9A91D1E5-46CE-427D-BCD7-82A8CCDEF914}"/>
              </a:ext>
            </a:extLst>
          </p:cNvPr>
          <p:cNvSpPr txBox="1"/>
          <p:nvPr/>
        </p:nvSpPr>
        <p:spPr>
          <a:xfrm>
            <a:off x="6462399" y="834531"/>
            <a:ext cx="1596903" cy="340069"/>
          </a:xfrm>
          <a:prstGeom prst="rect">
            <a:avLst/>
          </a:prstGeom>
          <a:noFill/>
        </p:spPr>
        <p:txBody>
          <a:bodyPr wrap="square" rtlCol="0">
            <a:spAutoFit/>
          </a:bodyPr>
          <a:lstStyle/>
          <a:p>
            <a:r>
              <a:rPr lang="en-GB" sz="1600" b="1" dirty="0">
                <a:solidFill>
                  <a:srgbClr val="B50230"/>
                </a:solidFill>
                <a:latin typeface="HelveticaNeueLT Pro 95 Blk" panose="020B0904020202020204" pitchFamily="34" charset="0"/>
                <a:cs typeface="Arial" panose="020B0604020202020204" pitchFamily="34" charset="0"/>
              </a:rPr>
              <a:t>3 colour logo</a:t>
            </a:r>
          </a:p>
        </p:txBody>
      </p:sp>
      <p:cxnSp>
        <p:nvCxnSpPr>
          <p:cNvPr id="33" name="Straight Arrow Connector 32">
            <a:extLst>
              <a:ext uri="{FF2B5EF4-FFF2-40B4-BE49-F238E27FC236}">
                <a16:creationId xmlns:a16="http://schemas.microsoft.com/office/drawing/2014/main" xmlns="" id="{28C08B50-C67D-40A4-B32A-03D0BB28FA8B}"/>
              </a:ext>
            </a:extLst>
          </p:cNvPr>
          <p:cNvCxnSpPr>
            <a:cxnSpLocks/>
          </p:cNvCxnSpPr>
          <p:nvPr/>
        </p:nvCxnSpPr>
        <p:spPr>
          <a:xfrm flipH="1">
            <a:off x="6005777" y="1114031"/>
            <a:ext cx="492918" cy="269676"/>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9CB9C71A-8490-49CC-8899-C0E3BD158A3C}"/>
              </a:ext>
            </a:extLst>
          </p:cNvPr>
          <p:cNvCxnSpPr>
            <a:cxnSpLocks/>
          </p:cNvCxnSpPr>
          <p:nvPr/>
        </p:nvCxnSpPr>
        <p:spPr>
          <a:xfrm>
            <a:off x="6609423" y="1150036"/>
            <a:ext cx="14289" cy="259270"/>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B6328A28-2B1D-445D-981C-798FFBB57A33}"/>
              </a:ext>
            </a:extLst>
          </p:cNvPr>
          <p:cNvCxnSpPr>
            <a:cxnSpLocks/>
          </p:cNvCxnSpPr>
          <p:nvPr/>
        </p:nvCxnSpPr>
        <p:spPr>
          <a:xfrm flipH="1">
            <a:off x="6298670" y="1135463"/>
            <a:ext cx="253603" cy="531018"/>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xmlns="" id="{2AF7C230-0F8C-49D2-A65D-F59932809259}"/>
              </a:ext>
            </a:extLst>
          </p:cNvPr>
          <p:cNvGrpSpPr/>
          <p:nvPr/>
        </p:nvGrpSpPr>
        <p:grpSpPr>
          <a:xfrm>
            <a:off x="217543" y="3575156"/>
            <a:ext cx="1369378" cy="1048818"/>
            <a:chOff x="217543" y="3575156"/>
            <a:chExt cx="1369378" cy="1048818"/>
          </a:xfrm>
          <a:solidFill>
            <a:schemeClr val="bg1">
              <a:lumMod val="50000"/>
            </a:schemeClr>
          </a:solidFill>
        </p:grpSpPr>
        <p:sp>
          <p:nvSpPr>
            <p:cNvPr id="28" name="Rectangle: Rounded Corners 27">
              <a:extLst>
                <a:ext uri="{FF2B5EF4-FFF2-40B4-BE49-F238E27FC236}">
                  <a16:creationId xmlns:a16="http://schemas.microsoft.com/office/drawing/2014/main" xmlns="" id="{723862B8-4474-47C0-B677-65ED16959C20}"/>
                </a:ext>
              </a:extLst>
            </p:cNvPr>
            <p:cNvSpPr/>
            <p:nvPr/>
          </p:nvSpPr>
          <p:spPr>
            <a:xfrm>
              <a:off x="217543" y="3575156"/>
              <a:ext cx="1369378" cy="1048818"/>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44">
              <a:extLst>
                <a:ext uri="{FF2B5EF4-FFF2-40B4-BE49-F238E27FC236}">
                  <a16:creationId xmlns:a16="http://schemas.microsoft.com/office/drawing/2014/main" xmlns="" id="{A5A9FEBE-23E3-4C36-B028-E89669837C59}"/>
                </a:ext>
              </a:extLst>
            </p:cNvPr>
            <p:cNvSpPr txBox="1"/>
            <p:nvPr/>
          </p:nvSpPr>
          <p:spPr>
            <a:xfrm>
              <a:off x="247643" y="3607594"/>
              <a:ext cx="1258895" cy="938719"/>
            </a:xfrm>
            <a:prstGeom prst="rect">
              <a:avLst/>
            </a:prstGeom>
            <a:noFill/>
          </p:spPr>
          <p:txBody>
            <a:bodyPr wrap="square" rtlCol="0">
              <a:spAutoFit/>
            </a:bodyPr>
            <a:lstStyle/>
            <a:p>
              <a:r>
                <a:rPr lang="en-GB" sz="1100" dirty="0">
                  <a:solidFill>
                    <a:schemeClr val="bg1">
                      <a:lumMod val="95000"/>
                    </a:schemeClr>
                  </a:solidFill>
                  <a:latin typeface="HelveticaNeueLT Pro 55 Roman" panose="020B0604020202020204" pitchFamily="34" charset="0"/>
                  <a:cs typeface="Arial" panose="020B0604020202020204" pitchFamily="34" charset="0"/>
                </a:rPr>
                <a:t>Good model choice is </a:t>
              </a:r>
              <a:r>
                <a:rPr lang="en-GB" sz="1100" b="1" dirty="0">
                  <a:solidFill>
                    <a:schemeClr val="bg1">
                      <a:lumMod val="95000"/>
                    </a:schemeClr>
                  </a:solidFill>
                  <a:latin typeface="HelveticaNeueLT Pro 55 Roman" panose="020B0604020202020204" pitchFamily="34" charset="0"/>
                  <a:cs typeface="Arial" panose="020B0604020202020204" pitchFamily="34" charset="0"/>
                </a:rPr>
                <a:t>perfect relation of size of the artwork to the unit</a:t>
              </a:r>
            </a:p>
          </p:txBody>
        </p:sp>
      </p:grpSp>
      <p:pic>
        <p:nvPicPr>
          <p:cNvPr id="48" name="Picture 47">
            <a:extLst>
              <a:ext uri="{FF2B5EF4-FFF2-40B4-BE49-F238E27FC236}">
                <a16:creationId xmlns:a16="http://schemas.microsoft.com/office/drawing/2014/main" xmlns="" id="{625E15E6-2AE4-4CCF-9F8D-1B5ED08E01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3778" y="4963174"/>
            <a:ext cx="1287217" cy="400110"/>
          </a:xfrm>
          <a:prstGeom prst="rect">
            <a:avLst/>
          </a:prstGeom>
        </p:spPr>
      </p:pic>
      <p:grpSp>
        <p:nvGrpSpPr>
          <p:cNvPr id="53" name="Group 52">
            <a:extLst>
              <a:ext uri="{FF2B5EF4-FFF2-40B4-BE49-F238E27FC236}">
                <a16:creationId xmlns:a16="http://schemas.microsoft.com/office/drawing/2014/main" xmlns="" id="{97B591FD-4E83-44C1-B1A1-D921E270D748}"/>
              </a:ext>
            </a:extLst>
          </p:cNvPr>
          <p:cNvGrpSpPr/>
          <p:nvPr/>
        </p:nvGrpSpPr>
        <p:grpSpPr>
          <a:xfrm>
            <a:off x="217543" y="4706795"/>
            <a:ext cx="1369378" cy="1048818"/>
            <a:chOff x="217543" y="4706795"/>
            <a:chExt cx="1369378" cy="1048818"/>
          </a:xfrm>
          <a:solidFill>
            <a:srgbClr val="828187"/>
          </a:solidFill>
        </p:grpSpPr>
        <p:sp>
          <p:nvSpPr>
            <p:cNvPr id="29" name="Rectangle: Rounded Corners 28">
              <a:extLst>
                <a:ext uri="{FF2B5EF4-FFF2-40B4-BE49-F238E27FC236}">
                  <a16:creationId xmlns:a16="http://schemas.microsoft.com/office/drawing/2014/main" xmlns="" id="{9A678EB3-C468-4937-8197-7AC56BEA189F}"/>
                </a:ext>
              </a:extLst>
            </p:cNvPr>
            <p:cNvSpPr/>
            <p:nvPr/>
          </p:nvSpPr>
          <p:spPr>
            <a:xfrm>
              <a:off x="217543" y="4706795"/>
              <a:ext cx="1369378" cy="1048818"/>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a:extLst>
                <a:ext uri="{FF2B5EF4-FFF2-40B4-BE49-F238E27FC236}">
                  <a16:creationId xmlns:a16="http://schemas.microsoft.com/office/drawing/2014/main" xmlns="" id="{B2DB8845-3C73-4934-A027-4F17AB6A47C6}"/>
                </a:ext>
              </a:extLst>
            </p:cNvPr>
            <p:cNvSpPr txBox="1"/>
            <p:nvPr/>
          </p:nvSpPr>
          <p:spPr>
            <a:xfrm>
              <a:off x="247643" y="4752318"/>
              <a:ext cx="1258895" cy="938719"/>
            </a:xfrm>
            <a:prstGeom prst="rect">
              <a:avLst/>
            </a:prstGeom>
            <a:noFill/>
          </p:spPr>
          <p:txBody>
            <a:bodyPr wrap="square" rtlCol="0">
              <a:spAutoFit/>
            </a:bodyPr>
            <a:lstStyle/>
            <a:p>
              <a:r>
                <a:rPr lang="en-GB" sz="1100" dirty="0">
                  <a:solidFill>
                    <a:schemeClr val="bg1">
                      <a:lumMod val="95000"/>
                    </a:schemeClr>
                  </a:solidFill>
                  <a:latin typeface="HelveticaNeueLT Pro 55 Roman" panose="020B0604020202020204" pitchFamily="34" charset="0"/>
                  <a:cs typeface="Arial" panose="020B0604020202020204" pitchFamily="34" charset="0"/>
                </a:rPr>
                <a:t>Be aware that on small models </a:t>
              </a:r>
              <a:r>
                <a:rPr lang="en-GB" sz="1100" b="1" dirty="0">
                  <a:solidFill>
                    <a:schemeClr val="bg1">
                      <a:lumMod val="95000"/>
                    </a:schemeClr>
                  </a:solidFill>
                  <a:latin typeface="HelveticaNeueLT Pro 55 Roman" panose="020B0604020202020204" pitchFamily="34" charset="0"/>
                  <a:cs typeface="Arial" panose="020B0604020202020204" pitchFamily="34" charset="0"/>
                </a:rPr>
                <a:t>artwork will be proportionally smaller as well</a:t>
              </a:r>
            </a:p>
          </p:txBody>
        </p:sp>
      </p:grpSp>
      <p:pic>
        <p:nvPicPr>
          <p:cNvPr id="51" name="Picture 50">
            <a:extLst>
              <a:ext uri="{FF2B5EF4-FFF2-40B4-BE49-F238E27FC236}">
                <a16:creationId xmlns:a16="http://schemas.microsoft.com/office/drawing/2014/main" xmlns="" id="{278007AF-B3EE-46EE-BB4D-53514A332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9656" y="3585133"/>
            <a:ext cx="1328256" cy="462676"/>
          </a:xfrm>
          <a:prstGeom prst="rect">
            <a:avLst/>
          </a:prstGeom>
        </p:spPr>
      </p:pic>
      <p:pic>
        <p:nvPicPr>
          <p:cNvPr id="10" name="Graphic 9">
            <a:extLst>
              <a:ext uri="{FF2B5EF4-FFF2-40B4-BE49-F238E27FC236}">
                <a16:creationId xmlns:a16="http://schemas.microsoft.com/office/drawing/2014/main" xmlns="" id="{FC385B32-F48E-4201-B76C-78AFFC0DE67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703001" y="3580530"/>
            <a:ext cx="314694" cy="314694"/>
          </a:xfrm>
          <a:prstGeom prst="rect">
            <a:avLst/>
          </a:prstGeom>
        </p:spPr>
      </p:pic>
      <p:pic>
        <p:nvPicPr>
          <p:cNvPr id="9" name="Graphic 8">
            <a:extLst>
              <a:ext uri="{FF2B5EF4-FFF2-40B4-BE49-F238E27FC236}">
                <a16:creationId xmlns:a16="http://schemas.microsoft.com/office/drawing/2014/main" xmlns="" id="{A69AAB57-2053-4645-8A43-D84EA18D44D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701547" y="4706181"/>
            <a:ext cx="314694" cy="314694"/>
          </a:xfrm>
          <a:prstGeom prst="rect">
            <a:avLst/>
          </a:prstGeom>
        </p:spPr>
      </p:pic>
      <p:sp>
        <p:nvSpPr>
          <p:cNvPr id="55" name="Rectangle: Rounded Corners 54">
            <a:extLst>
              <a:ext uri="{FF2B5EF4-FFF2-40B4-BE49-F238E27FC236}">
                <a16:creationId xmlns:a16="http://schemas.microsoft.com/office/drawing/2014/main" xmlns="" id="{CBD73722-6352-42C9-8E0A-F4715E710B10}"/>
              </a:ext>
            </a:extLst>
          </p:cNvPr>
          <p:cNvSpPr/>
          <p:nvPr/>
        </p:nvSpPr>
        <p:spPr>
          <a:xfrm>
            <a:off x="4219788" y="3575156"/>
            <a:ext cx="1369378" cy="1048818"/>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TextBox 55">
            <a:extLst>
              <a:ext uri="{FF2B5EF4-FFF2-40B4-BE49-F238E27FC236}">
                <a16:creationId xmlns:a16="http://schemas.microsoft.com/office/drawing/2014/main" xmlns="" id="{1075D64F-A11C-4DF3-B625-F66D2DB275D3}"/>
              </a:ext>
            </a:extLst>
          </p:cNvPr>
          <p:cNvSpPr txBox="1"/>
          <p:nvPr/>
        </p:nvSpPr>
        <p:spPr>
          <a:xfrm>
            <a:off x="4227916" y="3607594"/>
            <a:ext cx="1325753" cy="938719"/>
          </a:xfrm>
          <a:prstGeom prst="rect">
            <a:avLst/>
          </a:prstGeom>
          <a:noFill/>
        </p:spPr>
        <p:txBody>
          <a:bodyPr wrap="square" rtlCol="0">
            <a:spAutoFit/>
          </a:bodyPr>
          <a:lstStyle/>
          <a:p>
            <a:r>
              <a:rPr lang="en-GB" sz="1100" b="1" dirty="0">
                <a:solidFill>
                  <a:schemeClr val="bg1">
                    <a:lumMod val="95000"/>
                  </a:schemeClr>
                </a:solidFill>
                <a:latin typeface="HelveticaNeueLT Pro 55 Roman" panose="020B0604020202020204" pitchFamily="34" charset="0"/>
                <a:cs typeface="Arial" panose="020B0604020202020204" pitchFamily="34" charset="0"/>
              </a:rPr>
              <a:t>Analyse artwork colours carefully and match to the model to create seamless look</a:t>
            </a:r>
          </a:p>
        </p:txBody>
      </p:sp>
      <p:grpSp>
        <p:nvGrpSpPr>
          <p:cNvPr id="57" name="Group 56">
            <a:extLst>
              <a:ext uri="{FF2B5EF4-FFF2-40B4-BE49-F238E27FC236}">
                <a16:creationId xmlns:a16="http://schemas.microsoft.com/office/drawing/2014/main" xmlns="" id="{3D894D5A-7A69-4AF4-A904-460D04E7AB4D}"/>
              </a:ext>
            </a:extLst>
          </p:cNvPr>
          <p:cNvGrpSpPr/>
          <p:nvPr/>
        </p:nvGrpSpPr>
        <p:grpSpPr>
          <a:xfrm>
            <a:off x="4208289" y="4706795"/>
            <a:ext cx="1436688" cy="1048818"/>
            <a:chOff x="206044" y="4706795"/>
            <a:chExt cx="1436688" cy="1048818"/>
          </a:xfrm>
          <a:solidFill>
            <a:srgbClr val="B50230"/>
          </a:solidFill>
        </p:grpSpPr>
        <p:sp>
          <p:nvSpPr>
            <p:cNvPr id="58" name="Rectangle: Rounded Corners 57">
              <a:extLst>
                <a:ext uri="{FF2B5EF4-FFF2-40B4-BE49-F238E27FC236}">
                  <a16:creationId xmlns:a16="http://schemas.microsoft.com/office/drawing/2014/main" xmlns="" id="{19BE16BD-D213-49F1-B079-224A668A1715}"/>
                </a:ext>
              </a:extLst>
            </p:cNvPr>
            <p:cNvSpPr/>
            <p:nvPr/>
          </p:nvSpPr>
          <p:spPr>
            <a:xfrm>
              <a:off x="217543" y="4706795"/>
              <a:ext cx="1369378" cy="1048818"/>
            </a:xfrm>
            <a:prstGeom prst="roundRect">
              <a:avLst>
                <a:gd name="adj" fmla="val 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TextBox 58">
              <a:extLst>
                <a:ext uri="{FF2B5EF4-FFF2-40B4-BE49-F238E27FC236}">
                  <a16:creationId xmlns:a16="http://schemas.microsoft.com/office/drawing/2014/main" xmlns="" id="{16D8A6A8-9991-4D1C-8479-D938E208DA51}"/>
                </a:ext>
              </a:extLst>
            </p:cNvPr>
            <p:cNvSpPr txBox="1"/>
            <p:nvPr/>
          </p:nvSpPr>
          <p:spPr>
            <a:xfrm>
              <a:off x="206044" y="4751570"/>
              <a:ext cx="1436688" cy="938719"/>
            </a:xfrm>
            <a:prstGeom prst="rect">
              <a:avLst/>
            </a:prstGeom>
            <a:noFill/>
          </p:spPr>
          <p:txBody>
            <a:bodyPr wrap="square" rtlCol="0">
              <a:spAutoFit/>
            </a:bodyPr>
            <a:lstStyle/>
            <a:p>
              <a:r>
                <a:rPr lang="en-GB" sz="1100" b="1" dirty="0">
                  <a:solidFill>
                    <a:schemeClr val="bg1">
                      <a:lumMod val="95000"/>
                    </a:schemeClr>
                  </a:solidFill>
                  <a:latin typeface="HelveticaNeueLT Pro 55 Roman" panose="020B0604020202020204" pitchFamily="34" charset="0"/>
                  <a:cs typeface="Arial" panose="020B0604020202020204" pitchFamily="34" charset="0"/>
                </a:rPr>
                <a:t>Similar and too contrast colours create unclear and not visual strong appearance</a:t>
              </a:r>
            </a:p>
          </p:txBody>
        </p:sp>
      </p:grpSp>
      <p:grpSp>
        <p:nvGrpSpPr>
          <p:cNvPr id="62" name="Group 61">
            <a:extLst>
              <a:ext uri="{FF2B5EF4-FFF2-40B4-BE49-F238E27FC236}">
                <a16:creationId xmlns:a16="http://schemas.microsoft.com/office/drawing/2014/main" xmlns="" id="{315507B6-BF60-4D00-870D-C0FCC8955C46}"/>
              </a:ext>
            </a:extLst>
          </p:cNvPr>
          <p:cNvGrpSpPr/>
          <p:nvPr/>
        </p:nvGrpSpPr>
        <p:grpSpPr>
          <a:xfrm>
            <a:off x="8101225" y="3575156"/>
            <a:ext cx="1369378" cy="1048818"/>
            <a:chOff x="217543" y="3575156"/>
            <a:chExt cx="1369378" cy="1048818"/>
          </a:xfrm>
          <a:solidFill>
            <a:srgbClr val="B50230"/>
          </a:solidFill>
        </p:grpSpPr>
        <p:sp>
          <p:nvSpPr>
            <p:cNvPr id="63" name="Rectangle: Rounded Corners 62">
              <a:extLst>
                <a:ext uri="{FF2B5EF4-FFF2-40B4-BE49-F238E27FC236}">
                  <a16:creationId xmlns:a16="http://schemas.microsoft.com/office/drawing/2014/main" xmlns="" id="{D62D062C-1A3C-4007-A6B7-5F21027E7DDF}"/>
                </a:ext>
              </a:extLst>
            </p:cNvPr>
            <p:cNvSpPr/>
            <p:nvPr/>
          </p:nvSpPr>
          <p:spPr>
            <a:xfrm>
              <a:off x="217543" y="3575156"/>
              <a:ext cx="1369378" cy="1048818"/>
            </a:xfrm>
            <a:prstGeom prst="roundRect">
              <a:avLst>
                <a:gd name="adj" fmla="val 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TextBox 63">
              <a:extLst>
                <a:ext uri="{FF2B5EF4-FFF2-40B4-BE49-F238E27FC236}">
                  <a16:creationId xmlns:a16="http://schemas.microsoft.com/office/drawing/2014/main" xmlns="" id="{FA5A66FF-FA6D-4EDF-9084-57B33ED85215}"/>
                </a:ext>
              </a:extLst>
            </p:cNvPr>
            <p:cNvSpPr txBox="1"/>
            <p:nvPr/>
          </p:nvSpPr>
          <p:spPr>
            <a:xfrm>
              <a:off x="236769" y="3586562"/>
              <a:ext cx="1339278" cy="1015663"/>
            </a:xfrm>
            <a:prstGeom prst="rect">
              <a:avLst/>
            </a:prstGeom>
            <a:noFill/>
          </p:spPr>
          <p:txBody>
            <a:bodyPr wrap="square" rtlCol="0">
              <a:spAutoFit/>
            </a:bodyPr>
            <a:lstStyle/>
            <a:p>
              <a:r>
                <a:rPr lang="en-GB" sz="1000" b="1" dirty="0">
                  <a:solidFill>
                    <a:schemeClr val="bg1">
                      <a:lumMod val="95000"/>
                    </a:schemeClr>
                  </a:solidFill>
                  <a:latin typeface="HelveticaNeueLT Pro 55 Roman" panose="020B0604020202020204" pitchFamily="34" charset="0"/>
                  <a:cs typeface="Arial" panose="020B0604020202020204" pitchFamily="34" charset="0"/>
                </a:rPr>
                <a:t>Observe the layout of the artwork and model print area. </a:t>
              </a:r>
              <a:r>
                <a:rPr lang="en-GB" sz="1000" dirty="0">
                  <a:solidFill>
                    <a:schemeClr val="bg1">
                      <a:lumMod val="95000"/>
                    </a:schemeClr>
                  </a:solidFill>
                  <a:latin typeface="HelveticaNeueLT Pro 55 Roman" panose="020B0604020202020204" pitchFamily="34" charset="0"/>
                  <a:cs typeface="Arial" panose="020B0604020202020204" pitchFamily="34" charset="0"/>
                </a:rPr>
                <a:t>Good choice of print area makes artwork eligible</a:t>
              </a:r>
            </a:p>
          </p:txBody>
        </p:sp>
      </p:grpSp>
      <p:grpSp>
        <p:nvGrpSpPr>
          <p:cNvPr id="65" name="Group 64">
            <a:extLst>
              <a:ext uri="{FF2B5EF4-FFF2-40B4-BE49-F238E27FC236}">
                <a16:creationId xmlns:a16="http://schemas.microsoft.com/office/drawing/2014/main" xmlns="" id="{E182F1BB-23FB-4FEE-9B77-A023C66390A9}"/>
              </a:ext>
            </a:extLst>
          </p:cNvPr>
          <p:cNvGrpSpPr/>
          <p:nvPr/>
        </p:nvGrpSpPr>
        <p:grpSpPr>
          <a:xfrm>
            <a:off x="8101225" y="4706795"/>
            <a:ext cx="1369378" cy="1048818"/>
            <a:chOff x="217543" y="4706795"/>
            <a:chExt cx="1369378" cy="1048818"/>
          </a:xfrm>
        </p:grpSpPr>
        <p:sp>
          <p:nvSpPr>
            <p:cNvPr id="66" name="Rectangle: Rounded Corners 65">
              <a:extLst>
                <a:ext uri="{FF2B5EF4-FFF2-40B4-BE49-F238E27FC236}">
                  <a16:creationId xmlns:a16="http://schemas.microsoft.com/office/drawing/2014/main" xmlns="" id="{C7FEA7AD-2814-4898-86CB-A89203BB1AB6}"/>
                </a:ext>
              </a:extLst>
            </p:cNvPr>
            <p:cNvSpPr/>
            <p:nvPr/>
          </p:nvSpPr>
          <p:spPr>
            <a:xfrm>
              <a:off x="217543" y="4706795"/>
              <a:ext cx="1369378" cy="1048818"/>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TextBox 66">
              <a:extLst>
                <a:ext uri="{FF2B5EF4-FFF2-40B4-BE49-F238E27FC236}">
                  <a16:creationId xmlns:a16="http://schemas.microsoft.com/office/drawing/2014/main" xmlns="" id="{535BF12D-C474-49F1-BAE2-FE5BC4476BEE}"/>
                </a:ext>
              </a:extLst>
            </p:cNvPr>
            <p:cNvSpPr txBox="1"/>
            <p:nvPr/>
          </p:nvSpPr>
          <p:spPr>
            <a:xfrm>
              <a:off x="228986" y="4723372"/>
              <a:ext cx="1258895" cy="1015663"/>
            </a:xfrm>
            <a:prstGeom prst="rect">
              <a:avLst/>
            </a:prstGeom>
            <a:noFill/>
          </p:spPr>
          <p:txBody>
            <a:bodyPr wrap="square" rtlCol="0">
              <a:spAutoFit/>
            </a:bodyPr>
            <a:lstStyle/>
            <a:p>
              <a:r>
                <a:rPr lang="en-GB" sz="1000" b="1" dirty="0">
                  <a:solidFill>
                    <a:schemeClr val="bg1">
                      <a:lumMod val="95000"/>
                    </a:schemeClr>
                  </a:solidFill>
                  <a:latin typeface="HelveticaNeueLT Pro 55 Roman" panose="020B0604020202020204" pitchFamily="34" charset="0"/>
                  <a:cs typeface="Arial" panose="020B0604020202020204" pitchFamily="34" charset="0"/>
                </a:rPr>
                <a:t>Always pay attention to print areas: </a:t>
              </a:r>
              <a:r>
                <a:rPr lang="en-GB" sz="1000" dirty="0">
                  <a:solidFill>
                    <a:schemeClr val="bg1">
                      <a:lumMod val="95000"/>
                    </a:schemeClr>
                  </a:solidFill>
                  <a:latin typeface="HelveticaNeueLT Pro 55 Roman" panose="020B0604020202020204" pitchFamily="34" charset="0"/>
                  <a:cs typeface="Arial" panose="020B0604020202020204" pitchFamily="34" charset="0"/>
                </a:rPr>
                <a:t>sometimes different layout will help increase visibility greatly</a:t>
              </a:r>
            </a:p>
          </p:txBody>
        </p:sp>
      </p:grpSp>
      <p:cxnSp>
        <p:nvCxnSpPr>
          <p:cNvPr id="68" name="Straight Arrow Connector 67">
            <a:extLst>
              <a:ext uri="{FF2B5EF4-FFF2-40B4-BE49-F238E27FC236}">
                <a16:creationId xmlns:a16="http://schemas.microsoft.com/office/drawing/2014/main" xmlns="" id="{58F53DE7-66B4-4BBC-9275-70F4EDC7D67D}"/>
              </a:ext>
            </a:extLst>
          </p:cNvPr>
          <p:cNvCxnSpPr>
            <a:cxnSpLocks/>
          </p:cNvCxnSpPr>
          <p:nvPr/>
        </p:nvCxnSpPr>
        <p:spPr>
          <a:xfrm flipH="1">
            <a:off x="3024613" y="3607594"/>
            <a:ext cx="345087" cy="147637"/>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83BCACD6-C5A7-4291-A271-AF6427647628}"/>
              </a:ext>
            </a:extLst>
          </p:cNvPr>
          <p:cNvSpPr txBox="1"/>
          <p:nvPr/>
        </p:nvSpPr>
        <p:spPr>
          <a:xfrm>
            <a:off x="3064256" y="3356319"/>
            <a:ext cx="898352" cy="276999"/>
          </a:xfrm>
          <a:prstGeom prst="rect">
            <a:avLst/>
          </a:prstGeom>
          <a:noFill/>
        </p:spPr>
        <p:txBody>
          <a:bodyPr wrap="square" rtlCol="0">
            <a:spAutoFit/>
          </a:bodyPr>
          <a:lstStyle/>
          <a:p>
            <a:r>
              <a:rPr lang="en-GB" sz="600" b="1" dirty="0">
                <a:solidFill>
                  <a:srgbClr val="B50230"/>
                </a:solidFill>
                <a:latin typeface="HelveticaNeueLT Pro 95 Blk" panose="020B0904020202020204" pitchFamily="34" charset="0"/>
                <a:cs typeface="Arial" panose="020B0604020202020204" pitchFamily="34" charset="0"/>
              </a:rPr>
              <a:t>Changed colour</a:t>
            </a:r>
          </a:p>
          <a:p>
            <a:r>
              <a:rPr lang="en-GB" sz="600" b="1" dirty="0">
                <a:solidFill>
                  <a:srgbClr val="B50230"/>
                </a:solidFill>
                <a:latin typeface="HelveticaNeueLT Pro 95 Blk" panose="020B0904020202020204" pitchFamily="34" charset="0"/>
                <a:cs typeface="Arial" panose="020B0604020202020204" pitchFamily="34" charset="0"/>
              </a:rPr>
              <a:t>for better visuals</a:t>
            </a:r>
          </a:p>
        </p:txBody>
      </p:sp>
      <p:sp>
        <p:nvSpPr>
          <p:cNvPr id="73" name="TextBox 72">
            <a:extLst>
              <a:ext uri="{FF2B5EF4-FFF2-40B4-BE49-F238E27FC236}">
                <a16:creationId xmlns:a16="http://schemas.microsoft.com/office/drawing/2014/main" xmlns="" id="{1BDA58F6-62FF-44BC-9993-A043C875005F}"/>
              </a:ext>
            </a:extLst>
          </p:cNvPr>
          <p:cNvSpPr txBox="1"/>
          <p:nvPr/>
        </p:nvSpPr>
        <p:spPr>
          <a:xfrm>
            <a:off x="2862842" y="5551789"/>
            <a:ext cx="898352" cy="276999"/>
          </a:xfrm>
          <a:prstGeom prst="rect">
            <a:avLst/>
          </a:prstGeom>
          <a:noFill/>
        </p:spPr>
        <p:txBody>
          <a:bodyPr wrap="square" rtlCol="0">
            <a:spAutoFit/>
          </a:bodyPr>
          <a:lstStyle/>
          <a:p>
            <a:r>
              <a:rPr lang="en-GB" sz="600" b="1" dirty="0">
                <a:solidFill>
                  <a:srgbClr val="B50230"/>
                </a:solidFill>
                <a:latin typeface="HelveticaNeueLT Pro 95 Blk" panose="020B0904020202020204" pitchFamily="34" charset="0"/>
                <a:cs typeface="Arial" panose="020B0604020202020204" pitchFamily="34" charset="0"/>
              </a:rPr>
              <a:t>Too small to see it clearly</a:t>
            </a:r>
          </a:p>
        </p:txBody>
      </p:sp>
      <p:cxnSp>
        <p:nvCxnSpPr>
          <p:cNvPr id="74" name="Straight Arrow Connector 73">
            <a:extLst>
              <a:ext uri="{FF2B5EF4-FFF2-40B4-BE49-F238E27FC236}">
                <a16:creationId xmlns:a16="http://schemas.microsoft.com/office/drawing/2014/main" xmlns="" id="{4A53BEF5-C2AD-4138-9D49-4BC116BF0AC2}"/>
              </a:ext>
            </a:extLst>
          </p:cNvPr>
          <p:cNvCxnSpPr>
            <a:cxnSpLocks/>
            <a:stCxn id="73" idx="1"/>
          </p:cNvCxnSpPr>
          <p:nvPr/>
        </p:nvCxnSpPr>
        <p:spPr>
          <a:xfrm flipH="1" flipV="1">
            <a:off x="2706350" y="5248926"/>
            <a:ext cx="156492" cy="441363"/>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xmlns="" id="{E16E6569-699C-43BE-B0C7-09C380F0C6A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3487" y="4829792"/>
            <a:ext cx="1577004" cy="549323"/>
          </a:xfrm>
          <a:prstGeom prst="rect">
            <a:avLst/>
          </a:prstGeom>
        </p:spPr>
      </p:pic>
      <p:sp>
        <p:nvSpPr>
          <p:cNvPr id="81" name="TextBox 80">
            <a:extLst>
              <a:ext uri="{FF2B5EF4-FFF2-40B4-BE49-F238E27FC236}">
                <a16:creationId xmlns:a16="http://schemas.microsoft.com/office/drawing/2014/main" xmlns="" id="{C49E0978-69D4-41F5-8BB4-F077E433A250}"/>
              </a:ext>
            </a:extLst>
          </p:cNvPr>
          <p:cNvSpPr txBox="1"/>
          <p:nvPr/>
        </p:nvSpPr>
        <p:spPr>
          <a:xfrm>
            <a:off x="5664691" y="5459143"/>
            <a:ext cx="1112347" cy="400110"/>
          </a:xfrm>
          <a:prstGeom prst="rect">
            <a:avLst/>
          </a:prstGeom>
          <a:noFill/>
        </p:spPr>
        <p:txBody>
          <a:bodyPr wrap="square" rtlCol="0">
            <a:spAutoFit/>
          </a:bodyPr>
          <a:lstStyle/>
          <a:p>
            <a:r>
              <a:rPr lang="en-GB" sz="500" b="1" dirty="0">
                <a:solidFill>
                  <a:srgbClr val="B50230"/>
                </a:solidFill>
                <a:latin typeface="HelveticaNeueLT Pro 95 Blk" panose="020B0904020202020204" pitchFamily="34" charset="0"/>
                <a:cs typeface="Arial" panose="020B0604020202020204" pitchFamily="34" charset="0"/>
              </a:rPr>
              <a:t>Those colours are not a good combination (creates contrast and ‘eye-tiring’ effect after print)</a:t>
            </a:r>
          </a:p>
        </p:txBody>
      </p:sp>
      <p:cxnSp>
        <p:nvCxnSpPr>
          <p:cNvPr id="82" name="Straight Arrow Connector 81">
            <a:extLst>
              <a:ext uri="{FF2B5EF4-FFF2-40B4-BE49-F238E27FC236}">
                <a16:creationId xmlns:a16="http://schemas.microsoft.com/office/drawing/2014/main" xmlns="" id="{F73B43DF-4100-4E88-AD8B-B4291A47B132}"/>
              </a:ext>
            </a:extLst>
          </p:cNvPr>
          <p:cNvCxnSpPr>
            <a:cxnSpLocks/>
          </p:cNvCxnSpPr>
          <p:nvPr/>
        </p:nvCxnSpPr>
        <p:spPr>
          <a:xfrm flipV="1">
            <a:off x="6757704" y="5220930"/>
            <a:ext cx="248564" cy="309523"/>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pic>
        <p:nvPicPr>
          <p:cNvPr id="85" name="Picture 84">
            <a:extLst>
              <a:ext uri="{FF2B5EF4-FFF2-40B4-BE49-F238E27FC236}">
                <a16:creationId xmlns:a16="http://schemas.microsoft.com/office/drawing/2014/main" xmlns="" id="{8969319D-316E-4BAA-A30B-71858920951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3824" y="5486400"/>
            <a:ext cx="861483" cy="300083"/>
          </a:xfrm>
          <a:prstGeom prst="rect">
            <a:avLst/>
          </a:prstGeom>
        </p:spPr>
      </p:pic>
      <p:cxnSp>
        <p:nvCxnSpPr>
          <p:cNvPr id="87" name="Straight Arrow Connector 86">
            <a:extLst>
              <a:ext uri="{FF2B5EF4-FFF2-40B4-BE49-F238E27FC236}">
                <a16:creationId xmlns:a16="http://schemas.microsoft.com/office/drawing/2014/main" xmlns="" id="{692B5D06-F00F-4691-A010-F5214C967441}"/>
              </a:ext>
            </a:extLst>
          </p:cNvPr>
          <p:cNvCxnSpPr>
            <a:cxnSpLocks/>
          </p:cNvCxnSpPr>
          <p:nvPr/>
        </p:nvCxnSpPr>
        <p:spPr>
          <a:xfrm>
            <a:off x="6750196" y="5582608"/>
            <a:ext cx="510654" cy="18691"/>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xmlns="" id="{8C88F8A9-E08F-45A2-95A2-62D1B96AFB1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19958" y="3680093"/>
            <a:ext cx="1247825" cy="434659"/>
          </a:xfrm>
          <a:prstGeom prst="rect">
            <a:avLst/>
          </a:prstGeom>
        </p:spPr>
      </p:pic>
      <p:sp>
        <p:nvSpPr>
          <p:cNvPr id="94" name="TextBox 93">
            <a:extLst>
              <a:ext uri="{FF2B5EF4-FFF2-40B4-BE49-F238E27FC236}">
                <a16:creationId xmlns:a16="http://schemas.microsoft.com/office/drawing/2014/main" xmlns="" id="{3516C485-AD24-4C20-854B-D4ACCB4B3B13}"/>
              </a:ext>
            </a:extLst>
          </p:cNvPr>
          <p:cNvSpPr txBox="1"/>
          <p:nvPr/>
        </p:nvSpPr>
        <p:spPr>
          <a:xfrm>
            <a:off x="6576114" y="3369091"/>
            <a:ext cx="1328117" cy="276999"/>
          </a:xfrm>
          <a:prstGeom prst="rect">
            <a:avLst/>
          </a:prstGeom>
          <a:noFill/>
        </p:spPr>
        <p:txBody>
          <a:bodyPr wrap="square" rtlCol="0">
            <a:spAutoFit/>
          </a:bodyPr>
          <a:lstStyle/>
          <a:p>
            <a:r>
              <a:rPr lang="en-GB" sz="600" b="1" dirty="0">
                <a:solidFill>
                  <a:srgbClr val="B50230"/>
                </a:solidFill>
                <a:latin typeface="HelveticaNeueLT Pro 95 Blk" panose="020B0904020202020204" pitchFamily="34" charset="0"/>
                <a:cs typeface="Arial" panose="020B0604020202020204" pitchFamily="34" charset="0"/>
              </a:rPr>
              <a:t>Good contrast and visibility for whole artwork</a:t>
            </a:r>
          </a:p>
        </p:txBody>
      </p:sp>
      <p:cxnSp>
        <p:nvCxnSpPr>
          <p:cNvPr id="95" name="Straight Arrow Connector 94">
            <a:extLst>
              <a:ext uri="{FF2B5EF4-FFF2-40B4-BE49-F238E27FC236}">
                <a16:creationId xmlns:a16="http://schemas.microsoft.com/office/drawing/2014/main" xmlns="" id="{A4851793-D4D3-4027-8EDB-370EA5423E89}"/>
              </a:ext>
            </a:extLst>
          </p:cNvPr>
          <p:cNvCxnSpPr>
            <a:cxnSpLocks/>
            <a:stCxn id="94" idx="1"/>
          </p:cNvCxnSpPr>
          <p:nvPr/>
        </p:nvCxnSpPr>
        <p:spPr>
          <a:xfrm flipH="1">
            <a:off x="6363326" y="3507591"/>
            <a:ext cx="212788" cy="260724"/>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xmlns="" id="{A9B1DB44-6A3D-426E-9F02-ABB4B87EC90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93451" y="4040326"/>
            <a:ext cx="898503" cy="336939"/>
          </a:xfrm>
          <a:prstGeom prst="rect">
            <a:avLst/>
          </a:prstGeom>
        </p:spPr>
      </p:pic>
      <p:sp>
        <p:nvSpPr>
          <p:cNvPr id="104" name="TextBox 103">
            <a:extLst>
              <a:ext uri="{FF2B5EF4-FFF2-40B4-BE49-F238E27FC236}">
                <a16:creationId xmlns:a16="http://schemas.microsoft.com/office/drawing/2014/main" xmlns="" id="{966E0F5A-C6C3-4E10-8B72-C3B101A11FA2}"/>
              </a:ext>
            </a:extLst>
          </p:cNvPr>
          <p:cNvSpPr txBox="1"/>
          <p:nvPr/>
        </p:nvSpPr>
        <p:spPr>
          <a:xfrm>
            <a:off x="10046943" y="5324818"/>
            <a:ext cx="1740245" cy="461665"/>
          </a:xfrm>
          <a:prstGeom prst="rect">
            <a:avLst/>
          </a:prstGeom>
          <a:noFill/>
        </p:spPr>
        <p:txBody>
          <a:bodyPr wrap="square" rtlCol="0">
            <a:spAutoFit/>
          </a:bodyPr>
          <a:lstStyle/>
          <a:p>
            <a:r>
              <a:rPr lang="en-GB" sz="600" b="1" dirty="0">
                <a:solidFill>
                  <a:srgbClr val="B50230"/>
                </a:solidFill>
                <a:latin typeface="HelveticaNeueLT Pro 95 Blk" panose="020B0904020202020204" pitchFamily="34" charset="0"/>
                <a:cs typeface="Arial" panose="020B0604020202020204" pitchFamily="34" charset="0"/>
              </a:rPr>
              <a:t>This artwork will might not work nicely apart from logo being small on it – artwork is ‘tall’ where you can still utilise whole print area</a:t>
            </a:r>
          </a:p>
        </p:txBody>
      </p:sp>
      <p:sp>
        <p:nvSpPr>
          <p:cNvPr id="105" name="TextBox 104">
            <a:extLst>
              <a:ext uri="{FF2B5EF4-FFF2-40B4-BE49-F238E27FC236}">
                <a16:creationId xmlns:a16="http://schemas.microsoft.com/office/drawing/2014/main" xmlns="" id="{1D5027AA-1576-445C-BADE-BB9C111D0C8C}"/>
              </a:ext>
            </a:extLst>
          </p:cNvPr>
          <p:cNvSpPr txBox="1"/>
          <p:nvPr/>
        </p:nvSpPr>
        <p:spPr>
          <a:xfrm>
            <a:off x="10393909" y="3525892"/>
            <a:ext cx="1443177" cy="369332"/>
          </a:xfrm>
          <a:prstGeom prst="rect">
            <a:avLst/>
          </a:prstGeom>
          <a:noFill/>
        </p:spPr>
        <p:txBody>
          <a:bodyPr wrap="square" rtlCol="0">
            <a:spAutoFit/>
          </a:bodyPr>
          <a:lstStyle/>
          <a:p>
            <a:r>
              <a:rPr lang="en-GB" sz="600" b="1" dirty="0">
                <a:solidFill>
                  <a:srgbClr val="B50230"/>
                </a:solidFill>
                <a:latin typeface="HelveticaNeueLT Pro 95 Blk" panose="020B0904020202020204" pitchFamily="34" charset="0"/>
                <a:cs typeface="Arial" panose="020B0604020202020204" pitchFamily="34" charset="0"/>
              </a:rPr>
              <a:t>For more ‘rectangle’ shaped artwork choose more ‘rectangle’ shaped print areas</a:t>
            </a:r>
          </a:p>
        </p:txBody>
      </p:sp>
      <p:cxnSp>
        <p:nvCxnSpPr>
          <p:cNvPr id="106" name="Straight Arrow Connector 105">
            <a:extLst>
              <a:ext uri="{FF2B5EF4-FFF2-40B4-BE49-F238E27FC236}">
                <a16:creationId xmlns:a16="http://schemas.microsoft.com/office/drawing/2014/main" xmlns="" id="{A9E182AF-BFB1-4BF3-A5EC-47DB0D951A26}"/>
              </a:ext>
            </a:extLst>
          </p:cNvPr>
          <p:cNvCxnSpPr>
            <a:cxnSpLocks/>
            <a:stCxn id="105" idx="1"/>
          </p:cNvCxnSpPr>
          <p:nvPr/>
        </p:nvCxnSpPr>
        <p:spPr>
          <a:xfrm flipH="1">
            <a:off x="10328820" y="3710558"/>
            <a:ext cx="65089" cy="401005"/>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xmlns="" id="{E23196B6-7D8C-4250-B60A-6B1F3980933B}"/>
              </a:ext>
            </a:extLst>
          </p:cNvPr>
          <p:cNvCxnSpPr>
            <a:cxnSpLocks/>
            <a:stCxn id="104" idx="0"/>
          </p:cNvCxnSpPr>
          <p:nvPr/>
        </p:nvCxnSpPr>
        <p:spPr>
          <a:xfrm flipH="1" flipV="1">
            <a:off x="10715626" y="4985148"/>
            <a:ext cx="201440" cy="339670"/>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pic>
        <p:nvPicPr>
          <p:cNvPr id="70" name="Graphic 69">
            <a:extLst>
              <a:ext uri="{FF2B5EF4-FFF2-40B4-BE49-F238E27FC236}">
                <a16:creationId xmlns:a16="http://schemas.microsoft.com/office/drawing/2014/main" xmlns="" id="{E5ACE27C-0E68-4271-A044-7B19860DB86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658592" y="3574644"/>
            <a:ext cx="314694" cy="314694"/>
          </a:xfrm>
          <a:prstGeom prst="rect">
            <a:avLst/>
          </a:prstGeom>
        </p:spPr>
      </p:pic>
      <p:pic>
        <p:nvPicPr>
          <p:cNvPr id="71" name="Graphic 70">
            <a:extLst>
              <a:ext uri="{FF2B5EF4-FFF2-40B4-BE49-F238E27FC236}">
                <a16:creationId xmlns:a16="http://schemas.microsoft.com/office/drawing/2014/main" xmlns="" id="{6DE1E328-B448-4004-8B03-17C0D4E8545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690816" y="4706181"/>
            <a:ext cx="314694" cy="314694"/>
          </a:xfrm>
          <a:prstGeom prst="rect">
            <a:avLst/>
          </a:prstGeom>
        </p:spPr>
      </p:pic>
      <p:pic>
        <p:nvPicPr>
          <p:cNvPr id="72" name="Graphic 71">
            <a:extLst>
              <a:ext uri="{FF2B5EF4-FFF2-40B4-BE49-F238E27FC236}">
                <a16:creationId xmlns:a16="http://schemas.microsoft.com/office/drawing/2014/main" xmlns="" id="{7F2D3364-F1E8-42AD-A297-B84C64F8516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626212" y="3580530"/>
            <a:ext cx="314694" cy="314694"/>
          </a:xfrm>
          <a:prstGeom prst="rect">
            <a:avLst/>
          </a:prstGeom>
        </p:spPr>
      </p:pic>
      <p:pic>
        <p:nvPicPr>
          <p:cNvPr id="75" name="Graphic 74">
            <a:extLst>
              <a:ext uri="{FF2B5EF4-FFF2-40B4-BE49-F238E27FC236}">
                <a16:creationId xmlns:a16="http://schemas.microsoft.com/office/drawing/2014/main" xmlns="" id="{F3E4AEA8-F78A-4D97-9D19-C43AF18811D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9656723" y="5390609"/>
            <a:ext cx="314694" cy="314694"/>
          </a:xfrm>
          <a:prstGeom prst="rect">
            <a:avLst/>
          </a:prstGeom>
        </p:spPr>
      </p:pic>
      <p:pic>
        <p:nvPicPr>
          <p:cNvPr id="15" name="Picture 14">
            <a:extLst>
              <a:ext uri="{FF2B5EF4-FFF2-40B4-BE49-F238E27FC236}">
                <a16:creationId xmlns:a16="http://schemas.microsoft.com/office/drawing/2014/main" xmlns="" id="{ECC764F9-E8AD-4E92-BDFB-4CF8E791DDD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08803" y="4033316"/>
            <a:ext cx="1035886" cy="669010"/>
          </a:xfrm>
          <a:prstGeom prst="rect">
            <a:avLst/>
          </a:prstGeom>
        </p:spPr>
      </p:pic>
      <p:pic>
        <p:nvPicPr>
          <p:cNvPr id="18" name="Picture 17">
            <a:extLst>
              <a:ext uri="{FF2B5EF4-FFF2-40B4-BE49-F238E27FC236}">
                <a16:creationId xmlns:a16="http://schemas.microsoft.com/office/drawing/2014/main" xmlns="" id="{6B5333BB-15AC-48B5-8505-7D292CCB06B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459384" y="4061035"/>
            <a:ext cx="1476254" cy="553103"/>
          </a:xfrm>
          <a:prstGeom prst="rect">
            <a:avLst/>
          </a:prstGeom>
        </p:spPr>
      </p:pic>
      <p:pic>
        <p:nvPicPr>
          <p:cNvPr id="24" name="Picture 23">
            <a:extLst>
              <a:ext uri="{FF2B5EF4-FFF2-40B4-BE49-F238E27FC236}">
                <a16:creationId xmlns:a16="http://schemas.microsoft.com/office/drawing/2014/main" xmlns="" id="{2A44FBE9-9679-456B-9B4B-0D8672BCBFE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999883" y="3551433"/>
            <a:ext cx="992651" cy="641087"/>
          </a:xfrm>
          <a:prstGeom prst="rect">
            <a:avLst/>
          </a:prstGeom>
        </p:spPr>
      </p:pic>
      <p:sp>
        <p:nvSpPr>
          <p:cNvPr id="77" name="TextBox 76">
            <a:extLst>
              <a:ext uri="{FF2B5EF4-FFF2-40B4-BE49-F238E27FC236}">
                <a16:creationId xmlns:a16="http://schemas.microsoft.com/office/drawing/2014/main" xmlns="" id="{81DFD76C-1ED0-4E7A-AD6B-D9D57D643111}"/>
              </a:ext>
            </a:extLst>
          </p:cNvPr>
          <p:cNvSpPr txBox="1"/>
          <p:nvPr/>
        </p:nvSpPr>
        <p:spPr>
          <a:xfrm>
            <a:off x="1632686" y="4076953"/>
            <a:ext cx="914814" cy="461665"/>
          </a:xfrm>
          <a:prstGeom prst="rect">
            <a:avLst/>
          </a:prstGeom>
          <a:noFill/>
        </p:spPr>
        <p:txBody>
          <a:bodyPr wrap="square" rtlCol="0">
            <a:spAutoFit/>
          </a:bodyPr>
          <a:lstStyle/>
          <a:p>
            <a:r>
              <a:rPr lang="en-GB" sz="600" b="1" dirty="0">
                <a:solidFill>
                  <a:srgbClr val="B50230"/>
                </a:solidFill>
                <a:latin typeface="HelveticaNeueLT Pro 95 Blk" panose="020B0904020202020204" pitchFamily="34" charset="0"/>
                <a:cs typeface="Arial" panose="020B0604020202020204" pitchFamily="34" charset="0"/>
              </a:rPr>
              <a:t>Engraved (ENL) models also make a nice change like this wooden unit</a:t>
            </a:r>
          </a:p>
        </p:txBody>
      </p:sp>
      <p:cxnSp>
        <p:nvCxnSpPr>
          <p:cNvPr id="83" name="Straight Arrow Connector 82">
            <a:extLst>
              <a:ext uri="{FF2B5EF4-FFF2-40B4-BE49-F238E27FC236}">
                <a16:creationId xmlns:a16="http://schemas.microsoft.com/office/drawing/2014/main" xmlns="" id="{3E4159ED-CA83-425A-8C57-8D125C12ABFE}"/>
              </a:ext>
            </a:extLst>
          </p:cNvPr>
          <p:cNvCxnSpPr>
            <a:cxnSpLocks/>
          </p:cNvCxnSpPr>
          <p:nvPr/>
        </p:nvCxnSpPr>
        <p:spPr>
          <a:xfrm>
            <a:off x="2379001" y="4181475"/>
            <a:ext cx="384719" cy="180975"/>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xmlns="" id="{F561D31F-B606-46D3-A4AB-C436FD6C00B3}"/>
              </a:ext>
            </a:extLst>
          </p:cNvPr>
          <p:cNvSpPr txBox="1"/>
          <p:nvPr/>
        </p:nvSpPr>
        <p:spPr>
          <a:xfrm>
            <a:off x="5608391" y="4143700"/>
            <a:ext cx="833683" cy="461665"/>
          </a:xfrm>
          <a:prstGeom prst="rect">
            <a:avLst/>
          </a:prstGeom>
          <a:noFill/>
        </p:spPr>
        <p:txBody>
          <a:bodyPr wrap="square" rtlCol="0">
            <a:spAutoFit/>
          </a:bodyPr>
          <a:lstStyle/>
          <a:p>
            <a:r>
              <a:rPr lang="en-GB" sz="600" b="1" dirty="0">
                <a:solidFill>
                  <a:srgbClr val="B50230"/>
                </a:solidFill>
                <a:latin typeface="HelveticaNeueLT Pro 95 Blk" panose="020B0904020202020204" pitchFamily="34" charset="0"/>
                <a:cs typeface="Arial" panose="020B0604020202020204" pitchFamily="34" charset="0"/>
              </a:rPr>
              <a:t>Sometimes artwork can be presented in condensed form</a:t>
            </a:r>
          </a:p>
        </p:txBody>
      </p:sp>
      <p:sp>
        <p:nvSpPr>
          <p:cNvPr id="97" name="TextBox 96">
            <a:extLst>
              <a:ext uri="{FF2B5EF4-FFF2-40B4-BE49-F238E27FC236}">
                <a16:creationId xmlns:a16="http://schemas.microsoft.com/office/drawing/2014/main" xmlns="" id="{B766F3B2-15D8-4DDB-85C6-40AD4BDC8351}"/>
              </a:ext>
            </a:extLst>
          </p:cNvPr>
          <p:cNvSpPr txBox="1"/>
          <p:nvPr/>
        </p:nvSpPr>
        <p:spPr>
          <a:xfrm>
            <a:off x="7266987" y="4212061"/>
            <a:ext cx="661462" cy="553998"/>
          </a:xfrm>
          <a:prstGeom prst="rect">
            <a:avLst/>
          </a:prstGeom>
          <a:noFill/>
        </p:spPr>
        <p:txBody>
          <a:bodyPr wrap="square" rtlCol="0">
            <a:spAutoFit/>
          </a:bodyPr>
          <a:lstStyle/>
          <a:p>
            <a:r>
              <a:rPr lang="en-GB" sz="600" b="1" dirty="0">
                <a:solidFill>
                  <a:srgbClr val="B50230"/>
                </a:solidFill>
                <a:latin typeface="HelveticaNeueLT Pro 95 Blk" panose="020B0904020202020204" pitchFamily="34" charset="0"/>
                <a:cs typeface="Arial" panose="020B0604020202020204" pitchFamily="34" charset="0"/>
              </a:rPr>
              <a:t>Also background can be done like this</a:t>
            </a:r>
          </a:p>
        </p:txBody>
      </p:sp>
      <p:cxnSp>
        <p:nvCxnSpPr>
          <p:cNvPr id="107" name="Straight Arrow Connector 106">
            <a:extLst>
              <a:ext uri="{FF2B5EF4-FFF2-40B4-BE49-F238E27FC236}">
                <a16:creationId xmlns:a16="http://schemas.microsoft.com/office/drawing/2014/main" xmlns="" id="{8AEC66C8-9FC2-4855-B616-0AEA0FF109CE}"/>
              </a:ext>
            </a:extLst>
          </p:cNvPr>
          <p:cNvCxnSpPr>
            <a:cxnSpLocks/>
          </p:cNvCxnSpPr>
          <p:nvPr/>
        </p:nvCxnSpPr>
        <p:spPr>
          <a:xfrm>
            <a:off x="6217475" y="4238363"/>
            <a:ext cx="502155" cy="180298"/>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xmlns="" id="{8645147A-B8CC-4B43-914C-57D627A51D1B}"/>
              </a:ext>
            </a:extLst>
          </p:cNvPr>
          <p:cNvCxnSpPr>
            <a:cxnSpLocks/>
          </p:cNvCxnSpPr>
          <p:nvPr/>
        </p:nvCxnSpPr>
        <p:spPr>
          <a:xfrm flipH="1" flipV="1">
            <a:off x="7400258" y="3976853"/>
            <a:ext cx="13807" cy="261510"/>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xmlns="" id="{6D2BBEBA-E34B-44F9-A252-66B57369AE67}"/>
              </a:ext>
            </a:extLst>
          </p:cNvPr>
          <p:cNvSpPr txBox="1"/>
          <p:nvPr/>
        </p:nvSpPr>
        <p:spPr>
          <a:xfrm>
            <a:off x="2545772" y="4598579"/>
            <a:ext cx="1476254" cy="246221"/>
          </a:xfrm>
          <a:prstGeom prst="rect">
            <a:avLst/>
          </a:prstGeom>
          <a:noFill/>
        </p:spPr>
        <p:txBody>
          <a:bodyPr wrap="square" rtlCol="0">
            <a:spAutoFit/>
          </a:bodyPr>
          <a:lstStyle/>
          <a:p>
            <a:r>
              <a:rPr lang="en-GB" sz="500" b="1" dirty="0">
                <a:solidFill>
                  <a:srgbClr val="B50230"/>
                </a:solidFill>
                <a:latin typeface="HelveticaNeueLT Pro 95 Blk" panose="020B0904020202020204" pitchFamily="34" charset="0"/>
                <a:cs typeface="Arial" panose="020B0604020202020204" pitchFamily="34" charset="0"/>
              </a:rPr>
              <a:t>Logo can be adjusted to be engraved by combining colours and shapes</a:t>
            </a:r>
          </a:p>
        </p:txBody>
      </p:sp>
      <p:cxnSp>
        <p:nvCxnSpPr>
          <p:cNvPr id="117" name="Straight Arrow Connector 116">
            <a:extLst>
              <a:ext uri="{FF2B5EF4-FFF2-40B4-BE49-F238E27FC236}">
                <a16:creationId xmlns:a16="http://schemas.microsoft.com/office/drawing/2014/main" xmlns="" id="{ABE1A869-EF75-4A1F-867C-629FCAA77B71}"/>
              </a:ext>
            </a:extLst>
          </p:cNvPr>
          <p:cNvCxnSpPr>
            <a:cxnSpLocks/>
          </p:cNvCxnSpPr>
          <p:nvPr/>
        </p:nvCxnSpPr>
        <p:spPr>
          <a:xfrm flipV="1">
            <a:off x="2823382" y="4384160"/>
            <a:ext cx="129368" cy="229455"/>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35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Rounded Corners 88">
            <a:extLst>
              <a:ext uri="{FF2B5EF4-FFF2-40B4-BE49-F238E27FC236}">
                <a16:creationId xmlns:a16="http://schemas.microsoft.com/office/drawing/2014/main" xmlns="" id="{8F1566A8-6671-4D65-A5A3-967E1C7410AF}"/>
              </a:ext>
            </a:extLst>
          </p:cNvPr>
          <p:cNvSpPr/>
          <p:nvPr/>
        </p:nvSpPr>
        <p:spPr>
          <a:xfrm>
            <a:off x="500294" y="2844290"/>
            <a:ext cx="3528943" cy="3041874"/>
          </a:xfrm>
          <a:prstGeom prst="roundRect">
            <a:avLst>
              <a:gd name="adj" fmla="val 8558"/>
            </a:avLst>
          </a:prstGeom>
          <a:gradFill flip="none" rotWithShape="1">
            <a:gsLst>
              <a:gs pos="21000">
                <a:srgbClr val="B4B4B4"/>
              </a:gs>
              <a:gs pos="0">
                <a:schemeClr val="bg1">
                  <a:lumMod val="95000"/>
                  <a:shade val="30000"/>
                  <a:satMod val="115000"/>
                </a:schemeClr>
              </a:gs>
              <a:gs pos="87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pic>
        <p:nvPicPr>
          <p:cNvPr id="21" name="Picture 20">
            <a:extLst>
              <a:ext uri="{FF2B5EF4-FFF2-40B4-BE49-F238E27FC236}">
                <a16:creationId xmlns:a16="http://schemas.microsoft.com/office/drawing/2014/main" xmlns="" id="{9EFE061F-E243-4428-AB44-6266826E704E}"/>
              </a:ext>
            </a:extLst>
          </p:cNvPr>
          <p:cNvPicPr>
            <a:picLocks noChangeAspect="1"/>
          </p:cNvPicPr>
          <p:nvPr/>
        </p:nvPicPr>
        <p:blipFill>
          <a:blip r:embed="rId2"/>
          <a:stretch>
            <a:fillRect/>
          </a:stretch>
        </p:blipFill>
        <p:spPr>
          <a:xfrm>
            <a:off x="2124392" y="3564060"/>
            <a:ext cx="3469589" cy="1074790"/>
          </a:xfrm>
          <a:prstGeom prst="rect">
            <a:avLst/>
          </a:prstGeom>
        </p:spPr>
      </p:pic>
      <p:pic>
        <p:nvPicPr>
          <p:cNvPr id="16" name="Picture 15">
            <a:extLst>
              <a:ext uri="{FF2B5EF4-FFF2-40B4-BE49-F238E27FC236}">
                <a16:creationId xmlns:a16="http://schemas.microsoft.com/office/drawing/2014/main" xmlns="" id="{563FEBAC-06C2-476D-81BD-245D51982B08}"/>
              </a:ext>
            </a:extLst>
          </p:cNvPr>
          <p:cNvPicPr>
            <a:picLocks noChangeAspect="1"/>
          </p:cNvPicPr>
          <p:nvPr/>
        </p:nvPicPr>
        <p:blipFill>
          <a:blip r:embed="rId3"/>
          <a:stretch>
            <a:fillRect/>
          </a:stretch>
        </p:blipFill>
        <p:spPr>
          <a:xfrm>
            <a:off x="2118439" y="4692598"/>
            <a:ext cx="1678109" cy="1048818"/>
          </a:xfrm>
          <a:prstGeom prst="rect">
            <a:avLst/>
          </a:prstGeom>
        </p:spPr>
      </p:pic>
      <p:sp>
        <p:nvSpPr>
          <p:cNvPr id="86" name="Rectangle: Rounded Corners 85">
            <a:extLst>
              <a:ext uri="{FF2B5EF4-FFF2-40B4-BE49-F238E27FC236}">
                <a16:creationId xmlns:a16="http://schemas.microsoft.com/office/drawing/2014/main" xmlns="" id="{8B431004-A2CF-440F-8282-8D77F1E88B2F}"/>
              </a:ext>
            </a:extLst>
          </p:cNvPr>
          <p:cNvSpPr/>
          <p:nvPr/>
        </p:nvSpPr>
        <p:spPr>
          <a:xfrm>
            <a:off x="8283747" y="2841513"/>
            <a:ext cx="3528943" cy="3041874"/>
          </a:xfrm>
          <a:prstGeom prst="roundRect">
            <a:avLst>
              <a:gd name="adj" fmla="val 8558"/>
            </a:avLst>
          </a:prstGeom>
          <a:gradFill flip="none" rotWithShape="1">
            <a:gsLst>
              <a:gs pos="21000">
                <a:srgbClr val="B4B4B4"/>
              </a:gs>
              <a:gs pos="0">
                <a:schemeClr val="bg1">
                  <a:lumMod val="95000"/>
                  <a:shade val="30000"/>
                  <a:satMod val="115000"/>
                </a:schemeClr>
              </a:gs>
              <a:gs pos="87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88" name="Rectangle: Rounded Corners 87">
            <a:extLst>
              <a:ext uri="{FF2B5EF4-FFF2-40B4-BE49-F238E27FC236}">
                <a16:creationId xmlns:a16="http://schemas.microsoft.com/office/drawing/2014/main" xmlns="" id="{F792F8E8-5C5F-41AA-92AB-2C791F9BF361}"/>
              </a:ext>
            </a:extLst>
          </p:cNvPr>
          <p:cNvSpPr/>
          <p:nvPr/>
        </p:nvSpPr>
        <p:spPr>
          <a:xfrm>
            <a:off x="4396510" y="2844290"/>
            <a:ext cx="3528943" cy="3041874"/>
          </a:xfrm>
          <a:prstGeom prst="roundRect">
            <a:avLst>
              <a:gd name="adj" fmla="val 8558"/>
            </a:avLst>
          </a:prstGeom>
          <a:gradFill flip="none" rotWithShape="1">
            <a:gsLst>
              <a:gs pos="21000">
                <a:srgbClr val="B4B4B4"/>
              </a:gs>
              <a:gs pos="0">
                <a:schemeClr val="bg1">
                  <a:lumMod val="95000"/>
                  <a:shade val="30000"/>
                  <a:satMod val="115000"/>
                </a:schemeClr>
              </a:gs>
              <a:gs pos="87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 name="TextBox 1">
            <a:extLst>
              <a:ext uri="{FF2B5EF4-FFF2-40B4-BE49-F238E27FC236}">
                <a16:creationId xmlns:a16="http://schemas.microsoft.com/office/drawing/2014/main" xmlns="" id="{C236B5C2-D30B-48EF-A8C3-8B44734866B5}"/>
              </a:ext>
            </a:extLst>
          </p:cNvPr>
          <p:cNvSpPr txBox="1"/>
          <p:nvPr/>
        </p:nvSpPr>
        <p:spPr>
          <a:xfrm>
            <a:off x="391160" y="1249562"/>
            <a:ext cx="3349149"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Make it work!</a:t>
            </a:r>
          </a:p>
        </p:txBody>
      </p:sp>
      <p:sp>
        <p:nvSpPr>
          <p:cNvPr id="3" name="TextBox 2">
            <a:extLst>
              <a:ext uri="{FF2B5EF4-FFF2-40B4-BE49-F238E27FC236}">
                <a16:creationId xmlns:a16="http://schemas.microsoft.com/office/drawing/2014/main" xmlns="" id="{4486DF52-91E3-4ABE-AD0F-55E42AFD9B54}"/>
              </a:ext>
            </a:extLst>
          </p:cNvPr>
          <p:cNvSpPr txBox="1"/>
          <p:nvPr/>
        </p:nvSpPr>
        <p:spPr>
          <a:xfrm>
            <a:off x="391160" y="1826034"/>
            <a:ext cx="3466465" cy="830997"/>
          </a:xfrm>
          <a:prstGeom prst="rect">
            <a:avLst/>
          </a:prstGeom>
          <a:noFill/>
        </p:spPr>
        <p:txBody>
          <a:bodyPr wrap="square" rtlCol="0">
            <a:spAutoFit/>
          </a:bodyPr>
          <a:lstStyle/>
          <a:p>
            <a:r>
              <a:rPr lang="en-GB" sz="1200" dirty="0">
                <a:solidFill>
                  <a:srgbClr val="828187"/>
                </a:solidFill>
                <a:latin typeface="HelveticaNeueLT Pro 55 Roman" panose="020B0604020202020204" pitchFamily="34" charset="0"/>
                <a:cs typeface="Arial" panose="020B0604020202020204" pitchFamily="34" charset="0"/>
              </a:rPr>
              <a:t>This showcase will indicate good and bad sides of placing Customer’s artworks on our units as well how to make them stand out from the crowd to achieve almost instant orders!</a:t>
            </a:r>
            <a:endParaRPr lang="en-GB" sz="1200" dirty="0">
              <a:solidFill>
                <a:srgbClr val="B50230"/>
              </a:solidFill>
              <a:latin typeface="HelveticaNeueLT Pro 55 Roman"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A0CE6020-D27F-43B3-8439-D81BCACF8C38}"/>
              </a:ext>
            </a:extLst>
          </p:cNvPr>
          <p:cNvSpPr txBox="1"/>
          <p:nvPr/>
        </p:nvSpPr>
        <p:spPr>
          <a:xfrm>
            <a:off x="1225199" y="3009668"/>
            <a:ext cx="2479930" cy="400110"/>
          </a:xfrm>
          <a:prstGeom prst="rect">
            <a:avLst/>
          </a:prstGeom>
          <a:noFill/>
        </p:spPr>
        <p:txBody>
          <a:bodyPr wrap="square" rtlCol="0">
            <a:spAutoFit/>
          </a:bodyPr>
          <a:lstStyle/>
          <a:p>
            <a:r>
              <a:rPr lang="en-GB" sz="2000" b="1" dirty="0">
                <a:solidFill>
                  <a:srgbClr val="B50230"/>
                </a:solidFill>
                <a:latin typeface="HelveticaNeueLT Pro 95 Blk" panose="020B0904020202020204" pitchFamily="34" charset="0"/>
                <a:cs typeface="Arial" panose="020B0604020202020204" pitchFamily="34" charset="0"/>
              </a:rPr>
              <a:t>MODEL </a:t>
            </a:r>
            <a:r>
              <a:rPr lang="en-GB" sz="2000" dirty="0">
                <a:solidFill>
                  <a:srgbClr val="B50230"/>
                </a:solidFill>
                <a:latin typeface="HelveticaNeueLT Pro 65 Md" panose="020B0604020202020204" pitchFamily="34" charset="0"/>
                <a:cs typeface="Arial" panose="020B0604020202020204" pitchFamily="34" charset="0"/>
              </a:rPr>
              <a:t>CHOICE</a:t>
            </a:r>
          </a:p>
        </p:txBody>
      </p:sp>
      <p:sp>
        <p:nvSpPr>
          <p:cNvPr id="13" name="TextBox 12">
            <a:extLst>
              <a:ext uri="{FF2B5EF4-FFF2-40B4-BE49-F238E27FC236}">
                <a16:creationId xmlns:a16="http://schemas.microsoft.com/office/drawing/2014/main" xmlns="" id="{8A8D6162-EA20-4F20-9056-E22ECCF859AC}"/>
              </a:ext>
            </a:extLst>
          </p:cNvPr>
          <p:cNvSpPr txBox="1"/>
          <p:nvPr/>
        </p:nvSpPr>
        <p:spPr>
          <a:xfrm>
            <a:off x="5148112" y="3014982"/>
            <a:ext cx="2479930" cy="400110"/>
          </a:xfrm>
          <a:prstGeom prst="rect">
            <a:avLst/>
          </a:prstGeom>
          <a:noFill/>
        </p:spPr>
        <p:txBody>
          <a:bodyPr wrap="square" rtlCol="0">
            <a:spAutoFit/>
          </a:bodyPr>
          <a:lstStyle/>
          <a:p>
            <a:r>
              <a:rPr lang="en-GB" sz="2000" b="1" dirty="0">
                <a:solidFill>
                  <a:srgbClr val="B50230"/>
                </a:solidFill>
                <a:latin typeface="HelveticaNeueLT Pro 95 Blk" panose="020B0904020202020204" pitchFamily="34" charset="0"/>
                <a:cs typeface="Arial" panose="020B0604020202020204" pitchFamily="34" charset="0"/>
              </a:rPr>
              <a:t>FONT </a:t>
            </a:r>
            <a:r>
              <a:rPr lang="en-GB" sz="2000" dirty="0">
                <a:solidFill>
                  <a:srgbClr val="B50230"/>
                </a:solidFill>
                <a:latin typeface="HelveticaNeueLT Pro 65 Md" panose="020B0604020202020204" pitchFamily="34" charset="0"/>
                <a:cs typeface="Arial" panose="020B0604020202020204" pitchFamily="34" charset="0"/>
              </a:rPr>
              <a:t>CHOICE</a:t>
            </a:r>
            <a:endParaRPr lang="en-GB" sz="2000" b="1" dirty="0">
              <a:solidFill>
                <a:srgbClr val="B50230"/>
              </a:solidFill>
              <a:latin typeface="HelveticaNeueLT Pro 65 Md"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CE7FA769-9772-4435-BD10-88205D1142C3}"/>
              </a:ext>
            </a:extLst>
          </p:cNvPr>
          <p:cNvSpPr txBox="1"/>
          <p:nvPr/>
        </p:nvSpPr>
        <p:spPr>
          <a:xfrm>
            <a:off x="9094121" y="3015371"/>
            <a:ext cx="2479930" cy="400110"/>
          </a:xfrm>
          <a:prstGeom prst="rect">
            <a:avLst/>
          </a:prstGeom>
          <a:noFill/>
        </p:spPr>
        <p:txBody>
          <a:bodyPr wrap="square" rtlCol="0">
            <a:spAutoFit/>
          </a:bodyPr>
          <a:lstStyle/>
          <a:p>
            <a:r>
              <a:rPr lang="en-GB" sz="2000" b="1" dirty="0">
                <a:solidFill>
                  <a:srgbClr val="B50230"/>
                </a:solidFill>
                <a:latin typeface="HelveticaNeueLT Pro 95 Blk" panose="020B0904020202020204" pitchFamily="34" charset="0"/>
                <a:cs typeface="Arial" panose="020B0604020202020204" pitchFamily="34" charset="0"/>
              </a:rPr>
              <a:t>LAYOUT </a:t>
            </a:r>
            <a:r>
              <a:rPr lang="en-GB" sz="2000" dirty="0">
                <a:solidFill>
                  <a:srgbClr val="B50230"/>
                </a:solidFill>
                <a:latin typeface="HelveticaNeueLT Pro 65 Md" panose="020B0604020202020204" pitchFamily="34" charset="0"/>
                <a:cs typeface="Arial" panose="020B0604020202020204" pitchFamily="34" charset="0"/>
              </a:rPr>
              <a:t>CHOICE</a:t>
            </a:r>
            <a:endParaRPr lang="en-GB" sz="2000" b="1" dirty="0">
              <a:solidFill>
                <a:srgbClr val="B50230"/>
              </a:solidFill>
              <a:latin typeface="HelveticaNeueLT Pro 95 Blk" panose="020B0904020202020204" pitchFamily="34" charset="0"/>
              <a:cs typeface="Arial" panose="020B0604020202020204" pitchFamily="34" charset="0"/>
            </a:endParaRPr>
          </a:p>
        </p:txBody>
      </p:sp>
      <p:pic>
        <p:nvPicPr>
          <p:cNvPr id="17" name="Graphic 16">
            <a:extLst>
              <a:ext uri="{FF2B5EF4-FFF2-40B4-BE49-F238E27FC236}">
                <a16:creationId xmlns:a16="http://schemas.microsoft.com/office/drawing/2014/main" xmlns="" id="{00BB4293-36EC-453C-A572-DF9A13A9F98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549075" y="2959185"/>
            <a:ext cx="501076" cy="501076"/>
          </a:xfrm>
          <a:prstGeom prst="rect">
            <a:avLst/>
          </a:prstGeom>
        </p:spPr>
      </p:pic>
      <p:pic>
        <p:nvPicPr>
          <p:cNvPr id="19" name="Graphic 18">
            <a:extLst>
              <a:ext uri="{FF2B5EF4-FFF2-40B4-BE49-F238E27FC236}">
                <a16:creationId xmlns:a16="http://schemas.microsoft.com/office/drawing/2014/main" xmlns="" id="{3249BE89-D7F2-40E8-9173-86E72FACF93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17949" y="2959185"/>
            <a:ext cx="501076" cy="501076"/>
          </a:xfrm>
          <a:prstGeom prst="rect">
            <a:avLst/>
          </a:prstGeom>
        </p:spPr>
      </p:pic>
      <p:pic>
        <p:nvPicPr>
          <p:cNvPr id="20" name="Graphic 19">
            <a:extLst>
              <a:ext uri="{FF2B5EF4-FFF2-40B4-BE49-F238E27FC236}">
                <a16:creationId xmlns:a16="http://schemas.microsoft.com/office/drawing/2014/main" xmlns="" id="{AD4939BA-1975-4BD1-BEEE-11A0E130DC5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437312" y="2959185"/>
            <a:ext cx="501076" cy="501076"/>
          </a:xfrm>
          <a:prstGeom prst="rect">
            <a:avLst/>
          </a:prstGeom>
        </p:spPr>
      </p:pic>
      <p:sp>
        <p:nvSpPr>
          <p:cNvPr id="22" name="Rectangle: Rounded Corners 21">
            <a:extLst>
              <a:ext uri="{FF2B5EF4-FFF2-40B4-BE49-F238E27FC236}">
                <a16:creationId xmlns:a16="http://schemas.microsoft.com/office/drawing/2014/main" xmlns="" id="{CF3FAB5D-64F3-4139-B706-D213B20A72AE}"/>
              </a:ext>
            </a:extLst>
          </p:cNvPr>
          <p:cNvSpPr/>
          <p:nvPr/>
        </p:nvSpPr>
        <p:spPr>
          <a:xfrm>
            <a:off x="9593313" y="1249562"/>
            <a:ext cx="2174446" cy="1352550"/>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xmlns="" id="{BAC4CBC0-AF4F-403C-A8B6-E95791AF565A}"/>
              </a:ext>
            </a:extLst>
          </p:cNvPr>
          <p:cNvSpPr txBox="1"/>
          <p:nvPr/>
        </p:nvSpPr>
        <p:spPr>
          <a:xfrm>
            <a:off x="9659763" y="1330403"/>
            <a:ext cx="2048511" cy="1200329"/>
          </a:xfrm>
          <a:prstGeom prst="rect">
            <a:avLst/>
          </a:prstGeom>
          <a:noFill/>
        </p:spPr>
        <p:txBody>
          <a:bodyPr wrap="square" rtlCol="0">
            <a:spAutoFit/>
          </a:bodyPr>
          <a:lstStyle/>
          <a:p>
            <a:r>
              <a:rPr lang="en-GB" sz="1200" dirty="0">
                <a:solidFill>
                  <a:schemeClr val="bg1">
                    <a:lumMod val="95000"/>
                  </a:schemeClr>
                </a:solidFill>
                <a:latin typeface="HelveticaNeueLT Pro 55 Roman" panose="020B0604020202020204" pitchFamily="34" charset="0"/>
                <a:cs typeface="Arial" panose="020B0604020202020204" pitchFamily="34" charset="0"/>
              </a:rPr>
              <a:t>Artwork shown here is a example of </a:t>
            </a:r>
            <a:r>
              <a:rPr lang="en-GB" sz="1200" b="1" dirty="0">
                <a:solidFill>
                  <a:schemeClr val="bg1">
                    <a:lumMod val="95000"/>
                  </a:schemeClr>
                </a:solidFill>
                <a:latin typeface="HelveticaNeueLT Pro 55 Roman" panose="020B0604020202020204" pitchFamily="34" charset="0"/>
                <a:cs typeface="Arial" panose="020B0604020202020204" pitchFamily="34" charset="0"/>
              </a:rPr>
              <a:t>only text and simple elements combinations</a:t>
            </a:r>
            <a:r>
              <a:rPr lang="en-GB" sz="1200" dirty="0">
                <a:solidFill>
                  <a:schemeClr val="bg1">
                    <a:lumMod val="95000"/>
                  </a:schemeClr>
                </a:solidFill>
                <a:latin typeface="HelveticaNeueLT Pro 55 Roman" panose="020B0604020202020204" pitchFamily="34" charset="0"/>
                <a:cs typeface="Arial" panose="020B0604020202020204" pitchFamily="34" charset="0"/>
              </a:rPr>
              <a:t> in case your Customer has </a:t>
            </a:r>
            <a:r>
              <a:rPr lang="en-GB" sz="1200" b="1" dirty="0">
                <a:solidFill>
                  <a:schemeClr val="bg1">
                    <a:lumMod val="95000"/>
                  </a:schemeClr>
                </a:solidFill>
                <a:latin typeface="HelveticaNeueLT Pro 55 Roman" panose="020B0604020202020204" pitchFamily="34" charset="0"/>
                <a:cs typeface="Arial" panose="020B0604020202020204" pitchFamily="34" charset="0"/>
              </a:rPr>
              <a:t>no defined logo / artwork options.</a:t>
            </a:r>
          </a:p>
        </p:txBody>
      </p:sp>
      <p:sp>
        <p:nvSpPr>
          <p:cNvPr id="31" name="TextBox 30">
            <a:extLst>
              <a:ext uri="{FF2B5EF4-FFF2-40B4-BE49-F238E27FC236}">
                <a16:creationId xmlns:a16="http://schemas.microsoft.com/office/drawing/2014/main" xmlns="" id="{9A91D1E5-46CE-427D-BCD7-82A8CCDEF914}"/>
              </a:ext>
            </a:extLst>
          </p:cNvPr>
          <p:cNvSpPr txBox="1"/>
          <p:nvPr/>
        </p:nvSpPr>
        <p:spPr>
          <a:xfrm>
            <a:off x="5643761" y="876646"/>
            <a:ext cx="3357364" cy="523220"/>
          </a:xfrm>
          <a:prstGeom prst="rect">
            <a:avLst/>
          </a:prstGeom>
          <a:noFill/>
        </p:spPr>
        <p:txBody>
          <a:bodyPr wrap="square" rtlCol="0">
            <a:spAutoFit/>
          </a:bodyPr>
          <a:lstStyle/>
          <a:p>
            <a:r>
              <a:rPr lang="en-GB" sz="1400" b="1" dirty="0">
                <a:solidFill>
                  <a:srgbClr val="B50230"/>
                </a:solidFill>
                <a:latin typeface="HelveticaNeueLT Pro 95 Blk" panose="020B0904020202020204" pitchFamily="34" charset="0"/>
                <a:cs typeface="Arial" panose="020B0604020202020204" pitchFamily="34" charset="0"/>
              </a:rPr>
              <a:t>Simple artwork made out of text </a:t>
            </a:r>
            <a:r>
              <a:rPr lang="en-GB" sz="1400" dirty="0">
                <a:solidFill>
                  <a:srgbClr val="B50230"/>
                </a:solidFill>
                <a:latin typeface="HelveticaNeueLT Pro 95 Blk" panose="020B0904020202020204" pitchFamily="34" charset="0"/>
                <a:cs typeface="Arial" panose="020B0604020202020204" pitchFamily="34" charset="0"/>
              </a:rPr>
              <a:t>(popular font Times New Roman)</a:t>
            </a:r>
          </a:p>
        </p:txBody>
      </p:sp>
      <p:cxnSp>
        <p:nvCxnSpPr>
          <p:cNvPr id="33" name="Straight Arrow Connector 32">
            <a:extLst>
              <a:ext uri="{FF2B5EF4-FFF2-40B4-BE49-F238E27FC236}">
                <a16:creationId xmlns:a16="http://schemas.microsoft.com/office/drawing/2014/main" xmlns="" id="{28C08B50-C67D-40A4-B32A-03D0BB28FA8B}"/>
              </a:ext>
            </a:extLst>
          </p:cNvPr>
          <p:cNvCxnSpPr>
            <a:cxnSpLocks/>
          </p:cNvCxnSpPr>
          <p:nvPr/>
        </p:nvCxnSpPr>
        <p:spPr>
          <a:xfrm flipH="1">
            <a:off x="5123979" y="1192443"/>
            <a:ext cx="492918" cy="269676"/>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xmlns="" id="{2AF7C230-0F8C-49D2-A65D-F59932809259}"/>
              </a:ext>
            </a:extLst>
          </p:cNvPr>
          <p:cNvGrpSpPr/>
          <p:nvPr/>
        </p:nvGrpSpPr>
        <p:grpSpPr>
          <a:xfrm>
            <a:off x="217543" y="3575156"/>
            <a:ext cx="1369378" cy="1048818"/>
            <a:chOff x="217543" y="3575156"/>
            <a:chExt cx="1369378" cy="1048818"/>
          </a:xfrm>
          <a:solidFill>
            <a:schemeClr val="bg1">
              <a:lumMod val="50000"/>
            </a:schemeClr>
          </a:solidFill>
        </p:grpSpPr>
        <p:sp>
          <p:nvSpPr>
            <p:cNvPr id="28" name="Rectangle: Rounded Corners 27">
              <a:extLst>
                <a:ext uri="{FF2B5EF4-FFF2-40B4-BE49-F238E27FC236}">
                  <a16:creationId xmlns:a16="http://schemas.microsoft.com/office/drawing/2014/main" xmlns="" id="{723862B8-4474-47C0-B677-65ED16959C20}"/>
                </a:ext>
              </a:extLst>
            </p:cNvPr>
            <p:cNvSpPr/>
            <p:nvPr/>
          </p:nvSpPr>
          <p:spPr>
            <a:xfrm>
              <a:off x="217543" y="3575156"/>
              <a:ext cx="1369378" cy="1048818"/>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44">
              <a:extLst>
                <a:ext uri="{FF2B5EF4-FFF2-40B4-BE49-F238E27FC236}">
                  <a16:creationId xmlns:a16="http://schemas.microsoft.com/office/drawing/2014/main" xmlns="" id="{A5A9FEBE-23E3-4C36-B028-E89669837C59}"/>
                </a:ext>
              </a:extLst>
            </p:cNvPr>
            <p:cNvSpPr txBox="1"/>
            <p:nvPr/>
          </p:nvSpPr>
          <p:spPr>
            <a:xfrm>
              <a:off x="258843" y="3582916"/>
              <a:ext cx="1177802" cy="1015663"/>
            </a:xfrm>
            <a:prstGeom prst="rect">
              <a:avLst/>
            </a:prstGeom>
            <a:noFill/>
          </p:spPr>
          <p:txBody>
            <a:bodyPr wrap="square" rtlCol="0">
              <a:spAutoFit/>
            </a:bodyPr>
            <a:lstStyle/>
            <a:p>
              <a:r>
                <a:rPr lang="en-GB" sz="1000" b="1" dirty="0">
                  <a:solidFill>
                    <a:schemeClr val="bg1">
                      <a:lumMod val="95000"/>
                    </a:schemeClr>
                  </a:solidFill>
                  <a:latin typeface="HelveticaNeueLT Pro 55 Roman" panose="020B0604020202020204" pitchFamily="34" charset="0"/>
                  <a:cs typeface="Arial" panose="020B0604020202020204" pitchFamily="34" charset="0"/>
                </a:rPr>
                <a:t>Please consider using whole available brand areas to promote your brand better</a:t>
              </a:r>
            </a:p>
          </p:txBody>
        </p:sp>
      </p:grpSp>
      <p:grpSp>
        <p:nvGrpSpPr>
          <p:cNvPr id="53" name="Group 52">
            <a:extLst>
              <a:ext uri="{FF2B5EF4-FFF2-40B4-BE49-F238E27FC236}">
                <a16:creationId xmlns:a16="http://schemas.microsoft.com/office/drawing/2014/main" xmlns="" id="{97B591FD-4E83-44C1-B1A1-D921E270D748}"/>
              </a:ext>
            </a:extLst>
          </p:cNvPr>
          <p:cNvGrpSpPr/>
          <p:nvPr/>
        </p:nvGrpSpPr>
        <p:grpSpPr>
          <a:xfrm>
            <a:off x="217543" y="4706795"/>
            <a:ext cx="1380821" cy="1048818"/>
            <a:chOff x="217543" y="4706795"/>
            <a:chExt cx="1380821" cy="1048818"/>
          </a:xfrm>
          <a:solidFill>
            <a:srgbClr val="828187"/>
          </a:solidFill>
        </p:grpSpPr>
        <p:sp>
          <p:nvSpPr>
            <p:cNvPr id="29" name="Rectangle: Rounded Corners 28">
              <a:extLst>
                <a:ext uri="{FF2B5EF4-FFF2-40B4-BE49-F238E27FC236}">
                  <a16:creationId xmlns:a16="http://schemas.microsoft.com/office/drawing/2014/main" xmlns="" id="{9A678EB3-C468-4937-8197-7AC56BEA189F}"/>
                </a:ext>
              </a:extLst>
            </p:cNvPr>
            <p:cNvSpPr/>
            <p:nvPr/>
          </p:nvSpPr>
          <p:spPr>
            <a:xfrm>
              <a:off x="217543" y="4706795"/>
              <a:ext cx="1369378" cy="1048818"/>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a:extLst>
                <a:ext uri="{FF2B5EF4-FFF2-40B4-BE49-F238E27FC236}">
                  <a16:creationId xmlns:a16="http://schemas.microsoft.com/office/drawing/2014/main" xmlns="" id="{B2DB8845-3C73-4934-A027-4F17AB6A47C6}"/>
                </a:ext>
              </a:extLst>
            </p:cNvPr>
            <p:cNvSpPr txBox="1"/>
            <p:nvPr/>
          </p:nvSpPr>
          <p:spPr>
            <a:xfrm>
              <a:off x="242261" y="4751196"/>
              <a:ext cx="1356103" cy="954107"/>
            </a:xfrm>
            <a:prstGeom prst="rect">
              <a:avLst/>
            </a:prstGeom>
            <a:noFill/>
          </p:spPr>
          <p:txBody>
            <a:bodyPr wrap="square" rtlCol="0">
              <a:spAutoFit/>
            </a:bodyPr>
            <a:lstStyle/>
            <a:p>
              <a:r>
                <a:rPr lang="en-GB" sz="800" dirty="0">
                  <a:solidFill>
                    <a:schemeClr val="bg1">
                      <a:lumMod val="95000"/>
                    </a:schemeClr>
                  </a:solidFill>
                  <a:latin typeface="HelveticaNeueLT Pro 55 Roman" panose="020B0604020202020204" pitchFamily="34" charset="0"/>
                  <a:cs typeface="Arial" panose="020B0604020202020204" pitchFamily="34" charset="0"/>
                </a:rPr>
                <a:t>Try to avoid putting logo or artwork </a:t>
              </a:r>
              <a:r>
                <a:rPr lang="en-GB" sz="800" b="1" dirty="0">
                  <a:solidFill>
                    <a:schemeClr val="bg1">
                      <a:lumMod val="95000"/>
                    </a:schemeClr>
                  </a:solidFill>
                  <a:latin typeface="HelveticaNeueLT Pro 55 Roman" panose="020B0604020202020204" pitchFamily="34" charset="0"/>
                  <a:cs typeface="Arial" panose="020B0604020202020204" pitchFamily="34" charset="0"/>
                </a:rPr>
                <a:t>on its own where we have big print areas like DPR models </a:t>
              </a:r>
              <a:r>
                <a:rPr lang="en-GB" sz="800" dirty="0">
                  <a:solidFill>
                    <a:schemeClr val="bg1">
                      <a:lumMod val="95000"/>
                    </a:schemeClr>
                  </a:solidFill>
                  <a:latin typeface="HelveticaNeueLT Pro 55 Roman" panose="020B0604020202020204" pitchFamily="34" charset="0"/>
                  <a:cs typeface="Arial" panose="020B0604020202020204" pitchFamily="34" charset="0"/>
                </a:rPr>
                <a:t>– otherwise we are </a:t>
              </a:r>
              <a:r>
                <a:rPr lang="en-GB" sz="800" u="sng" dirty="0">
                  <a:solidFill>
                    <a:schemeClr val="bg1">
                      <a:lumMod val="95000"/>
                    </a:schemeClr>
                  </a:solidFill>
                  <a:latin typeface="HelveticaNeueLT Pro 55 Roman" panose="020B0604020202020204" pitchFamily="34" charset="0"/>
                  <a:cs typeface="Arial" panose="020B0604020202020204" pitchFamily="34" charset="0"/>
                </a:rPr>
                <a:t>wasting</a:t>
              </a:r>
              <a:r>
                <a:rPr lang="en-GB" sz="800" dirty="0">
                  <a:solidFill>
                    <a:schemeClr val="bg1">
                      <a:lumMod val="95000"/>
                    </a:schemeClr>
                  </a:solidFill>
                  <a:latin typeface="HelveticaNeueLT Pro 55 Roman" panose="020B0604020202020204" pitchFamily="34" charset="0"/>
                  <a:cs typeface="Arial" panose="020B0604020202020204" pitchFamily="34" charset="0"/>
                </a:rPr>
                <a:t> potential of our units and brand areas</a:t>
              </a:r>
              <a:endParaRPr lang="en-GB" sz="800" b="1" dirty="0">
                <a:solidFill>
                  <a:schemeClr val="bg1">
                    <a:lumMod val="95000"/>
                  </a:schemeClr>
                </a:solidFill>
                <a:latin typeface="HelveticaNeueLT Pro 55 Roman" panose="020B0604020202020204" pitchFamily="34" charset="0"/>
                <a:cs typeface="Arial" panose="020B0604020202020204" pitchFamily="34" charset="0"/>
              </a:endParaRPr>
            </a:p>
          </p:txBody>
        </p:sp>
      </p:grpSp>
      <p:pic>
        <p:nvPicPr>
          <p:cNvPr id="10" name="Graphic 9">
            <a:extLst>
              <a:ext uri="{FF2B5EF4-FFF2-40B4-BE49-F238E27FC236}">
                <a16:creationId xmlns:a16="http://schemas.microsoft.com/office/drawing/2014/main" xmlns="" id="{FC385B32-F48E-4201-B76C-78AFFC0DE67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703001" y="3580530"/>
            <a:ext cx="314694" cy="314694"/>
          </a:xfrm>
          <a:prstGeom prst="rect">
            <a:avLst/>
          </a:prstGeom>
        </p:spPr>
      </p:pic>
      <p:pic>
        <p:nvPicPr>
          <p:cNvPr id="9" name="Graphic 8">
            <a:extLst>
              <a:ext uri="{FF2B5EF4-FFF2-40B4-BE49-F238E27FC236}">
                <a16:creationId xmlns:a16="http://schemas.microsoft.com/office/drawing/2014/main" xmlns="" id="{A69AAB57-2053-4645-8A43-D84EA18D44D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701547" y="4706181"/>
            <a:ext cx="314694" cy="314694"/>
          </a:xfrm>
          <a:prstGeom prst="rect">
            <a:avLst/>
          </a:prstGeom>
        </p:spPr>
      </p:pic>
      <p:sp>
        <p:nvSpPr>
          <p:cNvPr id="55" name="Rectangle: Rounded Corners 54">
            <a:extLst>
              <a:ext uri="{FF2B5EF4-FFF2-40B4-BE49-F238E27FC236}">
                <a16:creationId xmlns:a16="http://schemas.microsoft.com/office/drawing/2014/main" xmlns="" id="{CBD73722-6352-42C9-8E0A-F4715E710B10}"/>
              </a:ext>
            </a:extLst>
          </p:cNvPr>
          <p:cNvSpPr/>
          <p:nvPr/>
        </p:nvSpPr>
        <p:spPr>
          <a:xfrm>
            <a:off x="4219788" y="3575156"/>
            <a:ext cx="1369378" cy="1048818"/>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TextBox 55">
            <a:extLst>
              <a:ext uri="{FF2B5EF4-FFF2-40B4-BE49-F238E27FC236}">
                <a16:creationId xmlns:a16="http://schemas.microsoft.com/office/drawing/2014/main" xmlns="" id="{1075D64F-A11C-4DF3-B625-F66D2DB275D3}"/>
              </a:ext>
            </a:extLst>
          </p:cNvPr>
          <p:cNvSpPr txBox="1"/>
          <p:nvPr/>
        </p:nvSpPr>
        <p:spPr>
          <a:xfrm>
            <a:off x="4252919" y="3591733"/>
            <a:ext cx="1325753" cy="1015663"/>
          </a:xfrm>
          <a:prstGeom prst="rect">
            <a:avLst/>
          </a:prstGeom>
          <a:noFill/>
        </p:spPr>
        <p:txBody>
          <a:bodyPr wrap="square" rtlCol="0">
            <a:spAutoFit/>
          </a:bodyPr>
          <a:lstStyle/>
          <a:p>
            <a:r>
              <a:rPr lang="en-GB" sz="1000" b="1" dirty="0">
                <a:solidFill>
                  <a:schemeClr val="bg1">
                    <a:lumMod val="95000"/>
                  </a:schemeClr>
                </a:solidFill>
                <a:latin typeface="HelveticaNeueLT Pro 55 Roman" panose="020B0604020202020204" pitchFamily="34" charset="0"/>
                <a:cs typeface="Arial" panose="020B0604020202020204" pitchFamily="34" charset="0"/>
              </a:rPr>
              <a:t>If Customer have not defined specific font type or model – nothing stops you to make it look better!</a:t>
            </a:r>
          </a:p>
        </p:txBody>
      </p:sp>
      <p:grpSp>
        <p:nvGrpSpPr>
          <p:cNvPr id="62" name="Group 61">
            <a:extLst>
              <a:ext uri="{FF2B5EF4-FFF2-40B4-BE49-F238E27FC236}">
                <a16:creationId xmlns:a16="http://schemas.microsoft.com/office/drawing/2014/main" xmlns="" id="{315507B6-BF60-4D00-870D-C0FCC8955C46}"/>
              </a:ext>
            </a:extLst>
          </p:cNvPr>
          <p:cNvGrpSpPr/>
          <p:nvPr/>
        </p:nvGrpSpPr>
        <p:grpSpPr>
          <a:xfrm>
            <a:off x="8101225" y="3575156"/>
            <a:ext cx="1369378" cy="1048818"/>
            <a:chOff x="217543" y="3575156"/>
            <a:chExt cx="1369378" cy="1048818"/>
          </a:xfrm>
          <a:solidFill>
            <a:srgbClr val="B50230"/>
          </a:solidFill>
        </p:grpSpPr>
        <p:sp>
          <p:nvSpPr>
            <p:cNvPr id="63" name="Rectangle: Rounded Corners 62">
              <a:extLst>
                <a:ext uri="{FF2B5EF4-FFF2-40B4-BE49-F238E27FC236}">
                  <a16:creationId xmlns:a16="http://schemas.microsoft.com/office/drawing/2014/main" xmlns="" id="{D62D062C-1A3C-4007-A6B7-5F21027E7DDF}"/>
                </a:ext>
              </a:extLst>
            </p:cNvPr>
            <p:cNvSpPr/>
            <p:nvPr/>
          </p:nvSpPr>
          <p:spPr>
            <a:xfrm>
              <a:off x="217543" y="3575156"/>
              <a:ext cx="1369378" cy="1048818"/>
            </a:xfrm>
            <a:prstGeom prst="roundRect">
              <a:avLst>
                <a:gd name="adj" fmla="val 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TextBox 63">
              <a:extLst>
                <a:ext uri="{FF2B5EF4-FFF2-40B4-BE49-F238E27FC236}">
                  <a16:creationId xmlns:a16="http://schemas.microsoft.com/office/drawing/2014/main" xmlns="" id="{FA5A66FF-FA6D-4EDF-9084-57B33ED85215}"/>
                </a:ext>
              </a:extLst>
            </p:cNvPr>
            <p:cNvSpPr txBox="1"/>
            <p:nvPr/>
          </p:nvSpPr>
          <p:spPr>
            <a:xfrm>
              <a:off x="236769" y="3586562"/>
              <a:ext cx="1339278" cy="1015663"/>
            </a:xfrm>
            <a:prstGeom prst="rect">
              <a:avLst/>
            </a:prstGeom>
            <a:noFill/>
          </p:spPr>
          <p:txBody>
            <a:bodyPr wrap="square" rtlCol="0">
              <a:spAutoFit/>
            </a:bodyPr>
            <a:lstStyle/>
            <a:p>
              <a:r>
                <a:rPr lang="en-GB" sz="1000" b="1" dirty="0">
                  <a:solidFill>
                    <a:schemeClr val="bg1">
                      <a:lumMod val="95000"/>
                    </a:schemeClr>
                  </a:solidFill>
                  <a:latin typeface="HelveticaNeueLT Pro 55 Roman" panose="020B0604020202020204" pitchFamily="34" charset="0"/>
                  <a:cs typeface="Arial" panose="020B0604020202020204" pitchFamily="34" charset="0"/>
                </a:rPr>
                <a:t>Observe the layout of the artwork and model print area. </a:t>
              </a:r>
              <a:r>
                <a:rPr lang="en-GB" sz="1000" dirty="0">
                  <a:solidFill>
                    <a:schemeClr val="bg1">
                      <a:lumMod val="95000"/>
                    </a:schemeClr>
                  </a:solidFill>
                  <a:latin typeface="HelveticaNeueLT Pro 55 Roman" panose="020B0604020202020204" pitchFamily="34" charset="0"/>
                  <a:cs typeface="Arial" panose="020B0604020202020204" pitchFamily="34" charset="0"/>
                </a:rPr>
                <a:t>Good choice of print area makes artwork eligible</a:t>
              </a:r>
            </a:p>
          </p:txBody>
        </p:sp>
      </p:grpSp>
      <p:grpSp>
        <p:nvGrpSpPr>
          <p:cNvPr id="65" name="Group 64">
            <a:extLst>
              <a:ext uri="{FF2B5EF4-FFF2-40B4-BE49-F238E27FC236}">
                <a16:creationId xmlns:a16="http://schemas.microsoft.com/office/drawing/2014/main" xmlns="" id="{E182F1BB-23FB-4FEE-9B77-A023C66390A9}"/>
              </a:ext>
            </a:extLst>
          </p:cNvPr>
          <p:cNvGrpSpPr/>
          <p:nvPr/>
        </p:nvGrpSpPr>
        <p:grpSpPr>
          <a:xfrm>
            <a:off x="8101225" y="4706795"/>
            <a:ext cx="1369378" cy="1048818"/>
            <a:chOff x="217543" y="4706795"/>
            <a:chExt cx="1369378" cy="1048818"/>
          </a:xfrm>
        </p:grpSpPr>
        <p:sp>
          <p:nvSpPr>
            <p:cNvPr id="66" name="Rectangle: Rounded Corners 65">
              <a:extLst>
                <a:ext uri="{FF2B5EF4-FFF2-40B4-BE49-F238E27FC236}">
                  <a16:creationId xmlns:a16="http://schemas.microsoft.com/office/drawing/2014/main" xmlns="" id="{C7FEA7AD-2814-4898-86CB-A89203BB1AB6}"/>
                </a:ext>
              </a:extLst>
            </p:cNvPr>
            <p:cNvSpPr/>
            <p:nvPr/>
          </p:nvSpPr>
          <p:spPr>
            <a:xfrm>
              <a:off x="217543" y="4706795"/>
              <a:ext cx="1369378" cy="1048818"/>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TextBox 66">
              <a:extLst>
                <a:ext uri="{FF2B5EF4-FFF2-40B4-BE49-F238E27FC236}">
                  <a16:creationId xmlns:a16="http://schemas.microsoft.com/office/drawing/2014/main" xmlns="" id="{535BF12D-C474-49F1-BAE2-FE5BC4476BEE}"/>
                </a:ext>
              </a:extLst>
            </p:cNvPr>
            <p:cNvSpPr txBox="1"/>
            <p:nvPr/>
          </p:nvSpPr>
          <p:spPr>
            <a:xfrm>
              <a:off x="228986" y="4723372"/>
              <a:ext cx="1258895" cy="1015663"/>
            </a:xfrm>
            <a:prstGeom prst="rect">
              <a:avLst/>
            </a:prstGeom>
            <a:noFill/>
          </p:spPr>
          <p:txBody>
            <a:bodyPr wrap="square" rtlCol="0">
              <a:spAutoFit/>
            </a:bodyPr>
            <a:lstStyle/>
            <a:p>
              <a:r>
                <a:rPr lang="en-GB" sz="1000" b="1" dirty="0">
                  <a:solidFill>
                    <a:schemeClr val="bg1">
                      <a:lumMod val="95000"/>
                    </a:schemeClr>
                  </a:solidFill>
                  <a:latin typeface="HelveticaNeueLT Pro 55 Roman" panose="020B0604020202020204" pitchFamily="34" charset="0"/>
                  <a:cs typeface="Arial" panose="020B0604020202020204" pitchFamily="34" charset="0"/>
                </a:rPr>
                <a:t>Always pay attention to print areas: </a:t>
              </a:r>
              <a:r>
                <a:rPr lang="en-GB" sz="1000" dirty="0">
                  <a:solidFill>
                    <a:schemeClr val="bg1">
                      <a:lumMod val="95000"/>
                    </a:schemeClr>
                  </a:solidFill>
                  <a:latin typeface="HelveticaNeueLT Pro 55 Roman" panose="020B0604020202020204" pitchFamily="34" charset="0"/>
                  <a:cs typeface="Arial" panose="020B0604020202020204" pitchFamily="34" charset="0"/>
                </a:rPr>
                <a:t>sometimes different layout will help increase visibility greatly</a:t>
              </a:r>
            </a:p>
          </p:txBody>
        </p:sp>
      </p:grpSp>
      <p:cxnSp>
        <p:nvCxnSpPr>
          <p:cNvPr id="109" name="Straight Arrow Connector 108">
            <a:extLst>
              <a:ext uri="{FF2B5EF4-FFF2-40B4-BE49-F238E27FC236}">
                <a16:creationId xmlns:a16="http://schemas.microsoft.com/office/drawing/2014/main" xmlns="" id="{E23196B6-7D8C-4250-B60A-6B1F3980933B}"/>
              </a:ext>
            </a:extLst>
          </p:cNvPr>
          <p:cNvCxnSpPr>
            <a:cxnSpLocks/>
          </p:cNvCxnSpPr>
          <p:nvPr/>
        </p:nvCxnSpPr>
        <p:spPr>
          <a:xfrm flipH="1" flipV="1">
            <a:off x="10715626" y="4985148"/>
            <a:ext cx="201440" cy="339670"/>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pic>
        <p:nvPicPr>
          <p:cNvPr id="70" name="Graphic 69">
            <a:extLst>
              <a:ext uri="{FF2B5EF4-FFF2-40B4-BE49-F238E27FC236}">
                <a16:creationId xmlns:a16="http://schemas.microsoft.com/office/drawing/2014/main" xmlns="" id="{E5ACE27C-0E68-4271-A044-7B19860DB86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196343" y="3052376"/>
            <a:ext cx="314694" cy="314694"/>
          </a:xfrm>
          <a:prstGeom prst="rect">
            <a:avLst/>
          </a:prstGeom>
        </p:spPr>
      </p:pic>
      <p:pic>
        <p:nvPicPr>
          <p:cNvPr id="72" name="Graphic 71">
            <a:extLst>
              <a:ext uri="{FF2B5EF4-FFF2-40B4-BE49-F238E27FC236}">
                <a16:creationId xmlns:a16="http://schemas.microsoft.com/office/drawing/2014/main" xmlns="" id="{7F2D3364-F1E8-42AD-A297-B84C64F8516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526460" y="3580530"/>
            <a:ext cx="314694" cy="314694"/>
          </a:xfrm>
          <a:prstGeom prst="rect">
            <a:avLst/>
          </a:prstGeom>
        </p:spPr>
      </p:pic>
      <p:pic>
        <p:nvPicPr>
          <p:cNvPr id="75" name="Graphic 74">
            <a:extLst>
              <a:ext uri="{FF2B5EF4-FFF2-40B4-BE49-F238E27FC236}">
                <a16:creationId xmlns:a16="http://schemas.microsoft.com/office/drawing/2014/main" xmlns="" id="{F3E4AEA8-F78A-4D97-9D19-C43AF18811D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560011" y="4713501"/>
            <a:ext cx="314694" cy="314694"/>
          </a:xfrm>
          <a:prstGeom prst="rect">
            <a:avLst/>
          </a:prstGeom>
        </p:spPr>
      </p:pic>
      <p:pic>
        <p:nvPicPr>
          <p:cNvPr id="6" name="Picture 5">
            <a:extLst>
              <a:ext uri="{FF2B5EF4-FFF2-40B4-BE49-F238E27FC236}">
                <a16:creationId xmlns:a16="http://schemas.microsoft.com/office/drawing/2014/main" xmlns="" id="{9F247074-B86E-4B9B-85E5-AB70D253BC8F}"/>
              </a:ext>
            </a:extLst>
          </p:cNvPr>
          <p:cNvPicPr>
            <a:picLocks noChangeAspect="1"/>
          </p:cNvPicPr>
          <p:nvPr/>
        </p:nvPicPr>
        <p:blipFill>
          <a:blip r:embed="rId10"/>
          <a:stretch>
            <a:fillRect/>
          </a:stretch>
        </p:blipFill>
        <p:spPr>
          <a:xfrm>
            <a:off x="4845829" y="1519566"/>
            <a:ext cx="2979207" cy="1226732"/>
          </a:xfrm>
          <a:prstGeom prst="rect">
            <a:avLst/>
          </a:prstGeom>
        </p:spPr>
      </p:pic>
      <p:sp>
        <p:nvSpPr>
          <p:cNvPr id="99" name="TextBox 98">
            <a:extLst>
              <a:ext uri="{FF2B5EF4-FFF2-40B4-BE49-F238E27FC236}">
                <a16:creationId xmlns:a16="http://schemas.microsoft.com/office/drawing/2014/main" xmlns="" id="{11205541-4AB0-49F4-9D6F-EBA8D6E0E6AA}"/>
              </a:ext>
            </a:extLst>
          </p:cNvPr>
          <p:cNvSpPr txBox="1"/>
          <p:nvPr/>
        </p:nvSpPr>
        <p:spPr>
          <a:xfrm>
            <a:off x="6247892" y="3652042"/>
            <a:ext cx="1559389" cy="261610"/>
          </a:xfrm>
          <a:prstGeom prst="rect">
            <a:avLst/>
          </a:prstGeom>
          <a:noFill/>
        </p:spPr>
        <p:txBody>
          <a:bodyPr wrap="square" rtlCol="0">
            <a:spAutoFit/>
          </a:bodyPr>
          <a:lstStyle/>
          <a:p>
            <a:r>
              <a:rPr lang="en-GB" sz="1100" b="1" dirty="0">
                <a:solidFill>
                  <a:srgbClr val="B50230"/>
                </a:solidFill>
                <a:latin typeface="HelveticaNeueLT Pro 95 Blk" panose="020B0904020202020204" pitchFamily="34" charset="0"/>
                <a:cs typeface="Arial" panose="020B0604020202020204" pitchFamily="34" charset="0"/>
              </a:rPr>
              <a:t>Font: Tisa</a:t>
            </a:r>
            <a:endParaRPr lang="en-GB" sz="1100" b="1" dirty="0">
              <a:solidFill>
                <a:srgbClr val="B50230"/>
              </a:solidFill>
              <a:latin typeface="HelveticaNeueLT Pro 65 Md"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07E2590-2A95-454C-B2C1-2F570A0AEE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82705" y="4690879"/>
            <a:ext cx="1665842" cy="1804662"/>
          </a:xfrm>
          <a:prstGeom prst="rect">
            <a:avLst/>
          </a:prstGeom>
        </p:spPr>
      </p:pic>
      <p:pic>
        <p:nvPicPr>
          <p:cNvPr id="15" name="Picture 14">
            <a:extLst>
              <a:ext uri="{FF2B5EF4-FFF2-40B4-BE49-F238E27FC236}">
                <a16:creationId xmlns:a16="http://schemas.microsoft.com/office/drawing/2014/main" xmlns="" id="{A105B9B8-DF4F-415D-AECA-E0B88F40909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33802" y="3692324"/>
            <a:ext cx="2078888" cy="779583"/>
          </a:xfrm>
          <a:prstGeom prst="rect">
            <a:avLst/>
          </a:prstGeom>
        </p:spPr>
      </p:pic>
      <p:pic>
        <p:nvPicPr>
          <p:cNvPr id="25" name="Picture 24">
            <a:extLst>
              <a:ext uri="{FF2B5EF4-FFF2-40B4-BE49-F238E27FC236}">
                <a16:creationId xmlns:a16="http://schemas.microsoft.com/office/drawing/2014/main" xmlns="" id="{82F34334-29E6-4274-A999-13AEE2DC110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00678" y="3871238"/>
            <a:ext cx="2078675" cy="687695"/>
          </a:xfrm>
          <a:prstGeom prst="rect">
            <a:avLst/>
          </a:prstGeom>
        </p:spPr>
      </p:pic>
      <p:sp>
        <p:nvSpPr>
          <p:cNvPr id="57" name="TextBox 56">
            <a:extLst>
              <a:ext uri="{FF2B5EF4-FFF2-40B4-BE49-F238E27FC236}">
                <a16:creationId xmlns:a16="http://schemas.microsoft.com/office/drawing/2014/main" xmlns="" id="{063B65F9-6543-4464-BDE6-305A1894A529}"/>
              </a:ext>
            </a:extLst>
          </p:cNvPr>
          <p:cNvSpPr txBox="1"/>
          <p:nvPr/>
        </p:nvSpPr>
        <p:spPr>
          <a:xfrm>
            <a:off x="4871212" y="5028195"/>
            <a:ext cx="1559389" cy="261610"/>
          </a:xfrm>
          <a:prstGeom prst="rect">
            <a:avLst/>
          </a:prstGeom>
          <a:noFill/>
        </p:spPr>
        <p:txBody>
          <a:bodyPr wrap="square" rtlCol="0">
            <a:spAutoFit/>
          </a:bodyPr>
          <a:lstStyle/>
          <a:p>
            <a:r>
              <a:rPr lang="en-GB" sz="1100" b="1" dirty="0">
                <a:solidFill>
                  <a:srgbClr val="B50230"/>
                </a:solidFill>
                <a:latin typeface="HelveticaNeueLT Pro 95 Blk" panose="020B0904020202020204" pitchFamily="34" charset="0"/>
                <a:cs typeface="Arial" panose="020B0604020202020204" pitchFamily="34" charset="0"/>
              </a:rPr>
              <a:t>Font: </a:t>
            </a:r>
            <a:r>
              <a:rPr lang="en-GB" sz="1100" b="1" dirty="0" err="1">
                <a:solidFill>
                  <a:srgbClr val="B50230"/>
                </a:solidFill>
                <a:latin typeface="HelveticaNeueLT Pro 95 Blk" panose="020B0904020202020204" pitchFamily="34" charset="0"/>
                <a:cs typeface="Arial" panose="020B0604020202020204" pitchFamily="34" charset="0"/>
              </a:rPr>
              <a:t>Lato</a:t>
            </a:r>
            <a:endParaRPr lang="en-GB" sz="1100" b="1" dirty="0">
              <a:solidFill>
                <a:srgbClr val="B50230"/>
              </a:solidFill>
              <a:latin typeface="HelveticaNeueLT Pro 65 Md"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xmlns="" id="{929CDB55-2E51-44E2-AC46-1531C1D8D5E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56273" y="4635864"/>
            <a:ext cx="2112845" cy="1063465"/>
          </a:xfrm>
          <a:prstGeom prst="rect">
            <a:avLst/>
          </a:prstGeom>
        </p:spPr>
      </p:pic>
    </p:spTree>
    <p:extLst>
      <p:ext uri="{BB962C8B-B14F-4D97-AF65-F5344CB8AC3E}">
        <p14:creationId xmlns:p14="http://schemas.microsoft.com/office/powerpoint/2010/main" val="4152477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1A02211-E88F-4CB1-A9F3-28E8AE6FEAAC}"/>
              </a:ext>
            </a:extLst>
          </p:cNvPr>
          <p:cNvSpPr txBox="1"/>
          <p:nvPr/>
        </p:nvSpPr>
        <p:spPr>
          <a:xfrm>
            <a:off x="391160" y="1249562"/>
            <a:ext cx="4587240"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We like your idea!</a:t>
            </a:r>
          </a:p>
        </p:txBody>
      </p:sp>
      <p:sp>
        <p:nvSpPr>
          <p:cNvPr id="5" name="TextBox 4">
            <a:extLst>
              <a:ext uri="{FF2B5EF4-FFF2-40B4-BE49-F238E27FC236}">
                <a16:creationId xmlns:a16="http://schemas.microsoft.com/office/drawing/2014/main" xmlns="" id="{F01117E0-C796-4FA7-A087-E07A683EDCEA}"/>
              </a:ext>
            </a:extLst>
          </p:cNvPr>
          <p:cNvSpPr txBox="1"/>
          <p:nvPr/>
        </p:nvSpPr>
        <p:spPr>
          <a:xfrm>
            <a:off x="391160" y="1826034"/>
            <a:ext cx="3466465" cy="646331"/>
          </a:xfrm>
          <a:prstGeom prst="rect">
            <a:avLst/>
          </a:prstGeom>
          <a:noFill/>
        </p:spPr>
        <p:txBody>
          <a:bodyPr wrap="square" rtlCol="0">
            <a:spAutoFit/>
          </a:bodyPr>
          <a:lstStyle/>
          <a:p>
            <a:r>
              <a:rPr lang="en-GB" sz="1200" dirty="0">
                <a:solidFill>
                  <a:srgbClr val="828187"/>
                </a:solidFill>
                <a:latin typeface="HelveticaNeueLT Pro 55 Roman" panose="020B0604020202020204" pitchFamily="34" charset="0"/>
                <a:cs typeface="Arial" panose="020B0604020202020204" pitchFamily="34" charset="0"/>
              </a:rPr>
              <a:t>How easy is to make simple change to make everything looks much better? See below on attached examples:</a:t>
            </a:r>
            <a:endParaRPr lang="en-GB" sz="1200" dirty="0">
              <a:solidFill>
                <a:srgbClr val="B50230"/>
              </a:solidFill>
              <a:latin typeface="HelveticaNeueLT Pro 55 Roman"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xmlns="" id="{380071FE-2F74-4A5E-98ED-1116C90AF955}"/>
              </a:ext>
            </a:extLst>
          </p:cNvPr>
          <p:cNvSpPr/>
          <p:nvPr/>
        </p:nvSpPr>
        <p:spPr>
          <a:xfrm>
            <a:off x="6096000" y="415595"/>
            <a:ext cx="3072938" cy="1352550"/>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xmlns="" id="{0D80457C-C90F-4D90-A25A-265B0833811A}"/>
              </a:ext>
            </a:extLst>
          </p:cNvPr>
          <p:cNvSpPr txBox="1"/>
          <p:nvPr/>
        </p:nvSpPr>
        <p:spPr>
          <a:xfrm>
            <a:off x="6575922" y="518747"/>
            <a:ext cx="2113094" cy="307777"/>
          </a:xfrm>
          <a:prstGeom prst="rect">
            <a:avLst/>
          </a:prstGeom>
          <a:noFill/>
        </p:spPr>
        <p:txBody>
          <a:bodyPr wrap="square" rtlCol="0">
            <a:spAutoFit/>
          </a:bodyPr>
          <a:lstStyle/>
          <a:p>
            <a:r>
              <a:rPr lang="en-GB" sz="1400" b="1" dirty="0">
                <a:solidFill>
                  <a:schemeClr val="bg1"/>
                </a:solidFill>
                <a:latin typeface="HelveticaNeueLT Pro 95 Blk" panose="020B0904020202020204" pitchFamily="34" charset="0"/>
                <a:cs typeface="Arial" panose="020B0604020202020204" pitchFamily="34" charset="0"/>
              </a:rPr>
              <a:t>What customer sent:</a:t>
            </a:r>
          </a:p>
        </p:txBody>
      </p:sp>
      <p:pic>
        <p:nvPicPr>
          <p:cNvPr id="12" name="Picture 11">
            <a:extLst>
              <a:ext uri="{FF2B5EF4-FFF2-40B4-BE49-F238E27FC236}">
                <a16:creationId xmlns:a16="http://schemas.microsoft.com/office/drawing/2014/main" xmlns="" id="{4E3A60F8-DBCC-4436-B908-2E25FD5CF0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1385">
            <a:off x="6424156" y="891076"/>
            <a:ext cx="2342824" cy="2342824"/>
          </a:xfrm>
          <a:prstGeom prst="rect">
            <a:avLst/>
          </a:prstGeom>
        </p:spPr>
      </p:pic>
      <p:sp>
        <p:nvSpPr>
          <p:cNvPr id="16" name="Rectangle 15">
            <a:extLst>
              <a:ext uri="{FF2B5EF4-FFF2-40B4-BE49-F238E27FC236}">
                <a16:creationId xmlns:a16="http://schemas.microsoft.com/office/drawing/2014/main" xmlns="" id="{B180AA22-518E-4751-9D61-4D081E90CD9A}"/>
              </a:ext>
            </a:extLst>
          </p:cNvPr>
          <p:cNvSpPr/>
          <p:nvPr/>
        </p:nvSpPr>
        <p:spPr>
          <a:xfrm>
            <a:off x="5588000" y="1768145"/>
            <a:ext cx="4406900" cy="19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xmlns="" id="{5E6484EC-556E-4A48-9D47-7E98B94421C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06184" y="3466022"/>
            <a:ext cx="1270157" cy="1270157"/>
          </a:xfrm>
          <a:prstGeom prst="rect">
            <a:avLst/>
          </a:prstGeom>
        </p:spPr>
      </p:pic>
      <p:pic>
        <p:nvPicPr>
          <p:cNvPr id="7" name="Graphic 6">
            <a:extLst>
              <a:ext uri="{FF2B5EF4-FFF2-40B4-BE49-F238E27FC236}">
                <a16:creationId xmlns:a16="http://schemas.microsoft.com/office/drawing/2014/main" xmlns="" id="{AA82CE3D-4240-4E5B-A3A6-9773E2D15E3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803245" y="3466022"/>
            <a:ext cx="1270157" cy="1270157"/>
          </a:xfrm>
          <a:prstGeom prst="rect">
            <a:avLst/>
          </a:prstGeom>
        </p:spPr>
      </p:pic>
      <p:sp>
        <p:nvSpPr>
          <p:cNvPr id="8" name="Rectangle 7">
            <a:extLst>
              <a:ext uri="{FF2B5EF4-FFF2-40B4-BE49-F238E27FC236}">
                <a16:creationId xmlns:a16="http://schemas.microsoft.com/office/drawing/2014/main" xmlns="" id="{C96902CC-585E-4F46-8D0D-214F77B135D9}"/>
              </a:ext>
            </a:extLst>
          </p:cNvPr>
          <p:cNvSpPr/>
          <p:nvPr/>
        </p:nvSpPr>
        <p:spPr>
          <a:xfrm rot="900000">
            <a:off x="5960426" y="2081954"/>
            <a:ext cx="162098" cy="3952702"/>
          </a:xfrm>
          <a:prstGeom prst="rect">
            <a:avLst/>
          </a:prstGeom>
          <a:solidFill>
            <a:schemeClr val="bg1"/>
          </a:solidFill>
          <a:ln>
            <a:noFill/>
          </a:ln>
          <a:effectLst>
            <a:glow rad="228600">
              <a:schemeClr val="accent3">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xmlns="" id="{0DED7ADC-A072-4038-B277-D50A1A095C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23" y="3153422"/>
            <a:ext cx="4926327" cy="1937689"/>
          </a:xfrm>
          <a:prstGeom prst="rect">
            <a:avLst/>
          </a:prstGeom>
        </p:spPr>
      </p:pic>
      <p:pic>
        <p:nvPicPr>
          <p:cNvPr id="20" name="Picture 19">
            <a:extLst>
              <a:ext uri="{FF2B5EF4-FFF2-40B4-BE49-F238E27FC236}">
                <a16:creationId xmlns:a16="http://schemas.microsoft.com/office/drawing/2014/main" xmlns="" id="{71BD4BDD-5B6C-4C8A-A98F-C44D5D42E1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9869" y="3120695"/>
            <a:ext cx="4926325" cy="1937688"/>
          </a:xfrm>
          <a:prstGeom prst="rect">
            <a:avLst/>
          </a:prstGeom>
        </p:spPr>
      </p:pic>
      <p:sp>
        <p:nvSpPr>
          <p:cNvPr id="27" name="TextBox 26">
            <a:extLst>
              <a:ext uri="{FF2B5EF4-FFF2-40B4-BE49-F238E27FC236}">
                <a16:creationId xmlns:a16="http://schemas.microsoft.com/office/drawing/2014/main" xmlns="" id="{D7BB748A-76F2-4B37-94A6-D90AA466919C}"/>
              </a:ext>
            </a:extLst>
          </p:cNvPr>
          <p:cNvSpPr txBox="1"/>
          <p:nvPr/>
        </p:nvSpPr>
        <p:spPr>
          <a:xfrm>
            <a:off x="9001881" y="2015851"/>
            <a:ext cx="2113094" cy="307777"/>
          </a:xfrm>
          <a:prstGeom prst="rect">
            <a:avLst/>
          </a:prstGeom>
          <a:noFill/>
        </p:spPr>
        <p:txBody>
          <a:bodyPr wrap="square" rtlCol="0">
            <a:spAutoFit/>
          </a:bodyPr>
          <a:lstStyle/>
          <a:p>
            <a:r>
              <a:rPr lang="en-GB" sz="1400" b="1" dirty="0">
                <a:solidFill>
                  <a:schemeClr val="bg1"/>
                </a:solidFill>
                <a:latin typeface="HelveticaNeueLT Pro 95 Blk" panose="020B0904020202020204" pitchFamily="34" charset="0"/>
                <a:cs typeface="Arial" panose="020B0604020202020204" pitchFamily="34" charset="0"/>
              </a:rPr>
              <a:t>What customer sent:</a:t>
            </a:r>
          </a:p>
        </p:txBody>
      </p:sp>
      <p:sp>
        <p:nvSpPr>
          <p:cNvPr id="28" name="TextBox 27">
            <a:extLst>
              <a:ext uri="{FF2B5EF4-FFF2-40B4-BE49-F238E27FC236}">
                <a16:creationId xmlns:a16="http://schemas.microsoft.com/office/drawing/2014/main" xmlns="" id="{0615B216-12AD-45AD-9546-820F7053B6B8}"/>
              </a:ext>
            </a:extLst>
          </p:cNvPr>
          <p:cNvSpPr txBox="1"/>
          <p:nvPr/>
        </p:nvSpPr>
        <p:spPr>
          <a:xfrm>
            <a:off x="496994" y="5069847"/>
            <a:ext cx="4587240" cy="923330"/>
          </a:xfrm>
          <a:prstGeom prst="rect">
            <a:avLst/>
          </a:prstGeom>
          <a:noFill/>
        </p:spPr>
        <p:txBody>
          <a:bodyPr wrap="square" rtlCol="0">
            <a:spAutoFit/>
          </a:bodyPr>
          <a:lstStyle/>
          <a:p>
            <a:r>
              <a:rPr lang="en-GB" b="1" dirty="0">
                <a:solidFill>
                  <a:srgbClr val="B50230"/>
                </a:solidFill>
                <a:latin typeface="HelveticaNeueLT Pro 95 Blk" panose="020B0904020202020204" pitchFamily="34" charset="0"/>
                <a:cs typeface="Arial" panose="020B0604020202020204" pitchFamily="34" charset="0"/>
              </a:rPr>
              <a:t>Looks boring a bit, putting yellow on white will render logo almost invisible like this:</a:t>
            </a:r>
          </a:p>
        </p:txBody>
      </p:sp>
      <p:sp>
        <p:nvSpPr>
          <p:cNvPr id="29" name="TextBox 28">
            <a:extLst>
              <a:ext uri="{FF2B5EF4-FFF2-40B4-BE49-F238E27FC236}">
                <a16:creationId xmlns:a16="http://schemas.microsoft.com/office/drawing/2014/main" xmlns="" id="{EB0ECB25-D072-4C8D-8FE0-F13D48F81A8B}"/>
              </a:ext>
            </a:extLst>
          </p:cNvPr>
          <p:cNvSpPr txBox="1"/>
          <p:nvPr/>
        </p:nvSpPr>
        <p:spPr>
          <a:xfrm>
            <a:off x="7240880" y="2147949"/>
            <a:ext cx="4587240" cy="923330"/>
          </a:xfrm>
          <a:prstGeom prst="rect">
            <a:avLst/>
          </a:prstGeom>
          <a:noFill/>
        </p:spPr>
        <p:txBody>
          <a:bodyPr wrap="square" rtlCol="0">
            <a:spAutoFit/>
          </a:bodyPr>
          <a:lstStyle/>
          <a:p>
            <a:r>
              <a:rPr lang="en-GB" b="1" dirty="0">
                <a:solidFill>
                  <a:srgbClr val="3DAE2B"/>
                </a:solidFill>
                <a:latin typeface="HelveticaNeueLT Pro 95 Blk" panose="020B0904020202020204" pitchFamily="34" charset="0"/>
                <a:cs typeface="Arial" panose="020B0604020202020204" pitchFamily="34" charset="0"/>
              </a:rPr>
              <a:t>Nice usage of contrast: yellow drive and off-blue shade of logo makes it stand out!</a:t>
            </a:r>
          </a:p>
        </p:txBody>
      </p:sp>
      <p:pic>
        <p:nvPicPr>
          <p:cNvPr id="31" name="Picture 30">
            <a:extLst>
              <a:ext uri="{FF2B5EF4-FFF2-40B4-BE49-F238E27FC236}">
                <a16:creationId xmlns:a16="http://schemas.microsoft.com/office/drawing/2014/main" xmlns="" id="{D683E4E9-4737-432E-B254-3774CB13B6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7178" y="5674801"/>
            <a:ext cx="1285506" cy="505632"/>
          </a:xfrm>
          <a:prstGeom prst="rect">
            <a:avLst/>
          </a:prstGeom>
        </p:spPr>
      </p:pic>
      <p:sp>
        <p:nvSpPr>
          <p:cNvPr id="17" name="TextBox 16">
            <a:extLst>
              <a:ext uri="{FF2B5EF4-FFF2-40B4-BE49-F238E27FC236}">
                <a16:creationId xmlns:a16="http://schemas.microsoft.com/office/drawing/2014/main" xmlns="" id="{C0D8EB86-7BA1-4A0E-8EDF-8AFE4BE7FA03}"/>
              </a:ext>
            </a:extLst>
          </p:cNvPr>
          <p:cNvSpPr txBox="1"/>
          <p:nvPr/>
        </p:nvSpPr>
        <p:spPr>
          <a:xfrm>
            <a:off x="6144126" y="5156922"/>
            <a:ext cx="5550880" cy="830997"/>
          </a:xfrm>
          <a:prstGeom prst="rect">
            <a:avLst/>
          </a:prstGeom>
          <a:noFill/>
        </p:spPr>
        <p:txBody>
          <a:bodyPr wrap="square" rtlCol="0">
            <a:spAutoFit/>
          </a:bodyPr>
          <a:lstStyle/>
          <a:p>
            <a:r>
              <a:rPr lang="en-GB" sz="1600" b="1" dirty="0">
                <a:solidFill>
                  <a:srgbClr val="3DAE2B"/>
                </a:solidFill>
                <a:latin typeface="HelveticaNeueLT Pro 95 Blk" panose="020B0904020202020204" pitchFamily="34" charset="0"/>
                <a:cs typeface="Arial" panose="020B0604020202020204" pitchFamily="34" charset="0"/>
              </a:rPr>
              <a:t>We’ve used standard Yellow PANTONE shell (not matched one) to reduce unnecessary costs and dark blue colour setup to create perfect contrast!</a:t>
            </a:r>
          </a:p>
        </p:txBody>
      </p:sp>
    </p:spTree>
    <p:extLst>
      <p:ext uri="{BB962C8B-B14F-4D97-AF65-F5344CB8AC3E}">
        <p14:creationId xmlns:p14="http://schemas.microsoft.com/office/powerpoint/2010/main" val="160417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1A02211-E88F-4CB1-A9F3-28E8AE6FEAAC}"/>
              </a:ext>
            </a:extLst>
          </p:cNvPr>
          <p:cNvSpPr txBox="1"/>
          <p:nvPr/>
        </p:nvSpPr>
        <p:spPr>
          <a:xfrm>
            <a:off x="391160" y="1249562"/>
            <a:ext cx="4587240"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We like your idea!</a:t>
            </a:r>
          </a:p>
        </p:txBody>
      </p:sp>
      <p:sp>
        <p:nvSpPr>
          <p:cNvPr id="5" name="TextBox 4">
            <a:extLst>
              <a:ext uri="{FF2B5EF4-FFF2-40B4-BE49-F238E27FC236}">
                <a16:creationId xmlns:a16="http://schemas.microsoft.com/office/drawing/2014/main" xmlns="" id="{F01117E0-C796-4FA7-A087-E07A683EDCEA}"/>
              </a:ext>
            </a:extLst>
          </p:cNvPr>
          <p:cNvSpPr txBox="1"/>
          <p:nvPr/>
        </p:nvSpPr>
        <p:spPr>
          <a:xfrm>
            <a:off x="391160" y="1826034"/>
            <a:ext cx="3466465" cy="646331"/>
          </a:xfrm>
          <a:prstGeom prst="rect">
            <a:avLst/>
          </a:prstGeom>
          <a:noFill/>
        </p:spPr>
        <p:txBody>
          <a:bodyPr wrap="square" rtlCol="0">
            <a:spAutoFit/>
          </a:bodyPr>
          <a:lstStyle/>
          <a:p>
            <a:r>
              <a:rPr lang="en-GB" sz="1200" dirty="0">
                <a:solidFill>
                  <a:srgbClr val="828187"/>
                </a:solidFill>
                <a:latin typeface="HelveticaNeueLT Pro 55 Roman" panose="020B0604020202020204" pitchFamily="34" charset="0"/>
                <a:cs typeface="Arial" panose="020B0604020202020204" pitchFamily="34" charset="0"/>
              </a:rPr>
              <a:t>How easy is to make simple change to make everything looks much better? See below on attached examples:</a:t>
            </a:r>
            <a:endParaRPr lang="en-GB" sz="1200" dirty="0">
              <a:solidFill>
                <a:srgbClr val="B50230"/>
              </a:solidFill>
              <a:latin typeface="HelveticaNeueLT Pro 55 Roman"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xmlns="" id="{380071FE-2F74-4A5E-98ED-1116C90AF955}"/>
              </a:ext>
            </a:extLst>
          </p:cNvPr>
          <p:cNvSpPr/>
          <p:nvPr/>
        </p:nvSpPr>
        <p:spPr>
          <a:xfrm>
            <a:off x="6096000" y="415595"/>
            <a:ext cx="3072938" cy="1352550"/>
          </a:xfrm>
          <a:prstGeom prst="roundRect">
            <a:avLst>
              <a:gd name="adj" fmla="val 85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xmlns="" id="{0D80457C-C90F-4D90-A25A-265B0833811A}"/>
              </a:ext>
            </a:extLst>
          </p:cNvPr>
          <p:cNvSpPr txBox="1"/>
          <p:nvPr/>
        </p:nvSpPr>
        <p:spPr>
          <a:xfrm>
            <a:off x="6575922" y="518747"/>
            <a:ext cx="2113094" cy="307777"/>
          </a:xfrm>
          <a:prstGeom prst="rect">
            <a:avLst/>
          </a:prstGeom>
          <a:noFill/>
        </p:spPr>
        <p:txBody>
          <a:bodyPr wrap="square" rtlCol="0">
            <a:spAutoFit/>
          </a:bodyPr>
          <a:lstStyle/>
          <a:p>
            <a:r>
              <a:rPr lang="en-GB" sz="1400" b="1" dirty="0">
                <a:solidFill>
                  <a:schemeClr val="bg1"/>
                </a:solidFill>
                <a:latin typeface="HelveticaNeueLT Pro 95 Blk" panose="020B0904020202020204" pitchFamily="34" charset="0"/>
                <a:cs typeface="Arial" panose="020B0604020202020204" pitchFamily="34" charset="0"/>
              </a:rPr>
              <a:t>What customer sent:</a:t>
            </a:r>
          </a:p>
        </p:txBody>
      </p:sp>
      <p:sp>
        <p:nvSpPr>
          <p:cNvPr id="16" name="Rectangle 15">
            <a:extLst>
              <a:ext uri="{FF2B5EF4-FFF2-40B4-BE49-F238E27FC236}">
                <a16:creationId xmlns:a16="http://schemas.microsoft.com/office/drawing/2014/main" xmlns="" id="{B180AA22-518E-4751-9D61-4D081E90CD9A}"/>
              </a:ext>
            </a:extLst>
          </p:cNvPr>
          <p:cNvSpPr/>
          <p:nvPr/>
        </p:nvSpPr>
        <p:spPr>
          <a:xfrm>
            <a:off x="5588000" y="1768145"/>
            <a:ext cx="4406900" cy="19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xmlns="" id="{5E6484EC-556E-4A48-9D47-7E98B94421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086748" y="3284753"/>
            <a:ext cx="1270157" cy="1270157"/>
          </a:xfrm>
          <a:prstGeom prst="rect">
            <a:avLst/>
          </a:prstGeom>
        </p:spPr>
      </p:pic>
      <p:pic>
        <p:nvPicPr>
          <p:cNvPr id="7" name="Graphic 6">
            <a:extLst>
              <a:ext uri="{FF2B5EF4-FFF2-40B4-BE49-F238E27FC236}">
                <a16:creationId xmlns:a16="http://schemas.microsoft.com/office/drawing/2014/main" xmlns="" id="{AA82CE3D-4240-4E5B-A3A6-9773E2D15E3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816591" y="3284754"/>
            <a:ext cx="1270157" cy="1270157"/>
          </a:xfrm>
          <a:prstGeom prst="rect">
            <a:avLst/>
          </a:prstGeom>
        </p:spPr>
      </p:pic>
      <p:sp>
        <p:nvSpPr>
          <p:cNvPr id="8" name="Rectangle 7">
            <a:extLst>
              <a:ext uri="{FF2B5EF4-FFF2-40B4-BE49-F238E27FC236}">
                <a16:creationId xmlns:a16="http://schemas.microsoft.com/office/drawing/2014/main" xmlns="" id="{C96902CC-585E-4F46-8D0D-214F77B135D9}"/>
              </a:ext>
            </a:extLst>
          </p:cNvPr>
          <p:cNvSpPr/>
          <p:nvPr/>
        </p:nvSpPr>
        <p:spPr>
          <a:xfrm rot="900000">
            <a:off x="5960426" y="2081954"/>
            <a:ext cx="162098" cy="3952702"/>
          </a:xfrm>
          <a:prstGeom prst="rect">
            <a:avLst/>
          </a:prstGeom>
          <a:solidFill>
            <a:schemeClr val="bg1"/>
          </a:solidFill>
          <a:ln>
            <a:noFill/>
          </a:ln>
          <a:effectLst>
            <a:glow rad="228600">
              <a:schemeClr val="accent3">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xmlns="" id="{D7BB748A-76F2-4B37-94A6-D90AA466919C}"/>
              </a:ext>
            </a:extLst>
          </p:cNvPr>
          <p:cNvSpPr txBox="1"/>
          <p:nvPr/>
        </p:nvSpPr>
        <p:spPr>
          <a:xfrm>
            <a:off x="9001881" y="2015851"/>
            <a:ext cx="2113094" cy="307777"/>
          </a:xfrm>
          <a:prstGeom prst="rect">
            <a:avLst/>
          </a:prstGeom>
          <a:noFill/>
        </p:spPr>
        <p:txBody>
          <a:bodyPr wrap="square" rtlCol="0">
            <a:spAutoFit/>
          </a:bodyPr>
          <a:lstStyle/>
          <a:p>
            <a:r>
              <a:rPr lang="en-GB" sz="1400" b="1" dirty="0">
                <a:solidFill>
                  <a:schemeClr val="bg1"/>
                </a:solidFill>
                <a:latin typeface="HelveticaNeueLT Pro 95 Blk" panose="020B0904020202020204" pitchFamily="34" charset="0"/>
                <a:cs typeface="Arial" panose="020B0604020202020204" pitchFamily="34" charset="0"/>
              </a:rPr>
              <a:t>What customer sent:</a:t>
            </a:r>
          </a:p>
        </p:txBody>
      </p:sp>
      <p:sp>
        <p:nvSpPr>
          <p:cNvPr id="28" name="TextBox 27">
            <a:extLst>
              <a:ext uri="{FF2B5EF4-FFF2-40B4-BE49-F238E27FC236}">
                <a16:creationId xmlns:a16="http://schemas.microsoft.com/office/drawing/2014/main" xmlns="" id="{0615B216-12AD-45AD-9546-820F7053B6B8}"/>
              </a:ext>
            </a:extLst>
          </p:cNvPr>
          <p:cNvSpPr txBox="1"/>
          <p:nvPr/>
        </p:nvSpPr>
        <p:spPr>
          <a:xfrm>
            <a:off x="371582" y="5192939"/>
            <a:ext cx="4753214" cy="830997"/>
          </a:xfrm>
          <a:prstGeom prst="rect">
            <a:avLst/>
          </a:prstGeom>
          <a:noFill/>
        </p:spPr>
        <p:txBody>
          <a:bodyPr wrap="square" rtlCol="0">
            <a:spAutoFit/>
          </a:bodyPr>
          <a:lstStyle/>
          <a:p>
            <a:r>
              <a:rPr lang="en-GB" sz="1600" b="1" dirty="0">
                <a:solidFill>
                  <a:srgbClr val="B50230"/>
                </a:solidFill>
                <a:latin typeface="HelveticaNeueLT Pro 95 Blk" panose="020B0904020202020204" pitchFamily="34" charset="0"/>
                <a:cs typeface="Arial" panose="020B0604020202020204" pitchFamily="34" charset="0"/>
              </a:rPr>
              <a:t>By just putting logo on the WA for example there is no ‘wow’ impact created with such nice branding area provided!</a:t>
            </a:r>
          </a:p>
        </p:txBody>
      </p:sp>
      <p:sp>
        <p:nvSpPr>
          <p:cNvPr id="29" name="TextBox 28">
            <a:extLst>
              <a:ext uri="{FF2B5EF4-FFF2-40B4-BE49-F238E27FC236}">
                <a16:creationId xmlns:a16="http://schemas.microsoft.com/office/drawing/2014/main" xmlns="" id="{EB0ECB25-D072-4C8D-8FE0-F13D48F81A8B}"/>
              </a:ext>
            </a:extLst>
          </p:cNvPr>
          <p:cNvSpPr txBox="1"/>
          <p:nvPr/>
        </p:nvSpPr>
        <p:spPr>
          <a:xfrm>
            <a:off x="6945569" y="1954296"/>
            <a:ext cx="4948524" cy="738664"/>
          </a:xfrm>
          <a:prstGeom prst="rect">
            <a:avLst/>
          </a:prstGeom>
          <a:noFill/>
        </p:spPr>
        <p:txBody>
          <a:bodyPr wrap="square" rtlCol="0">
            <a:spAutoFit/>
          </a:bodyPr>
          <a:lstStyle/>
          <a:p>
            <a:r>
              <a:rPr lang="en-GB" sz="1400" b="1" dirty="0">
                <a:solidFill>
                  <a:srgbClr val="3DAE2B"/>
                </a:solidFill>
                <a:latin typeface="HelveticaNeueLT Pro 95 Blk" panose="020B0904020202020204" pitchFamily="34" charset="0"/>
                <a:cs typeface="Arial" panose="020B0604020202020204" pitchFamily="34" charset="0"/>
              </a:rPr>
              <a:t>Don’t be afraid to experiment with colours and layout – few ideas and creative touches makes this almost an instant Sales Order!</a:t>
            </a:r>
          </a:p>
        </p:txBody>
      </p:sp>
      <p:pic>
        <p:nvPicPr>
          <p:cNvPr id="3" name="Picture 2">
            <a:extLst>
              <a:ext uri="{FF2B5EF4-FFF2-40B4-BE49-F238E27FC236}">
                <a16:creationId xmlns:a16="http://schemas.microsoft.com/office/drawing/2014/main" xmlns="" id="{AA97B429-D8A3-461B-BF9B-00CF407CAB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1668" y="594342"/>
            <a:ext cx="2321602" cy="1305901"/>
          </a:xfrm>
          <a:prstGeom prst="rect">
            <a:avLst/>
          </a:prstGeom>
        </p:spPr>
      </p:pic>
      <p:pic>
        <p:nvPicPr>
          <p:cNvPr id="13" name="Picture 12">
            <a:extLst>
              <a:ext uri="{FF2B5EF4-FFF2-40B4-BE49-F238E27FC236}">
                <a16:creationId xmlns:a16="http://schemas.microsoft.com/office/drawing/2014/main" xmlns="" id="{2B55F0F6-4144-4CB8-AE99-673F80C05F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4688" y="2812656"/>
            <a:ext cx="3390287" cy="2124580"/>
          </a:xfrm>
          <a:prstGeom prst="rect">
            <a:avLst/>
          </a:prstGeom>
        </p:spPr>
      </p:pic>
      <p:pic>
        <p:nvPicPr>
          <p:cNvPr id="15" name="Picture 14">
            <a:extLst>
              <a:ext uri="{FF2B5EF4-FFF2-40B4-BE49-F238E27FC236}">
                <a16:creationId xmlns:a16="http://schemas.microsoft.com/office/drawing/2014/main" xmlns="" id="{5092B400-DB90-4D9D-BF74-9F019281DA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4135" y="2780115"/>
            <a:ext cx="3387924" cy="2123098"/>
          </a:xfrm>
          <a:prstGeom prst="rect">
            <a:avLst/>
          </a:prstGeom>
        </p:spPr>
      </p:pic>
      <p:sp>
        <p:nvSpPr>
          <p:cNvPr id="17" name="TextBox 16">
            <a:extLst>
              <a:ext uri="{FF2B5EF4-FFF2-40B4-BE49-F238E27FC236}">
                <a16:creationId xmlns:a16="http://schemas.microsoft.com/office/drawing/2014/main" xmlns="" id="{34813BFA-FAE8-4BA8-B975-60CC410DDEA0}"/>
              </a:ext>
            </a:extLst>
          </p:cNvPr>
          <p:cNvSpPr txBox="1"/>
          <p:nvPr/>
        </p:nvSpPr>
        <p:spPr>
          <a:xfrm>
            <a:off x="6158457" y="5190715"/>
            <a:ext cx="5608427" cy="738664"/>
          </a:xfrm>
          <a:prstGeom prst="rect">
            <a:avLst/>
          </a:prstGeom>
          <a:noFill/>
        </p:spPr>
        <p:txBody>
          <a:bodyPr wrap="square" rtlCol="0">
            <a:spAutoFit/>
          </a:bodyPr>
          <a:lstStyle/>
          <a:p>
            <a:r>
              <a:rPr lang="en-GB" sz="1400" b="1" dirty="0">
                <a:solidFill>
                  <a:srgbClr val="3DAE2B"/>
                </a:solidFill>
                <a:latin typeface="HelveticaNeueLT Pro 95 Blk" panose="020B0904020202020204" pitchFamily="34" charset="0"/>
                <a:cs typeface="Arial" panose="020B0604020202020204" pitchFamily="34" charset="0"/>
              </a:rPr>
              <a:t>This 5 colour logo will be hard and costly to put on SPR mode hence digital print choice is the best effective way of displaying Customer’s artwork in full!</a:t>
            </a:r>
          </a:p>
        </p:txBody>
      </p:sp>
    </p:spTree>
    <p:extLst>
      <p:ext uri="{BB962C8B-B14F-4D97-AF65-F5344CB8AC3E}">
        <p14:creationId xmlns:p14="http://schemas.microsoft.com/office/powerpoint/2010/main" val="271660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B7BA9B8-01C1-4072-8831-230D494BF4EB}"/>
              </a:ext>
            </a:extLst>
          </p:cNvPr>
          <p:cNvSpPr txBox="1"/>
          <p:nvPr/>
        </p:nvSpPr>
        <p:spPr>
          <a:xfrm>
            <a:off x="391160" y="1479318"/>
            <a:ext cx="5266356"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Virtual Proof Structure </a:t>
            </a:r>
          </a:p>
        </p:txBody>
      </p:sp>
      <p:sp>
        <p:nvSpPr>
          <p:cNvPr id="3" name="TextBox 2">
            <a:extLst>
              <a:ext uri="{FF2B5EF4-FFF2-40B4-BE49-F238E27FC236}">
                <a16:creationId xmlns:a16="http://schemas.microsoft.com/office/drawing/2014/main" xmlns="" id="{D59D33D8-F647-49A2-A105-09B7C0BDFBFE}"/>
              </a:ext>
            </a:extLst>
          </p:cNvPr>
          <p:cNvSpPr txBox="1"/>
          <p:nvPr/>
        </p:nvSpPr>
        <p:spPr>
          <a:xfrm>
            <a:off x="391160" y="2330093"/>
            <a:ext cx="4277094" cy="3416320"/>
          </a:xfrm>
          <a:prstGeom prst="rect">
            <a:avLst/>
          </a:prstGeom>
          <a:noFill/>
        </p:spPr>
        <p:txBody>
          <a:bodyPr wrap="square" rtlCol="0">
            <a:spAutoFit/>
          </a:bodyPr>
          <a:lstStyle/>
          <a:p>
            <a:r>
              <a:rPr lang="en-GB" dirty="0">
                <a:solidFill>
                  <a:srgbClr val="828187"/>
                </a:solidFill>
                <a:latin typeface="HelveticaNeueLT Pro 55 Roman" panose="020B0604020202020204" pitchFamily="34" charset="0"/>
                <a:cs typeface="Arial" panose="020B0604020202020204" pitchFamily="34" charset="0"/>
              </a:rPr>
              <a:t>There are a lot of Graphic Technicians behind your </a:t>
            </a:r>
            <a:r>
              <a:rPr lang="en-GB" b="1" dirty="0" err="1">
                <a:solidFill>
                  <a:srgbClr val="828187"/>
                </a:solidFill>
                <a:latin typeface="HelveticaNeueLT Pro 55 Roman" panose="020B0604020202020204" pitchFamily="34" charset="0"/>
                <a:cs typeface="Arial" panose="020B0604020202020204" pitchFamily="34" charset="0"/>
              </a:rPr>
              <a:t>Virtualproof</a:t>
            </a:r>
            <a:r>
              <a:rPr lang="en-GB" b="1" dirty="0">
                <a:solidFill>
                  <a:srgbClr val="828187"/>
                </a:solidFill>
                <a:latin typeface="HelveticaNeueLT Pro 55 Roman" panose="020B0604020202020204" pitchFamily="34" charset="0"/>
                <a:cs typeface="Arial" panose="020B0604020202020204" pitchFamily="34" charset="0"/>
              </a:rPr>
              <a:t> mailbox </a:t>
            </a:r>
            <a:r>
              <a:rPr lang="en-GB" dirty="0">
                <a:solidFill>
                  <a:srgbClr val="828187"/>
                </a:solidFill>
                <a:latin typeface="HelveticaNeueLT Pro 55 Roman" panose="020B0604020202020204" pitchFamily="34" charset="0"/>
                <a:cs typeface="Arial" panose="020B0604020202020204" pitchFamily="34" charset="0"/>
              </a:rPr>
              <a:t>you usually sending your Virtual Proof requests daily. See on the diagram how whole structure is organised – </a:t>
            </a:r>
            <a:r>
              <a:rPr lang="en-GB" b="1" dirty="0">
                <a:solidFill>
                  <a:srgbClr val="828187"/>
                </a:solidFill>
                <a:latin typeface="HelveticaNeueLT Pro 55 Roman" panose="020B0604020202020204" pitchFamily="34" charset="0"/>
                <a:cs typeface="Arial" panose="020B0604020202020204" pitchFamily="34" charset="0"/>
              </a:rPr>
              <a:t>two teams </a:t>
            </a:r>
            <a:r>
              <a:rPr lang="en-GB" dirty="0">
                <a:solidFill>
                  <a:srgbClr val="828187"/>
                </a:solidFill>
                <a:latin typeface="HelveticaNeueLT Pro 55 Roman" panose="020B0604020202020204" pitchFamily="34" charset="0"/>
                <a:cs typeface="Arial" panose="020B0604020202020204" pitchFamily="34" charset="0"/>
              </a:rPr>
              <a:t>of </a:t>
            </a:r>
            <a:r>
              <a:rPr lang="en-GB" b="1" dirty="0">
                <a:solidFill>
                  <a:srgbClr val="828187"/>
                </a:solidFill>
                <a:latin typeface="HelveticaNeueLT Pro 55 Roman" panose="020B0604020202020204" pitchFamily="34" charset="0"/>
                <a:cs typeface="Arial" panose="020B0604020202020204" pitchFamily="34" charset="0"/>
              </a:rPr>
              <a:t>CN VP </a:t>
            </a:r>
            <a:r>
              <a:rPr lang="en-GB" dirty="0">
                <a:solidFill>
                  <a:srgbClr val="828187"/>
                </a:solidFill>
                <a:latin typeface="HelveticaNeueLT Pro 55 Roman" panose="020B0604020202020204" pitchFamily="34" charset="0"/>
                <a:cs typeface="Arial" panose="020B0604020202020204" pitchFamily="34" charset="0"/>
              </a:rPr>
              <a:t>and </a:t>
            </a:r>
            <a:r>
              <a:rPr lang="en-GB" b="1" dirty="0">
                <a:solidFill>
                  <a:srgbClr val="828187"/>
                </a:solidFill>
                <a:latin typeface="HelveticaNeueLT Pro 55 Roman" panose="020B0604020202020204" pitchFamily="34" charset="0"/>
                <a:cs typeface="Arial" panose="020B0604020202020204" pitchFamily="34" charset="0"/>
              </a:rPr>
              <a:t>PH VP </a:t>
            </a:r>
            <a:r>
              <a:rPr lang="en-GB" dirty="0">
                <a:solidFill>
                  <a:srgbClr val="828187"/>
                </a:solidFill>
                <a:latin typeface="HelveticaNeueLT Pro 55 Roman" panose="020B0604020202020204" pitchFamily="34" charset="0"/>
                <a:cs typeface="Arial" panose="020B0604020202020204" pitchFamily="34" charset="0"/>
              </a:rPr>
              <a:t>sharing the workload.</a:t>
            </a:r>
          </a:p>
          <a:p>
            <a:endParaRPr lang="en-GB" dirty="0">
              <a:solidFill>
                <a:srgbClr val="828187"/>
              </a:solidFill>
              <a:latin typeface="HelveticaNeueLT Pro 55 Roman" panose="020B0604020202020204" pitchFamily="34" charset="0"/>
              <a:cs typeface="Arial" panose="020B0604020202020204" pitchFamily="34" charset="0"/>
            </a:endParaRPr>
          </a:p>
          <a:p>
            <a:r>
              <a:rPr lang="en-GB" dirty="0">
                <a:solidFill>
                  <a:srgbClr val="828187"/>
                </a:solidFill>
                <a:latin typeface="HelveticaNeueLT Pro 55 Roman" panose="020B0604020202020204" pitchFamily="34" charset="0"/>
                <a:cs typeface="Arial" panose="020B0604020202020204" pitchFamily="34" charset="0"/>
              </a:rPr>
              <a:t>Whole VP making process is supervised so you can contact Bartek, bartek@flashbay.com, in order to get your VP right.</a:t>
            </a:r>
          </a:p>
        </p:txBody>
      </p:sp>
      <p:sp>
        <p:nvSpPr>
          <p:cNvPr id="4" name="Rectangle: Rounded Corners 3">
            <a:extLst>
              <a:ext uri="{FF2B5EF4-FFF2-40B4-BE49-F238E27FC236}">
                <a16:creationId xmlns:a16="http://schemas.microsoft.com/office/drawing/2014/main" xmlns="" id="{355648B1-63BE-4854-91C4-D51F4E84AE37}"/>
              </a:ext>
            </a:extLst>
          </p:cNvPr>
          <p:cNvSpPr/>
          <p:nvPr/>
        </p:nvSpPr>
        <p:spPr>
          <a:xfrm>
            <a:off x="6081491" y="3454401"/>
            <a:ext cx="2347495" cy="1315454"/>
          </a:xfrm>
          <a:prstGeom prst="roundRect">
            <a:avLst>
              <a:gd name="adj" fmla="val 8558"/>
            </a:avLst>
          </a:prstGeom>
          <a:solidFill>
            <a:srgbClr val="828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xmlns="" id="{70181AC5-DE23-47F3-AEE0-2C7E54E5D8C2}"/>
              </a:ext>
            </a:extLst>
          </p:cNvPr>
          <p:cNvSpPr/>
          <p:nvPr/>
        </p:nvSpPr>
        <p:spPr>
          <a:xfrm>
            <a:off x="8978229" y="3454401"/>
            <a:ext cx="2347495" cy="1315454"/>
          </a:xfrm>
          <a:prstGeom prst="roundRect">
            <a:avLst>
              <a:gd name="adj" fmla="val 8558"/>
            </a:avLst>
          </a:prstGeom>
          <a:solidFill>
            <a:srgbClr val="828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xmlns="" id="{2EB8E1D0-2617-46EC-B70D-3C3F615871A7}"/>
              </a:ext>
            </a:extLst>
          </p:cNvPr>
          <p:cNvSpPr/>
          <p:nvPr/>
        </p:nvSpPr>
        <p:spPr>
          <a:xfrm>
            <a:off x="7523746" y="5259138"/>
            <a:ext cx="2347495" cy="411215"/>
          </a:xfrm>
          <a:prstGeom prst="roundRect">
            <a:avLst>
              <a:gd name="adj" fmla="val 8558"/>
            </a:avLst>
          </a:prstGeom>
          <a:solidFill>
            <a:srgbClr val="828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xmlns="" id="{997F0E9A-48EB-4CC1-B5F1-E99E62BCBCC5}"/>
              </a:ext>
            </a:extLst>
          </p:cNvPr>
          <p:cNvSpPr/>
          <p:nvPr/>
        </p:nvSpPr>
        <p:spPr>
          <a:xfrm>
            <a:off x="7523747" y="2290010"/>
            <a:ext cx="2347495" cy="545433"/>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xmlns="" id="{21E2100C-DE8D-41F0-BF53-516996BC3CEA}"/>
              </a:ext>
            </a:extLst>
          </p:cNvPr>
          <p:cNvSpPr txBox="1"/>
          <p:nvPr/>
        </p:nvSpPr>
        <p:spPr>
          <a:xfrm>
            <a:off x="7992041" y="1092841"/>
            <a:ext cx="1410903" cy="707886"/>
          </a:xfrm>
          <a:prstGeom prst="rect">
            <a:avLst/>
          </a:prstGeom>
          <a:noFill/>
        </p:spPr>
        <p:txBody>
          <a:bodyPr wrap="square" rtlCol="0">
            <a:spAutoFit/>
          </a:bodyPr>
          <a:lstStyle/>
          <a:p>
            <a:pPr algn="ctr"/>
            <a:r>
              <a:rPr lang="en-GB" sz="2000" b="1" dirty="0">
                <a:solidFill>
                  <a:srgbClr val="B50230"/>
                </a:solidFill>
                <a:latin typeface="HelveticaNeueLT Pro 95 Blk" panose="020B0904020202020204" pitchFamily="34" charset="0"/>
                <a:cs typeface="Arial" panose="020B0604020202020204" pitchFamily="34" charset="0"/>
              </a:rPr>
              <a:t>Your VP request</a:t>
            </a:r>
          </a:p>
        </p:txBody>
      </p:sp>
      <p:sp>
        <p:nvSpPr>
          <p:cNvPr id="9" name="TextBox 8">
            <a:extLst>
              <a:ext uri="{FF2B5EF4-FFF2-40B4-BE49-F238E27FC236}">
                <a16:creationId xmlns:a16="http://schemas.microsoft.com/office/drawing/2014/main" xmlns="" id="{9DB6D99F-F53B-4D03-84EF-36CDE9ED0178}"/>
              </a:ext>
            </a:extLst>
          </p:cNvPr>
          <p:cNvSpPr txBox="1"/>
          <p:nvPr/>
        </p:nvSpPr>
        <p:spPr>
          <a:xfrm>
            <a:off x="7733828" y="2365750"/>
            <a:ext cx="1927327" cy="400110"/>
          </a:xfrm>
          <a:prstGeom prst="rect">
            <a:avLst/>
          </a:prstGeom>
          <a:noFill/>
        </p:spPr>
        <p:txBody>
          <a:bodyPr wrap="square" rtlCol="0">
            <a:spAutoFit/>
          </a:bodyPr>
          <a:lstStyle/>
          <a:p>
            <a:pPr algn="ctr"/>
            <a:r>
              <a:rPr lang="en-GB" sz="2000" b="1" dirty="0">
                <a:solidFill>
                  <a:schemeClr val="bg1"/>
                </a:solidFill>
                <a:latin typeface="HelveticaNeueLT Pro 95 Blk" panose="020B0904020202020204" pitchFamily="34" charset="0"/>
                <a:cs typeface="Arial" panose="020B0604020202020204" pitchFamily="34" charset="0"/>
              </a:rPr>
              <a:t>VP Mailbox</a:t>
            </a:r>
          </a:p>
        </p:txBody>
      </p:sp>
      <p:sp>
        <p:nvSpPr>
          <p:cNvPr id="10" name="Arrow: Down 9">
            <a:extLst>
              <a:ext uri="{FF2B5EF4-FFF2-40B4-BE49-F238E27FC236}">
                <a16:creationId xmlns:a16="http://schemas.microsoft.com/office/drawing/2014/main" xmlns="" id="{D70B0457-E9B7-4BCA-91CA-7C6ED22B17A2}"/>
              </a:ext>
            </a:extLst>
          </p:cNvPr>
          <p:cNvSpPr/>
          <p:nvPr/>
        </p:nvSpPr>
        <p:spPr>
          <a:xfrm rot="10800000">
            <a:off x="7876673" y="2945095"/>
            <a:ext cx="411748" cy="395640"/>
          </a:xfrm>
          <a:prstGeom prst="downArrow">
            <a:avLst/>
          </a:prstGeom>
          <a:solidFill>
            <a:srgbClr val="828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xmlns="" id="{AED6A381-C055-4EA3-A5FE-23082C73AA4E}"/>
              </a:ext>
            </a:extLst>
          </p:cNvPr>
          <p:cNvSpPr/>
          <p:nvPr/>
        </p:nvSpPr>
        <p:spPr>
          <a:xfrm rot="10800000">
            <a:off x="9133305" y="2945095"/>
            <a:ext cx="411748" cy="395640"/>
          </a:xfrm>
          <a:prstGeom prst="downArrow">
            <a:avLst/>
          </a:prstGeom>
          <a:solidFill>
            <a:srgbClr val="828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xmlns="" id="{C643A1EF-62ED-49D9-A85C-006D26811809}"/>
              </a:ext>
            </a:extLst>
          </p:cNvPr>
          <p:cNvSpPr/>
          <p:nvPr/>
        </p:nvSpPr>
        <p:spPr>
          <a:xfrm>
            <a:off x="8491617" y="1824787"/>
            <a:ext cx="411748" cy="395640"/>
          </a:xfrm>
          <a:prstGeom prst="downArrow">
            <a:avLst/>
          </a:prstGeom>
          <a:solidFill>
            <a:srgbClr val="828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xmlns="" id="{9F04038D-DA71-432C-B78C-D4D7F5468DA0}"/>
              </a:ext>
            </a:extLst>
          </p:cNvPr>
          <p:cNvSpPr txBox="1"/>
          <p:nvPr/>
        </p:nvSpPr>
        <p:spPr>
          <a:xfrm>
            <a:off x="6291574" y="3603228"/>
            <a:ext cx="1927327" cy="400110"/>
          </a:xfrm>
          <a:prstGeom prst="rect">
            <a:avLst/>
          </a:prstGeom>
          <a:noFill/>
        </p:spPr>
        <p:txBody>
          <a:bodyPr wrap="square" rtlCol="0">
            <a:spAutoFit/>
          </a:bodyPr>
          <a:lstStyle/>
          <a:p>
            <a:pPr algn="ctr"/>
            <a:r>
              <a:rPr lang="en-GB" sz="2000" b="1" dirty="0">
                <a:solidFill>
                  <a:schemeClr val="bg1"/>
                </a:solidFill>
                <a:latin typeface="HelveticaNeueLT Pro 95 Blk" panose="020B0904020202020204" pitchFamily="34" charset="0"/>
                <a:cs typeface="Arial" panose="020B0604020202020204" pitchFamily="34" charset="0"/>
              </a:rPr>
              <a:t>CN Team</a:t>
            </a:r>
          </a:p>
        </p:txBody>
      </p:sp>
      <p:sp>
        <p:nvSpPr>
          <p:cNvPr id="15" name="TextBox 14">
            <a:extLst>
              <a:ext uri="{FF2B5EF4-FFF2-40B4-BE49-F238E27FC236}">
                <a16:creationId xmlns:a16="http://schemas.microsoft.com/office/drawing/2014/main" xmlns="" id="{C7836F1E-A404-4A21-BC97-636673F0217D}"/>
              </a:ext>
            </a:extLst>
          </p:cNvPr>
          <p:cNvSpPr txBox="1"/>
          <p:nvPr/>
        </p:nvSpPr>
        <p:spPr>
          <a:xfrm>
            <a:off x="9188312" y="3603228"/>
            <a:ext cx="1927327" cy="400110"/>
          </a:xfrm>
          <a:prstGeom prst="rect">
            <a:avLst/>
          </a:prstGeom>
          <a:noFill/>
        </p:spPr>
        <p:txBody>
          <a:bodyPr wrap="square" rtlCol="0">
            <a:spAutoFit/>
          </a:bodyPr>
          <a:lstStyle/>
          <a:p>
            <a:pPr algn="ctr"/>
            <a:r>
              <a:rPr lang="en-GB" sz="2000" b="1" dirty="0">
                <a:solidFill>
                  <a:schemeClr val="bg1"/>
                </a:solidFill>
                <a:latin typeface="HelveticaNeueLT Pro 95 Blk" panose="020B0904020202020204" pitchFamily="34" charset="0"/>
                <a:cs typeface="Arial" panose="020B0604020202020204" pitchFamily="34" charset="0"/>
              </a:rPr>
              <a:t>PH Team</a:t>
            </a:r>
          </a:p>
        </p:txBody>
      </p:sp>
      <p:sp>
        <p:nvSpPr>
          <p:cNvPr id="16" name="TextBox 15">
            <a:extLst>
              <a:ext uri="{FF2B5EF4-FFF2-40B4-BE49-F238E27FC236}">
                <a16:creationId xmlns:a16="http://schemas.microsoft.com/office/drawing/2014/main" xmlns="" id="{3B351B8B-84D2-4148-9AB5-D00AFF047DA0}"/>
              </a:ext>
            </a:extLst>
          </p:cNvPr>
          <p:cNvSpPr txBox="1"/>
          <p:nvPr/>
        </p:nvSpPr>
        <p:spPr>
          <a:xfrm>
            <a:off x="7523746" y="5295468"/>
            <a:ext cx="2347495" cy="338554"/>
          </a:xfrm>
          <a:prstGeom prst="rect">
            <a:avLst/>
          </a:prstGeom>
          <a:noFill/>
        </p:spPr>
        <p:txBody>
          <a:bodyPr wrap="square" rtlCol="0">
            <a:spAutoFit/>
          </a:bodyPr>
          <a:lstStyle/>
          <a:p>
            <a:pPr algn="ctr"/>
            <a:r>
              <a:rPr lang="en-GB" sz="1600" b="1" dirty="0">
                <a:solidFill>
                  <a:schemeClr val="bg1"/>
                </a:solidFill>
                <a:latin typeface="HelveticaNeueLT Pro 95 Blk" panose="020B0904020202020204" pitchFamily="34" charset="0"/>
                <a:cs typeface="Arial" panose="020B0604020202020204" pitchFamily="34" charset="0"/>
              </a:rPr>
              <a:t>Bartek - supervising</a:t>
            </a:r>
          </a:p>
        </p:txBody>
      </p:sp>
      <p:sp>
        <p:nvSpPr>
          <p:cNvPr id="17" name="Smiley Face 16">
            <a:extLst>
              <a:ext uri="{FF2B5EF4-FFF2-40B4-BE49-F238E27FC236}">
                <a16:creationId xmlns:a16="http://schemas.microsoft.com/office/drawing/2014/main" xmlns="" id="{FB2FF982-51AF-43B2-9DD2-D8C90975FB03}"/>
              </a:ext>
            </a:extLst>
          </p:cNvPr>
          <p:cNvSpPr/>
          <p:nvPr/>
        </p:nvSpPr>
        <p:spPr>
          <a:xfrm>
            <a:off x="8544323" y="4817799"/>
            <a:ext cx="306336" cy="306336"/>
          </a:xfrm>
          <a:prstGeom prst="smileyFace">
            <a:avLst/>
          </a:prstGeom>
          <a:solidFill>
            <a:srgbClr val="828187"/>
          </a:solidFill>
          <a:ln>
            <a:solidFill>
              <a:srgbClr val="B50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xmlns="" id="{00490C17-74E9-432A-8587-41CC2E30A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4544" y="4051719"/>
            <a:ext cx="741386" cy="494044"/>
          </a:xfrm>
          <a:prstGeom prst="rect">
            <a:avLst/>
          </a:prstGeom>
        </p:spPr>
      </p:pic>
      <p:pic>
        <p:nvPicPr>
          <p:cNvPr id="21" name="Picture 20">
            <a:extLst>
              <a:ext uri="{FF2B5EF4-FFF2-40B4-BE49-F238E27FC236}">
                <a16:creationId xmlns:a16="http://schemas.microsoft.com/office/drawing/2014/main" xmlns="" id="{8091CAD3-1CA3-4D62-9F11-C59E1BC77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747" y="4003338"/>
            <a:ext cx="1114456" cy="557228"/>
          </a:xfrm>
          <a:prstGeom prst="rect">
            <a:avLst/>
          </a:prstGeom>
        </p:spPr>
      </p:pic>
    </p:spTree>
    <p:extLst>
      <p:ext uri="{BB962C8B-B14F-4D97-AF65-F5344CB8AC3E}">
        <p14:creationId xmlns:p14="http://schemas.microsoft.com/office/powerpoint/2010/main" val="412083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3850A15-FB48-4339-89BE-972CF10F6795}"/>
              </a:ext>
            </a:extLst>
          </p:cNvPr>
          <p:cNvSpPr txBox="1"/>
          <p:nvPr/>
        </p:nvSpPr>
        <p:spPr>
          <a:xfrm>
            <a:off x="391159" y="1479318"/>
            <a:ext cx="5987739"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Helping with Virtual Proofs</a:t>
            </a:r>
          </a:p>
        </p:txBody>
      </p:sp>
      <p:sp>
        <p:nvSpPr>
          <p:cNvPr id="3" name="TextBox 2">
            <a:extLst>
              <a:ext uri="{FF2B5EF4-FFF2-40B4-BE49-F238E27FC236}">
                <a16:creationId xmlns:a16="http://schemas.microsoft.com/office/drawing/2014/main" xmlns="" id="{DD41B059-2C19-491C-9375-CB1756D6A59D}"/>
              </a:ext>
            </a:extLst>
          </p:cNvPr>
          <p:cNvSpPr txBox="1"/>
          <p:nvPr/>
        </p:nvSpPr>
        <p:spPr>
          <a:xfrm>
            <a:off x="391159" y="2330093"/>
            <a:ext cx="5865553" cy="3754874"/>
          </a:xfrm>
          <a:prstGeom prst="rect">
            <a:avLst/>
          </a:prstGeom>
          <a:noFill/>
        </p:spPr>
        <p:txBody>
          <a:bodyPr wrap="square" rtlCol="0">
            <a:spAutoFit/>
          </a:bodyPr>
          <a:lstStyle/>
          <a:p>
            <a:r>
              <a:rPr lang="en-GB" sz="1400" dirty="0">
                <a:solidFill>
                  <a:srgbClr val="828187"/>
                </a:solidFill>
                <a:latin typeface="HelveticaNeueLT Pro 55 Roman" panose="020B0604020202020204" pitchFamily="34" charset="0"/>
                <a:cs typeface="Arial" panose="020B0604020202020204" pitchFamily="34" charset="0"/>
              </a:rPr>
              <a:t>All your Virtual Proof requests have to be submitted to </a:t>
            </a:r>
            <a:r>
              <a:rPr lang="en-GB" sz="1400" dirty="0" err="1">
                <a:solidFill>
                  <a:srgbClr val="828187"/>
                </a:solidFill>
                <a:latin typeface="HelveticaNeueLT Pro 55 Roman" panose="020B0604020202020204" pitchFamily="34" charset="0"/>
                <a:cs typeface="Arial" panose="020B0604020202020204" pitchFamily="34" charset="0"/>
              </a:rPr>
              <a:t>Virtualproof</a:t>
            </a:r>
            <a:r>
              <a:rPr lang="en-GB" sz="1400" dirty="0">
                <a:solidFill>
                  <a:srgbClr val="828187"/>
                </a:solidFill>
                <a:latin typeface="HelveticaNeueLT Pro 55 Roman" panose="020B0604020202020204" pitchFamily="34" charset="0"/>
                <a:cs typeface="Arial" panose="020B0604020202020204" pitchFamily="34" charset="0"/>
              </a:rPr>
              <a:t> Mailbox – they are your first initial contact. Those three categories listed here are major help points we can provide you with your artwork from client.</a:t>
            </a:r>
          </a:p>
          <a:p>
            <a:endParaRPr lang="en-GB" sz="1400" dirty="0">
              <a:solidFill>
                <a:srgbClr val="828187"/>
              </a:solidFill>
              <a:latin typeface="HelveticaNeueLT Pro 55 Roman" panose="020B0604020202020204" pitchFamily="34" charset="0"/>
              <a:cs typeface="Arial" panose="020B0604020202020204" pitchFamily="34" charset="0"/>
            </a:endParaRPr>
          </a:p>
          <a:p>
            <a:r>
              <a:rPr lang="en-GB" sz="1400" dirty="0">
                <a:solidFill>
                  <a:srgbClr val="828187"/>
                </a:solidFill>
                <a:latin typeface="HelveticaNeueLT Pro 55 Roman" panose="020B0604020202020204" pitchFamily="34" charset="0"/>
                <a:cs typeface="Arial" panose="020B0604020202020204" pitchFamily="34" charset="0"/>
              </a:rPr>
              <a:t>When comes to </a:t>
            </a:r>
            <a:r>
              <a:rPr lang="en-GB" sz="1400" b="1" dirty="0">
                <a:solidFill>
                  <a:srgbClr val="C00000"/>
                </a:solidFill>
                <a:latin typeface="HelveticaNeueLT Pro 55 Roman" panose="020B0604020202020204" pitchFamily="34" charset="0"/>
                <a:cs typeface="Arial" panose="020B0604020202020204" pitchFamily="34" charset="0"/>
              </a:rPr>
              <a:t>Fonts</a:t>
            </a:r>
            <a:r>
              <a:rPr lang="en-GB" sz="1400" dirty="0">
                <a:solidFill>
                  <a:srgbClr val="828187"/>
                </a:solidFill>
                <a:latin typeface="HelveticaNeueLT Pro 55 Roman" panose="020B0604020202020204" pitchFamily="34" charset="0"/>
                <a:cs typeface="Arial" panose="020B0604020202020204" pitchFamily="34" charset="0"/>
              </a:rPr>
              <a:t> we are able to produce print ready PDF files with desired typed text or phrase (or the one client described) so it is matching main logo or artwork making your VP seamless and consistent.</a:t>
            </a:r>
          </a:p>
          <a:p>
            <a:endParaRPr lang="en-GB" sz="1400" dirty="0">
              <a:solidFill>
                <a:srgbClr val="828187"/>
              </a:solidFill>
              <a:latin typeface="HelveticaNeueLT Pro 55 Roman" panose="020B0604020202020204" pitchFamily="34" charset="0"/>
              <a:cs typeface="Arial" panose="020B0604020202020204" pitchFamily="34" charset="0"/>
            </a:endParaRPr>
          </a:p>
          <a:p>
            <a:r>
              <a:rPr lang="en-GB" sz="1400" b="1" dirty="0">
                <a:solidFill>
                  <a:srgbClr val="B50230"/>
                </a:solidFill>
                <a:latin typeface="HelveticaNeueLT Pro 55 Roman" panose="020B0604020202020204" pitchFamily="34" charset="0"/>
                <a:cs typeface="Arial" panose="020B0604020202020204" pitchFamily="34" charset="0"/>
              </a:rPr>
              <a:t>Artwork</a:t>
            </a:r>
            <a:r>
              <a:rPr lang="en-GB" sz="1400" dirty="0">
                <a:solidFill>
                  <a:srgbClr val="828187"/>
                </a:solidFill>
                <a:latin typeface="HelveticaNeueLT Pro 55 Roman" panose="020B0604020202020204" pitchFamily="34" charset="0"/>
                <a:cs typeface="Arial" panose="020B0604020202020204" pitchFamily="34" charset="0"/>
              </a:rPr>
              <a:t> is not always perfect in order to print but we can still help you with it by making it better, sharper, by redrawing it manually using skills and special software so you can use it for future orders.</a:t>
            </a:r>
          </a:p>
          <a:p>
            <a:endParaRPr lang="en-GB" sz="1400" dirty="0">
              <a:solidFill>
                <a:srgbClr val="828187"/>
              </a:solidFill>
              <a:latin typeface="HelveticaNeueLT Pro 55 Roman" panose="020B0604020202020204" pitchFamily="34" charset="0"/>
              <a:cs typeface="Arial" panose="020B0604020202020204" pitchFamily="34" charset="0"/>
            </a:endParaRPr>
          </a:p>
          <a:p>
            <a:r>
              <a:rPr lang="en-GB" sz="1400" dirty="0">
                <a:solidFill>
                  <a:srgbClr val="828187"/>
                </a:solidFill>
                <a:latin typeface="HelveticaNeueLT Pro 55 Roman" panose="020B0604020202020204" pitchFamily="34" charset="0"/>
                <a:cs typeface="Arial" panose="020B0604020202020204" pitchFamily="34" charset="0"/>
              </a:rPr>
              <a:t>Not all the time </a:t>
            </a:r>
            <a:r>
              <a:rPr lang="en-GB" sz="1400" b="1" dirty="0">
                <a:solidFill>
                  <a:srgbClr val="B50230"/>
                </a:solidFill>
                <a:latin typeface="HelveticaNeueLT Pro 55 Roman" panose="020B0604020202020204" pitchFamily="34" charset="0"/>
                <a:cs typeface="Arial" panose="020B0604020202020204" pitchFamily="34" charset="0"/>
              </a:rPr>
              <a:t>Colours</a:t>
            </a:r>
            <a:r>
              <a:rPr lang="en-GB" sz="1400" dirty="0">
                <a:solidFill>
                  <a:srgbClr val="828187"/>
                </a:solidFill>
                <a:latin typeface="HelveticaNeueLT Pro 55 Roman" panose="020B0604020202020204" pitchFamily="34" charset="0"/>
                <a:cs typeface="Arial" panose="020B0604020202020204" pitchFamily="34" charset="0"/>
              </a:rPr>
              <a:t> are accurate since we are using PANTONEs for print hence sometimes colours are not exact – we can help you sort you all those issues.</a:t>
            </a:r>
          </a:p>
        </p:txBody>
      </p:sp>
      <p:sp>
        <p:nvSpPr>
          <p:cNvPr id="4" name="Rectangle: Rounded Corners 3">
            <a:extLst>
              <a:ext uri="{FF2B5EF4-FFF2-40B4-BE49-F238E27FC236}">
                <a16:creationId xmlns:a16="http://schemas.microsoft.com/office/drawing/2014/main" xmlns="" id="{3DD44B02-7696-4AE8-8A81-2473E1D4569E}"/>
              </a:ext>
            </a:extLst>
          </p:cNvPr>
          <p:cNvSpPr/>
          <p:nvPr/>
        </p:nvSpPr>
        <p:spPr>
          <a:xfrm>
            <a:off x="6669098" y="1503983"/>
            <a:ext cx="5089504" cy="1332301"/>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xmlns="" id="{9A04D04E-D103-4FD5-A8ED-471BCF419050}"/>
              </a:ext>
            </a:extLst>
          </p:cNvPr>
          <p:cNvSpPr/>
          <p:nvPr/>
        </p:nvSpPr>
        <p:spPr>
          <a:xfrm>
            <a:off x="6669098" y="3048059"/>
            <a:ext cx="5089504" cy="1332301"/>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xmlns="" id="{3B45D537-519E-4CDC-8863-AA9237E998D6}"/>
              </a:ext>
            </a:extLst>
          </p:cNvPr>
          <p:cNvSpPr/>
          <p:nvPr/>
        </p:nvSpPr>
        <p:spPr>
          <a:xfrm>
            <a:off x="6669098" y="4592135"/>
            <a:ext cx="5089504" cy="1332301"/>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xmlns="" id="{8461351C-370B-4CDA-B857-D24EB01AD1CD}"/>
              </a:ext>
            </a:extLst>
          </p:cNvPr>
          <p:cNvSpPr txBox="1"/>
          <p:nvPr/>
        </p:nvSpPr>
        <p:spPr>
          <a:xfrm>
            <a:off x="8559205" y="1687041"/>
            <a:ext cx="1370071" cy="584775"/>
          </a:xfrm>
          <a:prstGeom prst="rect">
            <a:avLst/>
          </a:prstGeom>
          <a:noFill/>
        </p:spPr>
        <p:txBody>
          <a:bodyPr wrap="square" rtlCol="0">
            <a:spAutoFit/>
          </a:bodyPr>
          <a:lstStyle/>
          <a:p>
            <a:pPr algn="ctr"/>
            <a:r>
              <a:rPr lang="en-GB" sz="3200" b="1" dirty="0">
                <a:solidFill>
                  <a:schemeClr val="bg1"/>
                </a:solidFill>
                <a:latin typeface="HelveticaNeueLT Pro 95 Blk" panose="020B0904020202020204" pitchFamily="34" charset="0"/>
                <a:cs typeface="Arial" panose="020B0604020202020204" pitchFamily="34" charset="0"/>
              </a:rPr>
              <a:t>Fonts</a:t>
            </a:r>
          </a:p>
        </p:txBody>
      </p:sp>
      <p:sp>
        <p:nvSpPr>
          <p:cNvPr id="8" name="TextBox 7">
            <a:extLst>
              <a:ext uri="{FF2B5EF4-FFF2-40B4-BE49-F238E27FC236}">
                <a16:creationId xmlns:a16="http://schemas.microsoft.com/office/drawing/2014/main" xmlns="" id="{CC08C014-E48B-4EFF-A086-D31A39DF0434}"/>
              </a:ext>
            </a:extLst>
          </p:cNvPr>
          <p:cNvSpPr txBox="1"/>
          <p:nvPr/>
        </p:nvSpPr>
        <p:spPr>
          <a:xfrm>
            <a:off x="6782207" y="3191868"/>
            <a:ext cx="4924069" cy="584775"/>
          </a:xfrm>
          <a:prstGeom prst="rect">
            <a:avLst/>
          </a:prstGeom>
          <a:noFill/>
        </p:spPr>
        <p:txBody>
          <a:bodyPr wrap="square" rtlCol="0">
            <a:spAutoFit/>
          </a:bodyPr>
          <a:lstStyle/>
          <a:p>
            <a:pPr algn="ctr"/>
            <a:r>
              <a:rPr lang="en-GB" sz="3200" b="1" dirty="0">
                <a:solidFill>
                  <a:schemeClr val="bg1"/>
                </a:solidFill>
                <a:latin typeface="HelveticaNeueLT Pro 95 Blk" panose="020B0904020202020204" pitchFamily="34" charset="0"/>
                <a:cs typeface="Arial" panose="020B0604020202020204" pitchFamily="34" charset="0"/>
              </a:rPr>
              <a:t>Artwork</a:t>
            </a:r>
          </a:p>
        </p:txBody>
      </p:sp>
      <p:sp>
        <p:nvSpPr>
          <p:cNvPr id="9" name="TextBox 8">
            <a:extLst>
              <a:ext uri="{FF2B5EF4-FFF2-40B4-BE49-F238E27FC236}">
                <a16:creationId xmlns:a16="http://schemas.microsoft.com/office/drawing/2014/main" xmlns="" id="{D8896298-28E8-4CAD-8A8E-709611E48F5F}"/>
              </a:ext>
            </a:extLst>
          </p:cNvPr>
          <p:cNvSpPr txBox="1"/>
          <p:nvPr/>
        </p:nvSpPr>
        <p:spPr>
          <a:xfrm>
            <a:off x="6782207" y="4673510"/>
            <a:ext cx="4924069" cy="584775"/>
          </a:xfrm>
          <a:prstGeom prst="rect">
            <a:avLst/>
          </a:prstGeom>
          <a:noFill/>
        </p:spPr>
        <p:txBody>
          <a:bodyPr wrap="square" rtlCol="0">
            <a:spAutoFit/>
          </a:bodyPr>
          <a:lstStyle/>
          <a:p>
            <a:pPr algn="ctr"/>
            <a:r>
              <a:rPr lang="en-GB" sz="3200" b="1" dirty="0">
                <a:solidFill>
                  <a:schemeClr val="bg1"/>
                </a:solidFill>
                <a:latin typeface="HelveticaNeueLT Pro 95 Blk" panose="020B0904020202020204" pitchFamily="34" charset="0"/>
                <a:cs typeface="Arial" panose="020B0604020202020204" pitchFamily="34" charset="0"/>
              </a:rPr>
              <a:t>Colours</a:t>
            </a:r>
          </a:p>
        </p:txBody>
      </p:sp>
      <p:sp>
        <p:nvSpPr>
          <p:cNvPr id="10" name="TextBox 9">
            <a:extLst>
              <a:ext uri="{FF2B5EF4-FFF2-40B4-BE49-F238E27FC236}">
                <a16:creationId xmlns:a16="http://schemas.microsoft.com/office/drawing/2014/main" xmlns="" id="{CBA73D86-F347-4BAE-87DE-4AC34B4C7C86}"/>
              </a:ext>
            </a:extLst>
          </p:cNvPr>
          <p:cNvSpPr txBox="1"/>
          <p:nvPr/>
        </p:nvSpPr>
        <p:spPr>
          <a:xfrm>
            <a:off x="6718641" y="2208818"/>
            <a:ext cx="4987636" cy="523220"/>
          </a:xfrm>
          <a:prstGeom prst="rect">
            <a:avLst/>
          </a:prstGeom>
          <a:noFill/>
        </p:spPr>
        <p:txBody>
          <a:bodyPr wrap="square" rtlCol="0">
            <a:spAutoFit/>
          </a:bodyPr>
          <a:lstStyle/>
          <a:p>
            <a:pPr algn="ctr"/>
            <a:r>
              <a:rPr lang="en-GB" sz="1400" dirty="0">
                <a:solidFill>
                  <a:schemeClr val="bg1"/>
                </a:solidFill>
                <a:latin typeface="HelveticaNeueLT Pro 55 Roman" panose="020B0604020202020204" pitchFamily="34" charset="0"/>
                <a:cs typeface="Arial" panose="020B0604020202020204" pitchFamily="34" charset="0"/>
              </a:rPr>
              <a:t>Anything related to </a:t>
            </a:r>
            <a:r>
              <a:rPr lang="en-GB" sz="1400" b="1" dirty="0">
                <a:solidFill>
                  <a:schemeClr val="bg1"/>
                </a:solidFill>
                <a:latin typeface="HelveticaNeueLT Pro 55 Roman" panose="020B0604020202020204" pitchFamily="34" charset="0"/>
                <a:cs typeface="Arial" panose="020B0604020202020204" pitchFamily="34" charset="0"/>
              </a:rPr>
              <a:t>font types specified or requested by client</a:t>
            </a:r>
            <a:r>
              <a:rPr lang="en-GB" sz="1400" dirty="0">
                <a:solidFill>
                  <a:schemeClr val="bg1"/>
                </a:solidFill>
                <a:latin typeface="HelveticaNeueLT Pro 55 Roman" panose="020B0604020202020204" pitchFamily="34" charset="0"/>
                <a:cs typeface="Arial" panose="020B0604020202020204" pitchFamily="34" charset="0"/>
              </a:rPr>
              <a:t> or you need to </a:t>
            </a:r>
            <a:r>
              <a:rPr lang="en-GB" sz="1400" b="1" dirty="0">
                <a:solidFill>
                  <a:schemeClr val="bg1"/>
                </a:solidFill>
                <a:latin typeface="HelveticaNeueLT Pro 55 Roman" panose="020B0604020202020204" pitchFamily="34" charset="0"/>
                <a:cs typeface="Arial" panose="020B0604020202020204" pitchFamily="34" charset="0"/>
              </a:rPr>
              <a:t>match</a:t>
            </a:r>
            <a:r>
              <a:rPr lang="en-GB" sz="1400" dirty="0">
                <a:solidFill>
                  <a:schemeClr val="bg1"/>
                </a:solidFill>
                <a:latin typeface="HelveticaNeueLT Pro 55 Roman" panose="020B0604020202020204" pitchFamily="34" charset="0"/>
                <a:cs typeface="Arial" panose="020B0604020202020204" pitchFamily="34" charset="0"/>
              </a:rPr>
              <a:t> text to customer’s artwork</a:t>
            </a:r>
          </a:p>
        </p:txBody>
      </p:sp>
      <p:sp>
        <p:nvSpPr>
          <p:cNvPr id="11" name="TextBox 10">
            <a:extLst>
              <a:ext uri="{FF2B5EF4-FFF2-40B4-BE49-F238E27FC236}">
                <a16:creationId xmlns:a16="http://schemas.microsoft.com/office/drawing/2014/main" xmlns="" id="{3584ABEB-ECB8-4F59-86FC-55FBB1C91B73}"/>
              </a:ext>
            </a:extLst>
          </p:cNvPr>
          <p:cNvSpPr txBox="1"/>
          <p:nvPr/>
        </p:nvSpPr>
        <p:spPr>
          <a:xfrm>
            <a:off x="6718641" y="3714209"/>
            <a:ext cx="4987636" cy="523220"/>
          </a:xfrm>
          <a:prstGeom prst="rect">
            <a:avLst/>
          </a:prstGeom>
          <a:noFill/>
        </p:spPr>
        <p:txBody>
          <a:bodyPr wrap="square" rtlCol="0">
            <a:spAutoFit/>
          </a:bodyPr>
          <a:lstStyle/>
          <a:p>
            <a:pPr algn="ctr"/>
            <a:r>
              <a:rPr lang="en-GB" sz="1400" b="1" dirty="0">
                <a:solidFill>
                  <a:schemeClr val="bg1"/>
                </a:solidFill>
                <a:latin typeface="HelveticaNeueLT Pro 55 Roman" panose="020B0604020202020204" pitchFamily="34" charset="0"/>
                <a:cs typeface="Arial" panose="020B0604020202020204" pitchFamily="34" charset="0"/>
              </a:rPr>
              <a:t>Blurry logos, not sharp elements </a:t>
            </a:r>
            <a:r>
              <a:rPr lang="en-GB" sz="1400" dirty="0">
                <a:solidFill>
                  <a:schemeClr val="bg1"/>
                </a:solidFill>
                <a:latin typeface="HelveticaNeueLT Pro 55 Roman" panose="020B0604020202020204" pitchFamily="34" charset="0"/>
                <a:cs typeface="Arial" panose="020B0604020202020204" pitchFamily="34" charset="0"/>
              </a:rPr>
              <a:t>that can be </a:t>
            </a:r>
            <a:r>
              <a:rPr lang="en-GB" sz="1400" u="sng" dirty="0">
                <a:solidFill>
                  <a:schemeClr val="bg1"/>
                </a:solidFill>
                <a:latin typeface="HelveticaNeueLT Pro 55 Roman" panose="020B0604020202020204" pitchFamily="34" charset="0"/>
                <a:cs typeface="Arial" panose="020B0604020202020204" pitchFamily="34" charset="0"/>
              </a:rPr>
              <a:t>redrawn</a:t>
            </a:r>
            <a:r>
              <a:rPr lang="en-GB" sz="1400" dirty="0">
                <a:solidFill>
                  <a:schemeClr val="bg1"/>
                </a:solidFill>
                <a:latin typeface="HelveticaNeueLT Pro 55 Roman" panose="020B0604020202020204" pitchFamily="34" charset="0"/>
                <a:cs typeface="Arial" panose="020B0604020202020204" pitchFamily="34" charset="0"/>
              </a:rPr>
              <a:t> manually as a last resort</a:t>
            </a:r>
          </a:p>
        </p:txBody>
      </p:sp>
      <p:sp>
        <p:nvSpPr>
          <p:cNvPr id="12" name="TextBox 11">
            <a:extLst>
              <a:ext uri="{FF2B5EF4-FFF2-40B4-BE49-F238E27FC236}">
                <a16:creationId xmlns:a16="http://schemas.microsoft.com/office/drawing/2014/main" xmlns="" id="{4A7B0E5D-2FF8-4376-BF3F-0ED0C07D5189}"/>
              </a:ext>
            </a:extLst>
          </p:cNvPr>
          <p:cNvSpPr txBox="1"/>
          <p:nvPr/>
        </p:nvSpPr>
        <p:spPr>
          <a:xfrm>
            <a:off x="6718641" y="5258285"/>
            <a:ext cx="4987636" cy="523220"/>
          </a:xfrm>
          <a:prstGeom prst="rect">
            <a:avLst/>
          </a:prstGeom>
          <a:noFill/>
        </p:spPr>
        <p:txBody>
          <a:bodyPr wrap="square" rtlCol="0">
            <a:spAutoFit/>
          </a:bodyPr>
          <a:lstStyle/>
          <a:p>
            <a:pPr algn="ctr"/>
            <a:r>
              <a:rPr lang="en-GB" sz="1400" dirty="0">
                <a:solidFill>
                  <a:schemeClr val="bg1"/>
                </a:solidFill>
                <a:latin typeface="HelveticaNeueLT Pro 55 Roman" panose="020B0604020202020204" pitchFamily="34" charset="0"/>
                <a:cs typeface="Arial" panose="020B0604020202020204" pitchFamily="34" charset="0"/>
              </a:rPr>
              <a:t>Any problems related to colour </a:t>
            </a:r>
            <a:r>
              <a:rPr lang="en-GB" sz="1400" u="sng" dirty="0">
                <a:solidFill>
                  <a:schemeClr val="bg1"/>
                </a:solidFill>
                <a:latin typeface="HelveticaNeueLT Pro 55 Roman" panose="020B0604020202020204" pitchFamily="34" charset="0"/>
                <a:cs typeface="Arial" panose="020B0604020202020204" pitchFamily="34" charset="0"/>
              </a:rPr>
              <a:t>spaces</a:t>
            </a:r>
            <a:r>
              <a:rPr lang="en-GB" sz="1400" dirty="0">
                <a:solidFill>
                  <a:schemeClr val="bg1"/>
                </a:solidFill>
                <a:latin typeface="HelveticaNeueLT Pro 55 Roman" panose="020B0604020202020204" pitchFamily="34" charset="0"/>
                <a:cs typeface="Arial" panose="020B0604020202020204" pitchFamily="34" charset="0"/>
              </a:rPr>
              <a:t> translations from client’s artwork or not perfectly illustrated shades on VPs </a:t>
            </a:r>
          </a:p>
        </p:txBody>
      </p:sp>
    </p:spTree>
    <p:extLst>
      <p:ext uri="{BB962C8B-B14F-4D97-AF65-F5344CB8AC3E}">
        <p14:creationId xmlns:p14="http://schemas.microsoft.com/office/powerpoint/2010/main" val="71040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97F5417-D022-4FBA-B7EE-393AF24A0DD6}"/>
              </a:ext>
            </a:extLst>
          </p:cNvPr>
          <p:cNvSpPr/>
          <p:nvPr/>
        </p:nvSpPr>
        <p:spPr>
          <a:xfrm>
            <a:off x="9155914" y="1201003"/>
            <a:ext cx="1587064" cy="1378424"/>
          </a:xfrm>
          <a:prstGeom prst="rect">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xmlns="" id="{ED7575FC-D45F-497D-9851-66E6D760AB79}"/>
              </a:ext>
            </a:extLst>
          </p:cNvPr>
          <p:cNvSpPr txBox="1"/>
          <p:nvPr/>
        </p:nvSpPr>
        <p:spPr>
          <a:xfrm>
            <a:off x="391159" y="1479318"/>
            <a:ext cx="5987739"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Things we cannot print</a:t>
            </a:r>
          </a:p>
        </p:txBody>
      </p:sp>
      <p:sp>
        <p:nvSpPr>
          <p:cNvPr id="5" name="TextBox 4">
            <a:extLst>
              <a:ext uri="{FF2B5EF4-FFF2-40B4-BE49-F238E27FC236}">
                <a16:creationId xmlns:a16="http://schemas.microsoft.com/office/drawing/2014/main" xmlns="" id="{C36780DA-C7DC-4D90-9E45-10E5827D75C8}"/>
              </a:ext>
            </a:extLst>
          </p:cNvPr>
          <p:cNvSpPr txBox="1"/>
          <p:nvPr/>
        </p:nvSpPr>
        <p:spPr>
          <a:xfrm>
            <a:off x="391160" y="2330093"/>
            <a:ext cx="4319385" cy="3046988"/>
          </a:xfrm>
          <a:prstGeom prst="rect">
            <a:avLst/>
          </a:prstGeom>
          <a:noFill/>
        </p:spPr>
        <p:txBody>
          <a:bodyPr wrap="square" rtlCol="0">
            <a:spAutoFit/>
          </a:bodyPr>
          <a:lstStyle/>
          <a:p>
            <a:r>
              <a:rPr lang="en-GB" sz="1600" dirty="0">
                <a:solidFill>
                  <a:srgbClr val="828187"/>
                </a:solidFill>
                <a:latin typeface="HelveticaNeueLT Pro 55 Roman" panose="020B0604020202020204" pitchFamily="34" charset="0"/>
                <a:cs typeface="Arial" panose="020B0604020202020204" pitchFamily="34" charset="0"/>
              </a:rPr>
              <a:t>There a lot of element of artwork we can print using our SPR technique, but more important is to know what are </a:t>
            </a:r>
            <a:r>
              <a:rPr lang="en-GB" sz="1600" u="sng" dirty="0">
                <a:solidFill>
                  <a:srgbClr val="828187"/>
                </a:solidFill>
                <a:latin typeface="HelveticaNeueLT Pro 55 Roman" panose="020B0604020202020204" pitchFamily="34" charset="0"/>
                <a:cs typeface="Arial" panose="020B0604020202020204" pitchFamily="34" charset="0"/>
              </a:rPr>
              <a:t>limitations</a:t>
            </a:r>
            <a:r>
              <a:rPr lang="en-GB" sz="1600" dirty="0">
                <a:solidFill>
                  <a:srgbClr val="828187"/>
                </a:solidFill>
                <a:latin typeface="HelveticaNeueLT Pro 55 Roman" panose="020B0604020202020204" pitchFamily="34" charset="0"/>
                <a:cs typeface="Arial" panose="020B0604020202020204" pitchFamily="34" charset="0"/>
              </a:rPr>
              <a:t> of this process.</a:t>
            </a:r>
          </a:p>
          <a:p>
            <a:endParaRPr lang="en-GB" sz="1600" dirty="0">
              <a:solidFill>
                <a:srgbClr val="828187"/>
              </a:solidFill>
              <a:latin typeface="HelveticaNeueLT Pro 55 Roman" panose="020B0604020202020204" pitchFamily="34" charset="0"/>
              <a:cs typeface="Arial" panose="020B0604020202020204" pitchFamily="34" charset="0"/>
            </a:endParaRPr>
          </a:p>
          <a:p>
            <a:r>
              <a:rPr lang="en-GB" sz="1600" dirty="0">
                <a:solidFill>
                  <a:srgbClr val="828187"/>
                </a:solidFill>
                <a:latin typeface="HelveticaNeueLT Pro 55 Roman" panose="020B0604020202020204" pitchFamily="34" charset="0"/>
                <a:cs typeface="Arial" panose="020B0604020202020204" pitchFamily="34" charset="0"/>
              </a:rPr>
              <a:t>Since PANTONE paint is very thick we cannot print any elements containing </a:t>
            </a:r>
            <a:r>
              <a:rPr lang="en-GB" sz="1600" b="1" dirty="0">
                <a:solidFill>
                  <a:srgbClr val="B50230"/>
                </a:solidFill>
                <a:latin typeface="HelveticaNeueLT Pro 55 Roman" panose="020B0604020202020204" pitchFamily="34" charset="0"/>
                <a:cs typeface="Arial" panose="020B0604020202020204" pitchFamily="34" charset="0"/>
              </a:rPr>
              <a:t>transparencies</a:t>
            </a:r>
            <a:r>
              <a:rPr lang="en-GB" sz="1600" dirty="0">
                <a:solidFill>
                  <a:srgbClr val="828187"/>
                </a:solidFill>
                <a:latin typeface="HelveticaNeueLT Pro 55 Roman" panose="020B0604020202020204" pitchFamily="34" charset="0"/>
                <a:cs typeface="Arial" panose="020B0604020202020204" pitchFamily="34" charset="0"/>
              </a:rPr>
              <a:t> (like 50% of the colour), </a:t>
            </a:r>
            <a:r>
              <a:rPr lang="en-GB" sz="1600" b="1" dirty="0">
                <a:solidFill>
                  <a:srgbClr val="B50230"/>
                </a:solidFill>
                <a:latin typeface="HelveticaNeueLT Pro 55 Roman" panose="020B0604020202020204" pitchFamily="34" charset="0"/>
                <a:cs typeface="Arial" panose="020B0604020202020204" pitchFamily="34" charset="0"/>
              </a:rPr>
              <a:t>gradients</a:t>
            </a:r>
            <a:r>
              <a:rPr lang="en-GB" sz="1600" dirty="0">
                <a:solidFill>
                  <a:srgbClr val="828187"/>
                </a:solidFill>
                <a:latin typeface="HelveticaNeueLT Pro 55 Roman" panose="020B0604020202020204" pitchFamily="34" charset="0"/>
                <a:cs typeface="Arial" panose="020B0604020202020204" pitchFamily="34" charset="0"/>
              </a:rPr>
              <a:t> (one colour seamlessly transforming into another, like for example dark blue going into light blue) and </a:t>
            </a:r>
            <a:r>
              <a:rPr lang="en-GB" sz="1600" b="1" dirty="0">
                <a:solidFill>
                  <a:srgbClr val="B50230"/>
                </a:solidFill>
                <a:latin typeface="HelveticaNeueLT Pro 55 Roman" panose="020B0604020202020204" pitchFamily="34" charset="0"/>
                <a:cs typeface="Arial" panose="020B0604020202020204" pitchFamily="34" charset="0"/>
              </a:rPr>
              <a:t>shadows</a:t>
            </a:r>
            <a:r>
              <a:rPr lang="en-GB" sz="1600" dirty="0">
                <a:solidFill>
                  <a:srgbClr val="828187"/>
                </a:solidFill>
                <a:latin typeface="HelveticaNeueLT Pro 55 Roman" panose="020B0604020202020204" pitchFamily="34" charset="0"/>
                <a:cs typeface="Arial" panose="020B0604020202020204" pitchFamily="34" charset="0"/>
              </a:rPr>
              <a:t> (since paint is 100% opaque).</a:t>
            </a:r>
          </a:p>
        </p:txBody>
      </p:sp>
      <p:pic>
        <p:nvPicPr>
          <p:cNvPr id="7" name="Picture 6">
            <a:extLst>
              <a:ext uri="{FF2B5EF4-FFF2-40B4-BE49-F238E27FC236}">
                <a16:creationId xmlns:a16="http://schemas.microsoft.com/office/drawing/2014/main" xmlns="" id="{070D165C-1B7F-456D-A958-D78B516E5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66562"/>
            <a:ext cx="5010402" cy="5123715"/>
          </a:xfrm>
          <a:prstGeom prst="rect">
            <a:avLst/>
          </a:prstGeom>
        </p:spPr>
      </p:pic>
      <p:grpSp>
        <p:nvGrpSpPr>
          <p:cNvPr id="2" name="Group 1">
            <a:extLst>
              <a:ext uri="{FF2B5EF4-FFF2-40B4-BE49-F238E27FC236}">
                <a16:creationId xmlns:a16="http://schemas.microsoft.com/office/drawing/2014/main" xmlns="" id="{DDABCCC2-B026-49E4-BD4A-00028FEA3DF2}"/>
              </a:ext>
            </a:extLst>
          </p:cNvPr>
          <p:cNvGrpSpPr/>
          <p:nvPr/>
        </p:nvGrpSpPr>
        <p:grpSpPr>
          <a:xfrm>
            <a:off x="6186967" y="874673"/>
            <a:ext cx="2373971" cy="897032"/>
            <a:chOff x="6186967" y="874673"/>
            <a:chExt cx="2373971" cy="897032"/>
          </a:xfrm>
        </p:grpSpPr>
        <p:sp>
          <p:nvSpPr>
            <p:cNvPr id="8" name="Rectangle: Rounded Corners 7">
              <a:extLst>
                <a:ext uri="{FF2B5EF4-FFF2-40B4-BE49-F238E27FC236}">
                  <a16:creationId xmlns:a16="http://schemas.microsoft.com/office/drawing/2014/main" xmlns="" id="{A58B8E8A-2410-4D9D-9A23-F345D6EB3F4F}"/>
                </a:ext>
              </a:extLst>
            </p:cNvPr>
            <p:cNvSpPr/>
            <p:nvPr/>
          </p:nvSpPr>
          <p:spPr>
            <a:xfrm>
              <a:off x="6186967" y="1336338"/>
              <a:ext cx="2373971" cy="435367"/>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xmlns="" id="{DD5D6CFA-E9DA-414F-A688-C67BF939127D}"/>
                </a:ext>
              </a:extLst>
            </p:cNvPr>
            <p:cNvSpPr txBox="1"/>
            <p:nvPr/>
          </p:nvSpPr>
          <p:spPr>
            <a:xfrm>
              <a:off x="6378898" y="1336338"/>
              <a:ext cx="2048468" cy="400110"/>
            </a:xfrm>
            <a:prstGeom prst="rect">
              <a:avLst/>
            </a:prstGeom>
            <a:noFill/>
          </p:spPr>
          <p:txBody>
            <a:bodyPr wrap="square" rtlCol="0">
              <a:spAutoFit/>
            </a:bodyPr>
            <a:lstStyle/>
            <a:p>
              <a:pPr algn="ctr"/>
              <a:r>
                <a:rPr lang="en-GB" sz="2000" b="1" dirty="0">
                  <a:solidFill>
                    <a:schemeClr val="bg1"/>
                  </a:solidFill>
                  <a:latin typeface="HelveticaNeueLT Pro 95 Blk" panose="020B0904020202020204" pitchFamily="34" charset="0"/>
                  <a:cs typeface="Arial" panose="020B0604020202020204" pitchFamily="34" charset="0"/>
                </a:rPr>
                <a:t>Transparency</a:t>
              </a:r>
            </a:p>
          </p:txBody>
        </p:sp>
        <p:sp>
          <p:nvSpPr>
            <p:cNvPr id="12" name="TextBox 11">
              <a:extLst>
                <a:ext uri="{FF2B5EF4-FFF2-40B4-BE49-F238E27FC236}">
                  <a16:creationId xmlns:a16="http://schemas.microsoft.com/office/drawing/2014/main" xmlns="" id="{901B63DE-A5DE-4DBF-8470-851B5B4ED003}"/>
                </a:ext>
              </a:extLst>
            </p:cNvPr>
            <p:cNvSpPr txBox="1"/>
            <p:nvPr/>
          </p:nvSpPr>
          <p:spPr>
            <a:xfrm>
              <a:off x="6990600" y="874673"/>
              <a:ext cx="825063" cy="461665"/>
            </a:xfrm>
            <a:prstGeom prst="rect">
              <a:avLst/>
            </a:prstGeom>
            <a:noFill/>
          </p:spPr>
          <p:txBody>
            <a:bodyPr wrap="square" rtlCol="0">
              <a:spAutoFit/>
            </a:bodyPr>
            <a:lstStyle/>
            <a:p>
              <a:pPr algn="ctr"/>
              <a:r>
                <a:rPr lang="en-GB" sz="2400" b="1" dirty="0">
                  <a:solidFill>
                    <a:srgbClr val="B50230"/>
                  </a:solidFill>
                  <a:latin typeface="HelveticaNeueLT Pro 95 Blk" panose="020B0904020202020204" pitchFamily="34" charset="0"/>
                  <a:cs typeface="Arial" panose="020B0604020202020204" pitchFamily="34" charset="0"/>
                </a:rPr>
                <a:t>NO</a:t>
              </a:r>
            </a:p>
          </p:txBody>
        </p:sp>
      </p:grpSp>
      <p:grpSp>
        <p:nvGrpSpPr>
          <p:cNvPr id="13" name="Group 12">
            <a:extLst>
              <a:ext uri="{FF2B5EF4-FFF2-40B4-BE49-F238E27FC236}">
                <a16:creationId xmlns:a16="http://schemas.microsoft.com/office/drawing/2014/main" xmlns="" id="{2170720B-5FAC-466E-AA67-D85064906E28}"/>
              </a:ext>
            </a:extLst>
          </p:cNvPr>
          <p:cNvGrpSpPr/>
          <p:nvPr/>
        </p:nvGrpSpPr>
        <p:grpSpPr>
          <a:xfrm>
            <a:off x="9414262" y="4557011"/>
            <a:ext cx="2373971" cy="897032"/>
            <a:chOff x="6186967" y="874673"/>
            <a:chExt cx="2373971" cy="897032"/>
          </a:xfrm>
        </p:grpSpPr>
        <p:sp>
          <p:nvSpPr>
            <p:cNvPr id="14" name="Rectangle: Rounded Corners 13">
              <a:extLst>
                <a:ext uri="{FF2B5EF4-FFF2-40B4-BE49-F238E27FC236}">
                  <a16:creationId xmlns:a16="http://schemas.microsoft.com/office/drawing/2014/main" xmlns="" id="{D8A79669-2735-40B5-AAC1-C2F2295E73C3}"/>
                </a:ext>
              </a:extLst>
            </p:cNvPr>
            <p:cNvSpPr/>
            <p:nvPr/>
          </p:nvSpPr>
          <p:spPr>
            <a:xfrm>
              <a:off x="6186967" y="1336338"/>
              <a:ext cx="2373971" cy="435367"/>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xmlns="" id="{AC5BF3C5-F371-4CE5-B14C-11403D16D4F0}"/>
                </a:ext>
              </a:extLst>
            </p:cNvPr>
            <p:cNvSpPr txBox="1"/>
            <p:nvPr/>
          </p:nvSpPr>
          <p:spPr>
            <a:xfrm>
              <a:off x="6378898" y="1336338"/>
              <a:ext cx="2048468" cy="400110"/>
            </a:xfrm>
            <a:prstGeom prst="rect">
              <a:avLst/>
            </a:prstGeom>
            <a:noFill/>
          </p:spPr>
          <p:txBody>
            <a:bodyPr wrap="square" rtlCol="0">
              <a:spAutoFit/>
            </a:bodyPr>
            <a:lstStyle/>
            <a:p>
              <a:pPr algn="ctr"/>
              <a:r>
                <a:rPr lang="en-GB" sz="2000" b="1" dirty="0">
                  <a:solidFill>
                    <a:schemeClr val="bg1"/>
                  </a:solidFill>
                  <a:latin typeface="HelveticaNeueLT Pro 95 Blk" panose="020B0904020202020204" pitchFamily="34" charset="0"/>
                  <a:cs typeface="Arial" panose="020B0604020202020204" pitchFamily="34" charset="0"/>
                </a:rPr>
                <a:t>Gradients</a:t>
              </a:r>
            </a:p>
          </p:txBody>
        </p:sp>
        <p:sp>
          <p:nvSpPr>
            <p:cNvPr id="16" name="TextBox 15">
              <a:extLst>
                <a:ext uri="{FF2B5EF4-FFF2-40B4-BE49-F238E27FC236}">
                  <a16:creationId xmlns:a16="http://schemas.microsoft.com/office/drawing/2014/main" xmlns="" id="{0562400D-D2E0-4AD6-A67D-2B53BC368E6F}"/>
                </a:ext>
              </a:extLst>
            </p:cNvPr>
            <p:cNvSpPr txBox="1"/>
            <p:nvPr/>
          </p:nvSpPr>
          <p:spPr>
            <a:xfrm>
              <a:off x="6990600" y="874673"/>
              <a:ext cx="825063" cy="461665"/>
            </a:xfrm>
            <a:prstGeom prst="rect">
              <a:avLst/>
            </a:prstGeom>
            <a:noFill/>
          </p:spPr>
          <p:txBody>
            <a:bodyPr wrap="square" rtlCol="0">
              <a:spAutoFit/>
            </a:bodyPr>
            <a:lstStyle/>
            <a:p>
              <a:pPr algn="ctr"/>
              <a:r>
                <a:rPr lang="en-GB" sz="2400" b="1" dirty="0">
                  <a:solidFill>
                    <a:srgbClr val="B50230"/>
                  </a:solidFill>
                  <a:latin typeface="HelveticaNeueLT Pro 95 Blk" panose="020B0904020202020204" pitchFamily="34" charset="0"/>
                  <a:cs typeface="Arial" panose="020B0604020202020204" pitchFamily="34" charset="0"/>
                </a:rPr>
                <a:t>NO</a:t>
              </a:r>
            </a:p>
          </p:txBody>
        </p:sp>
      </p:grpSp>
      <p:grpSp>
        <p:nvGrpSpPr>
          <p:cNvPr id="17" name="Group 16">
            <a:extLst>
              <a:ext uri="{FF2B5EF4-FFF2-40B4-BE49-F238E27FC236}">
                <a16:creationId xmlns:a16="http://schemas.microsoft.com/office/drawing/2014/main" xmlns="" id="{EDD22E75-56E1-4808-B71A-1C2C46455E10}"/>
              </a:ext>
            </a:extLst>
          </p:cNvPr>
          <p:cNvGrpSpPr/>
          <p:nvPr/>
        </p:nvGrpSpPr>
        <p:grpSpPr>
          <a:xfrm>
            <a:off x="5145431" y="4930166"/>
            <a:ext cx="2373971" cy="897032"/>
            <a:chOff x="6186967" y="874673"/>
            <a:chExt cx="2373971" cy="897032"/>
          </a:xfrm>
        </p:grpSpPr>
        <p:sp>
          <p:nvSpPr>
            <p:cNvPr id="18" name="Rectangle: Rounded Corners 17">
              <a:extLst>
                <a:ext uri="{FF2B5EF4-FFF2-40B4-BE49-F238E27FC236}">
                  <a16:creationId xmlns:a16="http://schemas.microsoft.com/office/drawing/2014/main" xmlns="" id="{FF051B34-B890-491D-8846-5FBA36A3240C}"/>
                </a:ext>
              </a:extLst>
            </p:cNvPr>
            <p:cNvSpPr/>
            <p:nvPr/>
          </p:nvSpPr>
          <p:spPr>
            <a:xfrm>
              <a:off x="6186967" y="1336338"/>
              <a:ext cx="2373971" cy="435367"/>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xmlns="" id="{97155EE8-922F-427E-82A7-E180C7421C43}"/>
                </a:ext>
              </a:extLst>
            </p:cNvPr>
            <p:cNvSpPr txBox="1"/>
            <p:nvPr/>
          </p:nvSpPr>
          <p:spPr>
            <a:xfrm>
              <a:off x="6378898" y="1336338"/>
              <a:ext cx="2048468" cy="400110"/>
            </a:xfrm>
            <a:prstGeom prst="rect">
              <a:avLst/>
            </a:prstGeom>
            <a:noFill/>
          </p:spPr>
          <p:txBody>
            <a:bodyPr wrap="square" rtlCol="0">
              <a:spAutoFit/>
            </a:bodyPr>
            <a:lstStyle/>
            <a:p>
              <a:pPr algn="ctr"/>
              <a:r>
                <a:rPr lang="en-GB" sz="2000" b="1" dirty="0">
                  <a:solidFill>
                    <a:schemeClr val="bg1"/>
                  </a:solidFill>
                  <a:latin typeface="HelveticaNeueLT Pro 95 Blk" panose="020B0904020202020204" pitchFamily="34" charset="0"/>
                  <a:cs typeface="Arial" panose="020B0604020202020204" pitchFamily="34" charset="0"/>
                </a:rPr>
                <a:t>Shadows</a:t>
              </a:r>
            </a:p>
          </p:txBody>
        </p:sp>
        <p:sp>
          <p:nvSpPr>
            <p:cNvPr id="20" name="TextBox 19">
              <a:extLst>
                <a:ext uri="{FF2B5EF4-FFF2-40B4-BE49-F238E27FC236}">
                  <a16:creationId xmlns:a16="http://schemas.microsoft.com/office/drawing/2014/main" xmlns="" id="{4444B05A-1E82-43A0-ABE6-945A2798950A}"/>
                </a:ext>
              </a:extLst>
            </p:cNvPr>
            <p:cNvSpPr txBox="1"/>
            <p:nvPr/>
          </p:nvSpPr>
          <p:spPr>
            <a:xfrm>
              <a:off x="6990600" y="874673"/>
              <a:ext cx="825063" cy="461665"/>
            </a:xfrm>
            <a:prstGeom prst="rect">
              <a:avLst/>
            </a:prstGeom>
            <a:noFill/>
          </p:spPr>
          <p:txBody>
            <a:bodyPr wrap="square" rtlCol="0">
              <a:spAutoFit/>
            </a:bodyPr>
            <a:lstStyle/>
            <a:p>
              <a:pPr algn="ctr"/>
              <a:r>
                <a:rPr lang="en-GB" sz="2400" b="1" dirty="0">
                  <a:solidFill>
                    <a:srgbClr val="B50230"/>
                  </a:solidFill>
                  <a:latin typeface="HelveticaNeueLT Pro 95 Blk" panose="020B0904020202020204" pitchFamily="34" charset="0"/>
                  <a:cs typeface="Arial" panose="020B0604020202020204" pitchFamily="34" charset="0"/>
                </a:rPr>
                <a:t>NO</a:t>
              </a:r>
            </a:p>
          </p:txBody>
        </p:sp>
      </p:grpSp>
      <p:cxnSp>
        <p:nvCxnSpPr>
          <p:cNvPr id="6" name="Straight Arrow Connector 5">
            <a:extLst>
              <a:ext uri="{FF2B5EF4-FFF2-40B4-BE49-F238E27FC236}">
                <a16:creationId xmlns:a16="http://schemas.microsoft.com/office/drawing/2014/main" xmlns="" id="{FB0A9D8B-4402-4C11-A4C1-99AFB12B0E98}"/>
              </a:ext>
            </a:extLst>
          </p:cNvPr>
          <p:cNvCxnSpPr>
            <a:stCxn id="18" idx="3"/>
          </p:cNvCxnSpPr>
          <p:nvPr/>
        </p:nvCxnSpPr>
        <p:spPr>
          <a:xfrm flipV="1">
            <a:off x="7519402" y="5377081"/>
            <a:ext cx="348350" cy="232434"/>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D0DFFEEA-0666-4F55-971E-43630BBD58DC}"/>
              </a:ext>
            </a:extLst>
          </p:cNvPr>
          <p:cNvCxnSpPr>
            <a:cxnSpLocks/>
            <a:stCxn id="8" idx="3"/>
          </p:cNvCxnSpPr>
          <p:nvPr/>
        </p:nvCxnSpPr>
        <p:spPr>
          <a:xfrm>
            <a:off x="8560938" y="1554022"/>
            <a:ext cx="477483" cy="264791"/>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2A92D176-82BC-492E-9392-5ACE7E67EB35}"/>
              </a:ext>
            </a:extLst>
          </p:cNvPr>
          <p:cNvCxnSpPr>
            <a:cxnSpLocks/>
            <a:stCxn id="14" idx="1"/>
          </p:cNvCxnSpPr>
          <p:nvPr/>
        </p:nvCxnSpPr>
        <p:spPr>
          <a:xfrm flipH="1" flipV="1">
            <a:off x="8091060" y="4865390"/>
            <a:ext cx="1323202" cy="370970"/>
          </a:xfrm>
          <a:prstGeom prst="straightConnector1">
            <a:avLst/>
          </a:prstGeom>
          <a:ln>
            <a:solidFill>
              <a:srgbClr val="B5023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271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E2A28A9-2AEF-42AA-B1ED-4F8E916989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7579" y="1337703"/>
            <a:ext cx="4725809" cy="4482048"/>
          </a:xfrm>
          <a:prstGeom prst="rect">
            <a:avLst/>
          </a:prstGeom>
        </p:spPr>
      </p:pic>
      <p:sp>
        <p:nvSpPr>
          <p:cNvPr id="3" name="TextBox 2">
            <a:extLst>
              <a:ext uri="{FF2B5EF4-FFF2-40B4-BE49-F238E27FC236}">
                <a16:creationId xmlns:a16="http://schemas.microsoft.com/office/drawing/2014/main" xmlns="" id="{66A67FA5-47C0-4BB7-BBCB-8ABDA92E4387}"/>
              </a:ext>
            </a:extLst>
          </p:cNvPr>
          <p:cNvSpPr txBox="1"/>
          <p:nvPr/>
        </p:nvSpPr>
        <p:spPr>
          <a:xfrm>
            <a:off x="391160" y="1479318"/>
            <a:ext cx="3949311"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PANOTNE colours</a:t>
            </a:r>
          </a:p>
        </p:txBody>
      </p:sp>
      <p:sp>
        <p:nvSpPr>
          <p:cNvPr id="4" name="TextBox 3">
            <a:extLst>
              <a:ext uri="{FF2B5EF4-FFF2-40B4-BE49-F238E27FC236}">
                <a16:creationId xmlns:a16="http://schemas.microsoft.com/office/drawing/2014/main" xmlns="" id="{6275541D-9C61-4482-9497-9D02E651135B}"/>
              </a:ext>
            </a:extLst>
          </p:cNvPr>
          <p:cNvSpPr txBox="1"/>
          <p:nvPr/>
        </p:nvSpPr>
        <p:spPr>
          <a:xfrm>
            <a:off x="391160" y="2330093"/>
            <a:ext cx="3869689" cy="3477875"/>
          </a:xfrm>
          <a:prstGeom prst="rect">
            <a:avLst/>
          </a:prstGeom>
          <a:noFill/>
        </p:spPr>
        <p:txBody>
          <a:bodyPr wrap="square" rtlCol="0">
            <a:spAutoFit/>
          </a:bodyPr>
          <a:lstStyle/>
          <a:p>
            <a:r>
              <a:rPr lang="en-GB" sz="2000" dirty="0">
                <a:solidFill>
                  <a:srgbClr val="828187"/>
                </a:solidFill>
                <a:latin typeface="HelveticaNeueLT Pro 55 Roman" panose="020B0604020202020204" pitchFamily="34" charset="0"/>
                <a:cs typeface="Arial" panose="020B0604020202020204" pitchFamily="34" charset="0"/>
              </a:rPr>
              <a:t>In our factory we are using one particular type of </a:t>
            </a:r>
            <a:r>
              <a:rPr lang="en-GB" sz="2000" b="1" dirty="0">
                <a:solidFill>
                  <a:srgbClr val="828187"/>
                </a:solidFill>
                <a:latin typeface="HelveticaNeueLT Pro 55 Roman" panose="020B0604020202020204" pitchFamily="34" charset="0"/>
                <a:cs typeface="Arial" panose="020B0604020202020204" pitchFamily="34" charset="0"/>
              </a:rPr>
              <a:t>PANTONE</a:t>
            </a:r>
            <a:r>
              <a:rPr lang="en-GB" sz="2000" dirty="0">
                <a:solidFill>
                  <a:srgbClr val="828187"/>
                </a:solidFill>
                <a:latin typeface="HelveticaNeueLT Pro 55 Roman" panose="020B0604020202020204" pitchFamily="34" charset="0"/>
                <a:cs typeface="Arial" panose="020B0604020202020204" pitchFamily="34" charset="0"/>
              </a:rPr>
              <a:t> which is called </a:t>
            </a:r>
            <a:r>
              <a:rPr lang="en-GB" sz="2000" b="1" dirty="0">
                <a:solidFill>
                  <a:srgbClr val="B50230"/>
                </a:solidFill>
                <a:latin typeface="HelveticaNeueLT Pro 55 Roman" panose="020B0604020202020204" pitchFamily="34" charset="0"/>
                <a:cs typeface="Arial" panose="020B0604020202020204" pitchFamily="34" charset="0"/>
              </a:rPr>
              <a:t>Coated</a:t>
            </a:r>
            <a:r>
              <a:rPr lang="en-GB" sz="2000" dirty="0">
                <a:solidFill>
                  <a:srgbClr val="828187"/>
                </a:solidFill>
                <a:latin typeface="HelveticaNeueLT Pro 55 Roman" panose="020B0604020202020204" pitchFamily="34" charset="0"/>
                <a:cs typeface="Arial" panose="020B0604020202020204" pitchFamily="34" charset="0"/>
              </a:rPr>
              <a:t> (which is distinguished by letter C at the end of the name, like 485 C).</a:t>
            </a:r>
          </a:p>
          <a:p>
            <a:endParaRPr lang="en-GB" sz="2000" dirty="0">
              <a:solidFill>
                <a:srgbClr val="828187"/>
              </a:solidFill>
              <a:latin typeface="HelveticaNeueLT Pro 55 Roman" panose="020B0604020202020204" pitchFamily="34" charset="0"/>
              <a:cs typeface="Arial" panose="020B0604020202020204" pitchFamily="34" charset="0"/>
            </a:endParaRPr>
          </a:p>
          <a:p>
            <a:r>
              <a:rPr lang="en-GB" sz="2000" dirty="0">
                <a:solidFill>
                  <a:srgbClr val="828187"/>
                </a:solidFill>
                <a:latin typeface="HelveticaNeueLT Pro 55 Roman" panose="020B0604020202020204" pitchFamily="34" charset="0"/>
                <a:cs typeface="Arial" panose="020B0604020202020204" pitchFamily="34" charset="0"/>
              </a:rPr>
              <a:t>PANTONE Coated </a:t>
            </a:r>
            <a:r>
              <a:rPr lang="en-GB" sz="2000" b="1" dirty="0">
                <a:solidFill>
                  <a:srgbClr val="828187"/>
                </a:solidFill>
                <a:latin typeface="HelveticaNeueLT Pro 55 Roman" panose="020B0604020202020204" pitchFamily="34" charset="0"/>
                <a:cs typeface="Arial" panose="020B0604020202020204" pitchFamily="34" charset="0"/>
              </a:rPr>
              <a:t>ensures &amp;</a:t>
            </a:r>
            <a:r>
              <a:rPr lang="en-GB" sz="2000" dirty="0">
                <a:solidFill>
                  <a:srgbClr val="828187"/>
                </a:solidFill>
                <a:latin typeface="HelveticaNeueLT Pro 55 Roman" panose="020B0604020202020204" pitchFamily="34" charset="0"/>
                <a:cs typeface="Arial" panose="020B0604020202020204" pitchFamily="34" charset="0"/>
              </a:rPr>
              <a:t> </a:t>
            </a:r>
            <a:r>
              <a:rPr lang="en-GB" sz="2000" b="1" dirty="0">
                <a:solidFill>
                  <a:srgbClr val="828187"/>
                </a:solidFill>
                <a:latin typeface="HelveticaNeueLT Pro 55 Roman" panose="020B0604020202020204" pitchFamily="34" charset="0"/>
                <a:cs typeface="Arial" panose="020B0604020202020204" pitchFamily="34" charset="0"/>
              </a:rPr>
              <a:t>prevent wear &amp; tear </a:t>
            </a:r>
            <a:r>
              <a:rPr lang="en-GB" sz="2000" dirty="0">
                <a:solidFill>
                  <a:srgbClr val="828187"/>
                </a:solidFill>
                <a:latin typeface="HelveticaNeueLT Pro 55 Roman" panose="020B0604020202020204" pitchFamily="34" charset="0"/>
                <a:cs typeface="Arial" panose="020B0604020202020204" pitchFamily="34" charset="0"/>
              </a:rPr>
              <a:t>due to having </a:t>
            </a:r>
            <a:r>
              <a:rPr lang="en-GB" sz="2000" b="1" dirty="0">
                <a:solidFill>
                  <a:srgbClr val="B50230"/>
                </a:solidFill>
                <a:latin typeface="HelveticaNeueLT Pro 55 Roman" panose="020B0604020202020204" pitchFamily="34" charset="0"/>
                <a:cs typeface="Arial" panose="020B0604020202020204" pitchFamily="34" charset="0"/>
              </a:rPr>
              <a:t>oil</a:t>
            </a:r>
            <a:r>
              <a:rPr lang="en-GB" sz="2000" dirty="0">
                <a:solidFill>
                  <a:srgbClr val="828187"/>
                </a:solidFill>
                <a:latin typeface="HelveticaNeueLT Pro 55 Roman" panose="020B0604020202020204" pitchFamily="34" charset="0"/>
                <a:cs typeface="Arial" panose="020B0604020202020204" pitchFamily="34" charset="0"/>
              </a:rPr>
              <a:t> mixed with the paint – that also adds a nice effect of </a:t>
            </a:r>
            <a:r>
              <a:rPr lang="en-GB" sz="2000" b="1" dirty="0">
                <a:solidFill>
                  <a:srgbClr val="828187"/>
                </a:solidFill>
                <a:latin typeface="HelveticaNeueLT Pro 55 Roman" panose="020B0604020202020204" pitchFamily="34" charset="0"/>
                <a:cs typeface="Arial" panose="020B0604020202020204" pitchFamily="34" charset="0"/>
              </a:rPr>
              <a:t>shine</a:t>
            </a:r>
            <a:r>
              <a:rPr lang="en-GB" sz="2000" dirty="0">
                <a:solidFill>
                  <a:srgbClr val="828187"/>
                </a:solidFill>
                <a:latin typeface="HelveticaNeueLT Pro 55 Roman" panose="020B0604020202020204" pitchFamily="34" charset="0"/>
                <a:cs typeface="Arial" panose="020B0604020202020204" pitchFamily="34" charset="0"/>
              </a:rPr>
              <a:t> on the print matter.</a:t>
            </a:r>
          </a:p>
        </p:txBody>
      </p:sp>
      <p:sp>
        <p:nvSpPr>
          <p:cNvPr id="7" name="Rectangle: Rounded Corners 6">
            <a:extLst>
              <a:ext uri="{FF2B5EF4-FFF2-40B4-BE49-F238E27FC236}">
                <a16:creationId xmlns:a16="http://schemas.microsoft.com/office/drawing/2014/main" xmlns="" id="{F376806B-8FEA-405C-AE97-D7A5E9D8234D}"/>
              </a:ext>
            </a:extLst>
          </p:cNvPr>
          <p:cNvSpPr/>
          <p:nvPr/>
        </p:nvSpPr>
        <p:spPr>
          <a:xfrm>
            <a:off x="8872452" y="1241367"/>
            <a:ext cx="2886150" cy="4578384"/>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xmlns="" id="{B26A5808-5B2A-45BD-80CE-DCB5CD5A8800}"/>
              </a:ext>
            </a:extLst>
          </p:cNvPr>
          <p:cNvSpPr txBox="1"/>
          <p:nvPr/>
        </p:nvSpPr>
        <p:spPr>
          <a:xfrm>
            <a:off x="9049789" y="1389142"/>
            <a:ext cx="2554777" cy="4339650"/>
          </a:xfrm>
          <a:prstGeom prst="rect">
            <a:avLst/>
          </a:prstGeom>
          <a:noFill/>
        </p:spPr>
        <p:txBody>
          <a:bodyPr wrap="square" rtlCol="0">
            <a:spAutoFit/>
          </a:bodyPr>
          <a:lstStyle/>
          <a:p>
            <a:r>
              <a:rPr lang="en-GB" sz="1200" dirty="0">
                <a:solidFill>
                  <a:schemeClr val="bg1"/>
                </a:solidFill>
                <a:latin typeface="HelveticaNeueLT Pro 55 Roman" panose="020B0604020202020204" pitchFamily="34" charset="0"/>
                <a:cs typeface="Arial" panose="020B0604020202020204" pitchFamily="34" charset="0"/>
              </a:rPr>
              <a:t>Back in the early 1960s, Pantone was a printing company in Carlstadt, New Jersey, with a specialty in colour charts for the cosmetic, fashion, and medical industries. Lawrence Herbert joined the company in 1956 and noticed how difficult it was for designers, ad agencies, and printers to communicate—identifying exact colours from names alone is tough. Mistakes happened, there were tons of inefficiencies due to reprints. </a:t>
            </a:r>
            <a:r>
              <a:rPr lang="en-GB" sz="1200" b="1" dirty="0">
                <a:solidFill>
                  <a:schemeClr val="bg1"/>
                </a:solidFill>
                <a:latin typeface="HelveticaNeueLT Pro 55 Roman" panose="020B0604020202020204" pitchFamily="34" charset="0"/>
                <a:cs typeface="Arial" panose="020B0604020202020204" pitchFamily="34" charset="0"/>
              </a:rPr>
              <a:t>He bought Pantone in 1962 and launched the first PMS guide in 1963 with 10 colours</a:t>
            </a:r>
            <a:r>
              <a:rPr lang="en-GB" sz="1200" dirty="0">
                <a:solidFill>
                  <a:schemeClr val="bg1"/>
                </a:solidFill>
                <a:latin typeface="HelveticaNeueLT Pro 55 Roman" panose="020B0604020202020204" pitchFamily="34" charset="0"/>
                <a:cs typeface="Arial" panose="020B0604020202020204" pitchFamily="34" charset="0"/>
              </a:rPr>
              <a:t> in an effort to reduce the number of variables happening in the printing process. Creating an objective, numeric language means that any printer anywhere in the world can accurately produce a colour.</a:t>
            </a:r>
          </a:p>
        </p:txBody>
      </p:sp>
    </p:spTree>
    <p:extLst>
      <p:ext uri="{BB962C8B-B14F-4D97-AF65-F5344CB8AC3E}">
        <p14:creationId xmlns:p14="http://schemas.microsoft.com/office/powerpoint/2010/main" val="71694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1EB8A5E-AF3E-48A3-8E9F-1DC48D37F86E}"/>
              </a:ext>
            </a:extLst>
          </p:cNvPr>
          <p:cNvSpPr txBox="1"/>
          <p:nvPr/>
        </p:nvSpPr>
        <p:spPr>
          <a:xfrm>
            <a:off x="391161" y="1479318"/>
            <a:ext cx="4064462"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Branding Methods</a:t>
            </a:r>
          </a:p>
        </p:txBody>
      </p:sp>
      <p:sp>
        <p:nvSpPr>
          <p:cNvPr id="3" name="TextBox 2">
            <a:extLst>
              <a:ext uri="{FF2B5EF4-FFF2-40B4-BE49-F238E27FC236}">
                <a16:creationId xmlns:a16="http://schemas.microsoft.com/office/drawing/2014/main" xmlns="" id="{35AFCE23-8C82-4309-A4A0-2EABB52C1530}"/>
              </a:ext>
            </a:extLst>
          </p:cNvPr>
          <p:cNvSpPr txBox="1"/>
          <p:nvPr/>
        </p:nvSpPr>
        <p:spPr>
          <a:xfrm>
            <a:off x="391160" y="2330093"/>
            <a:ext cx="3869689" cy="1015663"/>
          </a:xfrm>
          <a:prstGeom prst="rect">
            <a:avLst/>
          </a:prstGeom>
          <a:noFill/>
        </p:spPr>
        <p:txBody>
          <a:bodyPr wrap="square" rtlCol="0">
            <a:spAutoFit/>
          </a:bodyPr>
          <a:lstStyle/>
          <a:p>
            <a:r>
              <a:rPr lang="en-GB" sz="2000" dirty="0">
                <a:solidFill>
                  <a:srgbClr val="828187"/>
                </a:solidFill>
                <a:latin typeface="HelveticaNeueLT Pro 55 Roman" panose="020B0604020202020204" pitchFamily="34" charset="0"/>
                <a:cs typeface="Arial" panose="020B0604020202020204" pitchFamily="34" charset="0"/>
              </a:rPr>
              <a:t>We have got </a:t>
            </a:r>
            <a:r>
              <a:rPr lang="en-GB" sz="2000" b="1" dirty="0">
                <a:solidFill>
                  <a:srgbClr val="B50230"/>
                </a:solidFill>
                <a:latin typeface="HelveticaNeueLT Pro 55 Roman" panose="020B0604020202020204" pitchFamily="34" charset="0"/>
                <a:cs typeface="Arial" panose="020B0604020202020204" pitchFamily="34" charset="0"/>
              </a:rPr>
              <a:t>main 4 branding methods</a:t>
            </a:r>
            <a:r>
              <a:rPr lang="en-GB" sz="2000" dirty="0">
                <a:solidFill>
                  <a:srgbClr val="828187"/>
                </a:solidFill>
                <a:latin typeface="HelveticaNeueLT Pro 55 Roman" panose="020B0604020202020204" pitchFamily="34" charset="0"/>
                <a:cs typeface="Arial" panose="020B0604020202020204" pitchFamily="34" charset="0"/>
              </a:rPr>
              <a:t> that we can use on our products:</a:t>
            </a:r>
          </a:p>
        </p:txBody>
      </p:sp>
      <p:grpSp>
        <p:nvGrpSpPr>
          <p:cNvPr id="16" name="Group 15">
            <a:extLst>
              <a:ext uri="{FF2B5EF4-FFF2-40B4-BE49-F238E27FC236}">
                <a16:creationId xmlns:a16="http://schemas.microsoft.com/office/drawing/2014/main" xmlns="" id="{35230818-78B8-4894-AE22-FCFE48114951}"/>
              </a:ext>
            </a:extLst>
          </p:cNvPr>
          <p:cNvGrpSpPr/>
          <p:nvPr/>
        </p:nvGrpSpPr>
        <p:grpSpPr>
          <a:xfrm>
            <a:off x="8290560" y="3889025"/>
            <a:ext cx="3203171" cy="1461700"/>
            <a:chOff x="8290560" y="3780861"/>
            <a:chExt cx="3203171" cy="1461700"/>
          </a:xfrm>
        </p:grpSpPr>
        <p:sp>
          <p:nvSpPr>
            <p:cNvPr id="5" name="Rectangle: Rounded Corners 4">
              <a:extLst>
                <a:ext uri="{FF2B5EF4-FFF2-40B4-BE49-F238E27FC236}">
                  <a16:creationId xmlns:a16="http://schemas.microsoft.com/office/drawing/2014/main" xmlns="" id="{FC8E0F5C-8FC7-4E5E-8B7D-C1AF4CC87C03}"/>
                </a:ext>
              </a:extLst>
            </p:cNvPr>
            <p:cNvSpPr/>
            <p:nvPr/>
          </p:nvSpPr>
          <p:spPr>
            <a:xfrm>
              <a:off x="8290560" y="3780861"/>
              <a:ext cx="3203171" cy="1461700"/>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xmlns="" id="{94AB068A-6F35-42B9-ADA5-15FD7170F82B}"/>
                </a:ext>
              </a:extLst>
            </p:cNvPr>
            <p:cNvSpPr txBox="1"/>
            <p:nvPr/>
          </p:nvSpPr>
          <p:spPr>
            <a:xfrm>
              <a:off x="8513186" y="3925908"/>
              <a:ext cx="2757918" cy="1157824"/>
            </a:xfrm>
            <a:prstGeom prst="rect">
              <a:avLst/>
            </a:prstGeom>
            <a:noFill/>
          </p:spPr>
          <p:txBody>
            <a:bodyPr wrap="square" rtlCol="0">
              <a:spAutoFit/>
            </a:bodyPr>
            <a:lstStyle/>
            <a:p>
              <a:r>
                <a:rPr lang="en-GB" sz="1400" dirty="0">
                  <a:solidFill>
                    <a:schemeClr val="bg1">
                      <a:lumMod val="95000"/>
                    </a:schemeClr>
                  </a:solidFill>
                  <a:latin typeface="HelveticaNeueLT Pro 55 Roman" panose="020B0604020202020204" pitchFamily="34" charset="0"/>
                  <a:cs typeface="Arial" panose="020B0604020202020204" pitchFamily="34" charset="0"/>
                </a:rPr>
                <a:t>We can mixed methods on our models but </a:t>
              </a:r>
              <a:r>
                <a:rPr lang="en-GB" sz="1400" b="1" dirty="0">
                  <a:solidFill>
                    <a:schemeClr val="bg1">
                      <a:lumMod val="95000"/>
                    </a:schemeClr>
                  </a:solidFill>
                  <a:latin typeface="HelveticaNeueLT Pro 55 Roman" panose="020B0604020202020204" pitchFamily="34" charset="0"/>
                  <a:cs typeface="Arial" panose="020B0604020202020204" pitchFamily="34" charset="0"/>
                </a:rPr>
                <a:t>only</a:t>
              </a:r>
              <a:r>
                <a:rPr lang="en-GB" sz="1400" dirty="0">
                  <a:solidFill>
                    <a:schemeClr val="bg1">
                      <a:lumMod val="95000"/>
                    </a:schemeClr>
                  </a:solidFill>
                  <a:latin typeface="HelveticaNeueLT Pro 55 Roman" panose="020B0604020202020204" pitchFamily="34" charset="0"/>
                  <a:cs typeface="Arial" panose="020B0604020202020204" pitchFamily="34" charset="0"/>
                </a:rPr>
                <a:t> on opposing sides of the product – like for example </a:t>
              </a:r>
              <a:r>
                <a:rPr lang="en-GB" sz="1400" b="1" dirty="0">
                  <a:solidFill>
                    <a:schemeClr val="bg1">
                      <a:lumMod val="95000"/>
                    </a:schemeClr>
                  </a:solidFill>
                  <a:latin typeface="HelveticaNeueLT Pro 55 Roman" panose="020B0604020202020204" pitchFamily="34" charset="0"/>
                  <a:cs typeface="Arial" panose="020B0604020202020204" pitchFamily="34" charset="0"/>
                </a:rPr>
                <a:t>SPR</a:t>
              </a:r>
              <a:r>
                <a:rPr lang="en-GB" sz="1400" dirty="0">
                  <a:solidFill>
                    <a:schemeClr val="bg1">
                      <a:lumMod val="95000"/>
                    </a:schemeClr>
                  </a:solidFill>
                  <a:latin typeface="HelveticaNeueLT Pro 55 Roman" panose="020B0604020202020204" pitchFamily="34" charset="0"/>
                  <a:cs typeface="Arial" panose="020B0604020202020204" pitchFamily="34" charset="0"/>
                </a:rPr>
                <a:t> on </a:t>
              </a:r>
              <a:r>
                <a:rPr lang="en-GB" sz="1400" u="sng" dirty="0">
                  <a:solidFill>
                    <a:schemeClr val="bg1">
                      <a:lumMod val="95000"/>
                    </a:schemeClr>
                  </a:solidFill>
                  <a:latin typeface="HelveticaNeueLT Pro 55 Roman" panose="020B0604020202020204" pitchFamily="34" charset="0"/>
                  <a:cs typeface="Arial" panose="020B0604020202020204" pitchFamily="34" charset="0"/>
                </a:rPr>
                <a:t>front</a:t>
              </a:r>
              <a:r>
                <a:rPr lang="en-GB" sz="1400" dirty="0">
                  <a:solidFill>
                    <a:schemeClr val="bg1">
                      <a:lumMod val="95000"/>
                    </a:schemeClr>
                  </a:solidFill>
                  <a:latin typeface="HelveticaNeueLT Pro 55 Roman" panose="020B0604020202020204" pitchFamily="34" charset="0"/>
                  <a:cs typeface="Arial" panose="020B0604020202020204" pitchFamily="34" charset="0"/>
                </a:rPr>
                <a:t> of the unit and </a:t>
              </a:r>
              <a:r>
                <a:rPr lang="en-GB" sz="1400" b="1" dirty="0">
                  <a:solidFill>
                    <a:schemeClr val="bg1">
                      <a:lumMod val="95000"/>
                    </a:schemeClr>
                  </a:solidFill>
                  <a:latin typeface="HelveticaNeueLT Pro 55 Roman" panose="020B0604020202020204" pitchFamily="34" charset="0"/>
                  <a:cs typeface="Arial" panose="020B0604020202020204" pitchFamily="34" charset="0"/>
                </a:rPr>
                <a:t>ENL</a:t>
              </a:r>
              <a:r>
                <a:rPr lang="en-GB" sz="1400" dirty="0">
                  <a:solidFill>
                    <a:schemeClr val="bg1">
                      <a:lumMod val="95000"/>
                    </a:schemeClr>
                  </a:solidFill>
                  <a:latin typeface="HelveticaNeueLT Pro 55 Roman" panose="020B0604020202020204" pitchFamily="34" charset="0"/>
                  <a:cs typeface="Arial" panose="020B0604020202020204" pitchFamily="34" charset="0"/>
                </a:rPr>
                <a:t> on the </a:t>
              </a:r>
              <a:r>
                <a:rPr lang="en-GB" sz="1400" u="sng" dirty="0">
                  <a:solidFill>
                    <a:schemeClr val="bg1">
                      <a:lumMod val="95000"/>
                    </a:schemeClr>
                  </a:solidFill>
                  <a:latin typeface="HelveticaNeueLT Pro 55 Roman" panose="020B0604020202020204" pitchFamily="34" charset="0"/>
                  <a:cs typeface="Arial" panose="020B0604020202020204" pitchFamily="34" charset="0"/>
                </a:rPr>
                <a:t>back</a:t>
              </a:r>
              <a:r>
                <a:rPr lang="en-GB" sz="1400" dirty="0">
                  <a:solidFill>
                    <a:schemeClr val="bg1">
                      <a:lumMod val="95000"/>
                    </a:schemeClr>
                  </a:solidFill>
                  <a:latin typeface="HelveticaNeueLT Pro 55 Roman" panose="020B0604020202020204" pitchFamily="34" charset="0"/>
                  <a:cs typeface="Arial" panose="020B0604020202020204" pitchFamily="34" charset="0"/>
                </a:rPr>
                <a:t>.</a:t>
              </a:r>
            </a:p>
          </p:txBody>
        </p:sp>
      </p:grpSp>
      <p:pic>
        <p:nvPicPr>
          <p:cNvPr id="7" name="Picture 6">
            <a:extLst>
              <a:ext uri="{FF2B5EF4-FFF2-40B4-BE49-F238E27FC236}">
                <a16:creationId xmlns:a16="http://schemas.microsoft.com/office/drawing/2014/main" xmlns="" id="{23F4D106-FC55-429D-8346-AB2E5DA2A1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60" y="3667006"/>
            <a:ext cx="1576316" cy="1905741"/>
          </a:xfrm>
          <a:prstGeom prst="rect">
            <a:avLst/>
          </a:prstGeom>
        </p:spPr>
      </p:pic>
      <p:pic>
        <p:nvPicPr>
          <p:cNvPr id="9" name="Picture 8">
            <a:extLst>
              <a:ext uri="{FF2B5EF4-FFF2-40B4-BE49-F238E27FC236}">
                <a16:creationId xmlns:a16="http://schemas.microsoft.com/office/drawing/2014/main" xmlns="" id="{47F60782-D6FA-4E7D-9BB6-290D465727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3592" y="3667005"/>
            <a:ext cx="1576315" cy="1905741"/>
          </a:xfrm>
          <a:prstGeom prst="rect">
            <a:avLst/>
          </a:prstGeom>
        </p:spPr>
      </p:pic>
      <p:pic>
        <p:nvPicPr>
          <p:cNvPr id="11" name="Picture 10">
            <a:extLst>
              <a:ext uri="{FF2B5EF4-FFF2-40B4-BE49-F238E27FC236}">
                <a16:creationId xmlns:a16="http://schemas.microsoft.com/office/drawing/2014/main" xmlns="" id="{A03EAF4C-F86E-44CB-9170-4CF7F7E71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6023" y="3667005"/>
            <a:ext cx="1576315" cy="1905741"/>
          </a:xfrm>
          <a:prstGeom prst="rect">
            <a:avLst/>
          </a:prstGeom>
        </p:spPr>
      </p:pic>
      <p:pic>
        <p:nvPicPr>
          <p:cNvPr id="13" name="Picture 12">
            <a:extLst>
              <a:ext uri="{FF2B5EF4-FFF2-40B4-BE49-F238E27FC236}">
                <a16:creationId xmlns:a16="http://schemas.microsoft.com/office/drawing/2014/main" xmlns="" id="{1D1B2E7F-6143-4EAE-B495-29223B4D96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8454" y="3667005"/>
            <a:ext cx="1576315" cy="1905741"/>
          </a:xfrm>
          <a:prstGeom prst="rect">
            <a:avLst/>
          </a:prstGeom>
        </p:spPr>
      </p:pic>
      <p:sp>
        <p:nvSpPr>
          <p:cNvPr id="14" name="TextBox 13">
            <a:extLst>
              <a:ext uri="{FF2B5EF4-FFF2-40B4-BE49-F238E27FC236}">
                <a16:creationId xmlns:a16="http://schemas.microsoft.com/office/drawing/2014/main" xmlns="" id="{7C1757B8-AA6D-4774-B188-1DC372690CD2}"/>
              </a:ext>
            </a:extLst>
          </p:cNvPr>
          <p:cNvSpPr txBox="1"/>
          <p:nvPr/>
        </p:nvSpPr>
        <p:spPr>
          <a:xfrm>
            <a:off x="8290560" y="1479318"/>
            <a:ext cx="3314202" cy="2031325"/>
          </a:xfrm>
          <a:prstGeom prst="rect">
            <a:avLst/>
          </a:prstGeom>
          <a:noFill/>
        </p:spPr>
        <p:txBody>
          <a:bodyPr wrap="square" rtlCol="0">
            <a:spAutoFit/>
          </a:bodyPr>
          <a:lstStyle/>
          <a:p>
            <a:r>
              <a:rPr lang="en-GB" sz="1400" dirty="0">
                <a:solidFill>
                  <a:srgbClr val="828187"/>
                </a:solidFill>
                <a:latin typeface="HelveticaNeueLT Pro 55 Roman" panose="020B0604020202020204" pitchFamily="34" charset="0"/>
                <a:cs typeface="Arial" panose="020B0604020202020204" pitchFamily="34" charset="0"/>
              </a:rPr>
              <a:t>Some of the branding methods got its limitations when comes to print like in SPR we </a:t>
            </a:r>
            <a:r>
              <a:rPr lang="en-GB" sz="1400" b="1" dirty="0">
                <a:solidFill>
                  <a:srgbClr val="828187"/>
                </a:solidFill>
                <a:latin typeface="HelveticaNeueLT Pro 55 Roman" panose="020B0604020202020204" pitchFamily="34" charset="0"/>
                <a:cs typeface="Arial" panose="020B0604020202020204" pitchFamily="34" charset="0"/>
              </a:rPr>
              <a:t>cannot produce very small text</a:t>
            </a:r>
            <a:r>
              <a:rPr lang="en-GB" sz="1400" dirty="0">
                <a:solidFill>
                  <a:srgbClr val="828187"/>
                </a:solidFill>
                <a:latin typeface="HelveticaNeueLT Pro 55 Roman" panose="020B0604020202020204" pitchFamily="34" charset="0"/>
                <a:cs typeface="Arial" panose="020B0604020202020204" pitchFamily="34" charset="0"/>
              </a:rPr>
              <a:t> (below like 4pts) or very detailed artworks, ENL </a:t>
            </a:r>
            <a:r>
              <a:rPr lang="en-GB" sz="1400" b="1" dirty="0">
                <a:solidFill>
                  <a:srgbClr val="828187"/>
                </a:solidFill>
                <a:latin typeface="HelveticaNeueLT Pro 55 Roman" panose="020B0604020202020204" pitchFamily="34" charset="0"/>
                <a:cs typeface="Arial" panose="020B0604020202020204" pitchFamily="34" charset="0"/>
              </a:rPr>
              <a:t>cannot reproduce tiny elements </a:t>
            </a:r>
            <a:r>
              <a:rPr lang="en-GB" sz="1400" dirty="0">
                <a:solidFill>
                  <a:srgbClr val="828187"/>
                </a:solidFill>
                <a:latin typeface="HelveticaNeueLT Pro 55 Roman" panose="020B0604020202020204" pitchFamily="34" charset="0"/>
                <a:cs typeface="Arial" panose="020B0604020202020204" pitchFamily="34" charset="0"/>
              </a:rPr>
              <a:t>(but better with detailed artworks) and EMB method </a:t>
            </a:r>
            <a:r>
              <a:rPr lang="en-GB" sz="1400" b="1" dirty="0">
                <a:solidFill>
                  <a:srgbClr val="828187"/>
                </a:solidFill>
                <a:latin typeface="HelveticaNeueLT Pro 55 Roman" panose="020B0604020202020204" pitchFamily="34" charset="0"/>
                <a:cs typeface="Arial" panose="020B0604020202020204" pitchFamily="34" charset="0"/>
              </a:rPr>
              <a:t>will not work with small lettering or very detailed elements.</a:t>
            </a:r>
            <a:endParaRPr lang="en-GB" sz="1400" dirty="0">
              <a:solidFill>
                <a:srgbClr val="828187"/>
              </a:solidFill>
              <a:latin typeface="HelveticaNeueLT Pro 55 Roman"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xmlns="" id="{1BEC3436-DCD3-4C6F-981C-CC2345D934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4679">
            <a:off x="5812338" y="711024"/>
            <a:ext cx="2048784" cy="1536588"/>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xmlns="" id="{C7B47458-07E2-4945-8526-0361B6CA87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76391">
            <a:off x="4755412" y="1855107"/>
            <a:ext cx="2806082" cy="1400933"/>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78083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E8DB906-EB52-4AAF-9A95-E2701CC2C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9565" y="1135708"/>
            <a:ext cx="7843745" cy="4412107"/>
          </a:xfrm>
          <a:prstGeom prst="rect">
            <a:avLst/>
          </a:prstGeom>
        </p:spPr>
      </p:pic>
      <p:sp>
        <p:nvSpPr>
          <p:cNvPr id="2" name="TextBox 1">
            <a:extLst>
              <a:ext uri="{FF2B5EF4-FFF2-40B4-BE49-F238E27FC236}">
                <a16:creationId xmlns:a16="http://schemas.microsoft.com/office/drawing/2014/main" xmlns="" id="{34CEEF44-8ADF-44DC-875E-D435EE1E7775}"/>
              </a:ext>
            </a:extLst>
          </p:cNvPr>
          <p:cNvSpPr txBox="1"/>
          <p:nvPr/>
        </p:nvSpPr>
        <p:spPr>
          <a:xfrm>
            <a:off x="391160" y="1479318"/>
            <a:ext cx="5405387"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Digital print</a:t>
            </a:r>
          </a:p>
        </p:txBody>
      </p:sp>
      <p:sp>
        <p:nvSpPr>
          <p:cNvPr id="3" name="TextBox 2">
            <a:extLst>
              <a:ext uri="{FF2B5EF4-FFF2-40B4-BE49-F238E27FC236}">
                <a16:creationId xmlns:a16="http://schemas.microsoft.com/office/drawing/2014/main" xmlns="" id="{261ED39B-77E6-452E-A26A-D8B1E94C5DD5}"/>
              </a:ext>
            </a:extLst>
          </p:cNvPr>
          <p:cNvSpPr txBox="1"/>
          <p:nvPr/>
        </p:nvSpPr>
        <p:spPr>
          <a:xfrm>
            <a:off x="391160" y="2330093"/>
            <a:ext cx="3869689" cy="2062103"/>
          </a:xfrm>
          <a:prstGeom prst="rect">
            <a:avLst/>
          </a:prstGeom>
          <a:noFill/>
        </p:spPr>
        <p:txBody>
          <a:bodyPr wrap="square" rtlCol="0">
            <a:spAutoFit/>
          </a:bodyPr>
          <a:lstStyle/>
          <a:p>
            <a:r>
              <a:rPr lang="en-GB" sz="1600" dirty="0">
                <a:solidFill>
                  <a:srgbClr val="828187"/>
                </a:solidFill>
                <a:latin typeface="HelveticaNeueLT Pro 55 Roman" panose="020B0604020202020204" pitchFamily="34" charset="0"/>
                <a:cs typeface="Arial" panose="020B0604020202020204" pitchFamily="34" charset="0"/>
              </a:rPr>
              <a:t>Our </a:t>
            </a:r>
            <a:r>
              <a:rPr lang="en-GB" sz="1600" b="1" dirty="0">
                <a:solidFill>
                  <a:srgbClr val="828187"/>
                </a:solidFill>
                <a:latin typeface="HelveticaNeueLT Pro 55 Roman" panose="020B0604020202020204" pitchFamily="34" charset="0"/>
                <a:cs typeface="Arial" panose="020B0604020202020204" pitchFamily="34" charset="0"/>
              </a:rPr>
              <a:t>DPR</a:t>
            </a:r>
            <a:r>
              <a:rPr lang="en-GB" sz="1600" dirty="0">
                <a:solidFill>
                  <a:srgbClr val="828187"/>
                </a:solidFill>
                <a:latin typeface="HelveticaNeueLT Pro 55 Roman" panose="020B0604020202020204" pitchFamily="34" charset="0"/>
                <a:cs typeface="Arial" panose="020B0604020202020204" pitchFamily="34" charset="0"/>
              </a:rPr>
              <a:t> method is very efficient when comes to print artworks on models like Wafer or Fin models.</a:t>
            </a:r>
          </a:p>
          <a:p>
            <a:endParaRPr lang="en-GB" sz="1600" dirty="0">
              <a:solidFill>
                <a:srgbClr val="828187"/>
              </a:solidFill>
              <a:latin typeface="HelveticaNeueLT Pro 55 Roman" panose="020B0604020202020204" pitchFamily="34" charset="0"/>
              <a:cs typeface="Arial" panose="020B0604020202020204" pitchFamily="34" charset="0"/>
            </a:endParaRPr>
          </a:p>
          <a:p>
            <a:r>
              <a:rPr lang="en-GB" sz="1600" dirty="0">
                <a:solidFill>
                  <a:srgbClr val="828187"/>
                </a:solidFill>
                <a:latin typeface="HelveticaNeueLT Pro 55 Roman" panose="020B0604020202020204" pitchFamily="34" charset="0"/>
                <a:cs typeface="Arial" panose="020B0604020202020204" pitchFamily="34" charset="0"/>
              </a:rPr>
              <a:t>We are using HP Indigo machines that can utilise up to 800dpi of an artwork if needed with vibrant colours and accurate sharp print outputs.</a:t>
            </a:r>
          </a:p>
        </p:txBody>
      </p:sp>
      <p:sp>
        <p:nvSpPr>
          <p:cNvPr id="7" name="Rectangle: Rounded Corners 6">
            <a:extLst>
              <a:ext uri="{FF2B5EF4-FFF2-40B4-BE49-F238E27FC236}">
                <a16:creationId xmlns:a16="http://schemas.microsoft.com/office/drawing/2014/main" xmlns="" id="{5CB679C6-AD21-4A14-AF02-19BE5CBE1AF7}"/>
              </a:ext>
            </a:extLst>
          </p:cNvPr>
          <p:cNvSpPr/>
          <p:nvPr/>
        </p:nvSpPr>
        <p:spPr>
          <a:xfrm>
            <a:off x="475025" y="4553309"/>
            <a:ext cx="2998330" cy="1352550"/>
          </a:xfrm>
          <a:prstGeom prst="roundRect">
            <a:avLst>
              <a:gd name="adj" fmla="val 8558"/>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xmlns="" id="{26F06285-D738-432E-8ED2-4C7878E933ED}"/>
              </a:ext>
            </a:extLst>
          </p:cNvPr>
          <p:cNvSpPr txBox="1"/>
          <p:nvPr/>
        </p:nvSpPr>
        <p:spPr>
          <a:xfrm>
            <a:off x="627764" y="4644808"/>
            <a:ext cx="2757811" cy="1169551"/>
          </a:xfrm>
          <a:prstGeom prst="rect">
            <a:avLst/>
          </a:prstGeom>
          <a:noFill/>
        </p:spPr>
        <p:txBody>
          <a:bodyPr wrap="square" rtlCol="0">
            <a:spAutoFit/>
          </a:bodyPr>
          <a:lstStyle/>
          <a:p>
            <a:r>
              <a:rPr lang="en-GB" sz="1400" dirty="0">
                <a:solidFill>
                  <a:schemeClr val="bg1">
                    <a:lumMod val="95000"/>
                  </a:schemeClr>
                </a:solidFill>
                <a:latin typeface="HelveticaNeueLT Pro 55 Roman" panose="020B0604020202020204" pitchFamily="34" charset="0"/>
                <a:cs typeface="Arial" panose="020B0604020202020204" pitchFamily="34" charset="0"/>
              </a:rPr>
              <a:t>Please make sure when obtaining digital print artworks from customers that it has to be in </a:t>
            </a:r>
            <a:r>
              <a:rPr lang="en-GB" sz="1400" b="1" dirty="0">
                <a:solidFill>
                  <a:schemeClr val="bg1">
                    <a:lumMod val="95000"/>
                  </a:schemeClr>
                </a:solidFill>
                <a:latin typeface="HelveticaNeueLT Pro 55 Roman" panose="020B0604020202020204" pitchFamily="34" charset="0"/>
                <a:cs typeface="Arial" panose="020B0604020202020204" pitchFamily="34" charset="0"/>
              </a:rPr>
              <a:t>CMYK</a:t>
            </a:r>
            <a:r>
              <a:rPr lang="en-GB" sz="1400" dirty="0">
                <a:solidFill>
                  <a:schemeClr val="bg1">
                    <a:lumMod val="95000"/>
                  </a:schemeClr>
                </a:solidFill>
                <a:latin typeface="HelveticaNeueLT Pro 55 Roman" panose="020B0604020202020204" pitchFamily="34" charset="0"/>
                <a:cs typeface="Arial" panose="020B0604020202020204" pitchFamily="34" charset="0"/>
              </a:rPr>
              <a:t> and at least in </a:t>
            </a:r>
            <a:r>
              <a:rPr lang="en-GB" sz="1400" b="1" dirty="0">
                <a:solidFill>
                  <a:schemeClr val="bg1">
                    <a:lumMod val="95000"/>
                  </a:schemeClr>
                </a:solidFill>
                <a:latin typeface="HelveticaNeueLT Pro 55 Roman" panose="020B0604020202020204" pitchFamily="34" charset="0"/>
                <a:cs typeface="Arial" panose="020B0604020202020204" pitchFamily="34" charset="0"/>
              </a:rPr>
              <a:t>300dpi</a:t>
            </a:r>
            <a:r>
              <a:rPr lang="en-GB" sz="1400" dirty="0">
                <a:solidFill>
                  <a:schemeClr val="bg1">
                    <a:lumMod val="95000"/>
                  </a:schemeClr>
                </a:solidFill>
                <a:latin typeface="HelveticaNeueLT Pro 55 Roman" panose="020B0604020202020204" pitchFamily="34" charset="0"/>
                <a:cs typeface="Arial" panose="020B0604020202020204" pitchFamily="34" charset="0"/>
              </a:rPr>
              <a:t> resolution.</a:t>
            </a:r>
          </a:p>
        </p:txBody>
      </p:sp>
    </p:spTree>
    <p:extLst>
      <p:ext uri="{BB962C8B-B14F-4D97-AF65-F5344CB8AC3E}">
        <p14:creationId xmlns:p14="http://schemas.microsoft.com/office/powerpoint/2010/main" val="77211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55C5DDB-5B2B-4406-9EEB-FF1CC5D13140}"/>
              </a:ext>
            </a:extLst>
          </p:cNvPr>
          <p:cNvSpPr txBox="1"/>
          <p:nvPr/>
        </p:nvSpPr>
        <p:spPr>
          <a:xfrm>
            <a:off x="391160" y="1479318"/>
            <a:ext cx="5116629"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Bleeds in digital print</a:t>
            </a:r>
          </a:p>
        </p:txBody>
      </p:sp>
      <p:sp>
        <p:nvSpPr>
          <p:cNvPr id="3" name="TextBox 2">
            <a:extLst>
              <a:ext uri="{FF2B5EF4-FFF2-40B4-BE49-F238E27FC236}">
                <a16:creationId xmlns:a16="http://schemas.microsoft.com/office/drawing/2014/main" xmlns="" id="{532F76FD-AD11-40D0-9A95-79B1F522517D}"/>
              </a:ext>
            </a:extLst>
          </p:cNvPr>
          <p:cNvSpPr txBox="1"/>
          <p:nvPr/>
        </p:nvSpPr>
        <p:spPr>
          <a:xfrm>
            <a:off x="391160" y="2330093"/>
            <a:ext cx="3869689" cy="2031325"/>
          </a:xfrm>
          <a:prstGeom prst="rect">
            <a:avLst/>
          </a:prstGeom>
          <a:noFill/>
        </p:spPr>
        <p:txBody>
          <a:bodyPr wrap="square" rtlCol="0">
            <a:spAutoFit/>
          </a:bodyPr>
          <a:lstStyle/>
          <a:p>
            <a:r>
              <a:rPr lang="en-GB" sz="1400" dirty="0">
                <a:solidFill>
                  <a:srgbClr val="828187"/>
                </a:solidFill>
                <a:latin typeface="HelveticaNeueLT Pro 55 Roman" panose="020B0604020202020204" pitchFamily="34" charset="0"/>
                <a:cs typeface="Arial" panose="020B0604020202020204" pitchFamily="34" charset="0"/>
              </a:rPr>
              <a:t>Due to the nature of the digital print and especially cutting the sheet of paper after print to desired size – bleeds are the invention that saves money, time and speed.</a:t>
            </a:r>
          </a:p>
          <a:p>
            <a:endParaRPr lang="en-GB" sz="1400" dirty="0">
              <a:solidFill>
                <a:srgbClr val="828187"/>
              </a:solidFill>
              <a:latin typeface="HelveticaNeueLT Pro 55 Roman" panose="020B0604020202020204" pitchFamily="34" charset="0"/>
              <a:cs typeface="Arial" panose="020B0604020202020204" pitchFamily="34" charset="0"/>
            </a:endParaRPr>
          </a:p>
          <a:p>
            <a:r>
              <a:rPr lang="en-GB" sz="1400" dirty="0">
                <a:solidFill>
                  <a:srgbClr val="B50230"/>
                </a:solidFill>
                <a:latin typeface="HelveticaNeueLT Pro 55 Roman" panose="020B0604020202020204" pitchFamily="34" charset="0"/>
                <a:cs typeface="Arial" panose="020B0604020202020204" pitchFamily="34" charset="0"/>
              </a:rPr>
              <a:t>Bleeds are excessive amount of artwork (</a:t>
            </a:r>
            <a:r>
              <a:rPr lang="en-GB" sz="1400" b="1" dirty="0">
                <a:solidFill>
                  <a:srgbClr val="B50230"/>
                </a:solidFill>
                <a:latin typeface="HelveticaNeueLT Pro 55 Roman" panose="020B0604020202020204" pitchFamily="34" charset="0"/>
                <a:cs typeface="Arial" panose="020B0604020202020204" pitchFamily="34" charset="0"/>
              </a:rPr>
              <a:t>around 3mm</a:t>
            </a:r>
            <a:r>
              <a:rPr lang="en-GB" sz="1400" dirty="0">
                <a:solidFill>
                  <a:srgbClr val="B50230"/>
                </a:solidFill>
                <a:latin typeface="HelveticaNeueLT Pro 55 Roman" panose="020B0604020202020204" pitchFamily="34" charset="0"/>
                <a:cs typeface="Arial" panose="020B0604020202020204" pitchFamily="34" charset="0"/>
              </a:rPr>
              <a:t>) around desired size in order to ‘cut out’ so we do not see any white paper edges and whole print area is covered.</a:t>
            </a:r>
          </a:p>
        </p:txBody>
      </p:sp>
      <p:pic>
        <p:nvPicPr>
          <p:cNvPr id="4" name="Picture 5" descr="C:\Users\bartek.FLASHBAY\Desktop\print2.jpg">
            <a:extLst>
              <a:ext uri="{FF2B5EF4-FFF2-40B4-BE49-F238E27FC236}">
                <a16:creationId xmlns:a16="http://schemas.microsoft.com/office/drawing/2014/main" xmlns="" id="{C325BFAC-A534-43AB-A844-B12880E3B2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999" y="4525338"/>
            <a:ext cx="2489266" cy="15207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artek.FLASHBAY\Desktop\bleed_guillotine.jpg">
            <a:extLst>
              <a:ext uri="{FF2B5EF4-FFF2-40B4-BE49-F238E27FC236}">
                <a16:creationId xmlns:a16="http://schemas.microsoft.com/office/drawing/2014/main" xmlns="" id="{40378A52-40C6-41E3-B0F3-D611A148B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789" y="1233435"/>
            <a:ext cx="6066591" cy="45499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artek.FLASHBAY\Desktop\guillotine_image.jpg">
            <a:extLst>
              <a:ext uri="{FF2B5EF4-FFF2-40B4-BE49-F238E27FC236}">
                <a16:creationId xmlns:a16="http://schemas.microsoft.com/office/drawing/2014/main" xmlns="" id="{818345F4-90C8-402D-95E2-C37B2F3DB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68984">
            <a:off x="4510170" y="3497337"/>
            <a:ext cx="2717707" cy="20382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bartek.FLASHBAY\Desktop\images.jpg">
            <a:extLst>
              <a:ext uri="{FF2B5EF4-FFF2-40B4-BE49-F238E27FC236}">
                <a16:creationId xmlns:a16="http://schemas.microsoft.com/office/drawing/2014/main" xmlns="" id="{45969686-C692-429A-9F9A-B8A297B814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8674">
            <a:off x="6955053" y="538218"/>
            <a:ext cx="1857375" cy="2466975"/>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408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E635C50-AD0C-49C3-90F8-D20EC8F882BA}"/>
              </a:ext>
            </a:extLst>
          </p:cNvPr>
          <p:cNvSpPr txBox="1"/>
          <p:nvPr/>
        </p:nvSpPr>
        <p:spPr>
          <a:xfrm>
            <a:off x="391160" y="1479318"/>
            <a:ext cx="5116629" cy="584775"/>
          </a:xfrm>
          <a:prstGeom prst="rect">
            <a:avLst/>
          </a:prstGeom>
          <a:noFill/>
        </p:spPr>
        <p:txBody>
          <a:bodyPr wrap="square" rtlCol="0">
            <a:spAutoFit/>
          </a:bodyPr>
          <a:lstStyle/>
          <a:p>
            <a:r>
              <a:rPr lang="en-GB" sz="3200" b="1" dirty="0">
                <a:solidFill>
                  <a:srgbClr val="B50230"/>
                </a:solidFill>
                <a:latin typeface="HelveticaNeueLT Pro 95 Blk" panose="020B0904020202020204" pitchFamily="34" charset="0"/>
                <a:cs typeface="Arial" panose="020B0604020202020204" pitchFamily="34" charset="0"/>
              </a:rPr>
              <a:t>Laser engraving</a:t>
            </a:r>
          </a:p>
        </p:txBody>
      </p:sp>
      <p:sp>
        <p:nvSpPr>
          <p:cNvPr id="3" name="TextBox 2">
            <a:extLst>
              <a:ext uri="{FF2B5EF4-FFF2-40B4-BE49-F238E27FC236}">
                <a16:creationId xmlns:a16="http://schemas.microsoft.com/office/drawing/2014/main" xmlns="" id="{AED4A040-2AC1-4125-BEE3-2FF320C13A1B}"/>
              </a:ext>
            </a:extLst>
          </p:cNvPr>
          <p:cNvSpPr txBox="1"/>
          <p:nvPr/>
        </p:nvSpPr>
        <p:spPr>
          <a:xfrm>
            <a:off x="391159" y="2330093"/>
            <a:ext cx="5660506" cy="3323987"/>
          </a:xfrm>
          <a:prstGeom prst="rect">
            <a:avLst/>
          </a:prstGeom>
          <a:noFill/>
        </p:spPr>
        <p:txBody>
          <a:bodyPr wrap="square" rtlCol="0">
            <a:spAutoFit/>
          </a:bodyPr>
          <a:lstStyle/>
          <a:p>
            <a:r>
              <a:rPr lang="en-GB" sz="1400" dirty="0">
                <a:solidFill>
                  <a:srgbClr val="828187"/>
                </a:solidFill>
                <a:latin typeface="HelveticaNeueLT Pro 55 Roman" panose="020B0604020202020204" pitchFamily="34" charset="0"/>
                <a:cs typeface="Arial" panose="020B0604020202020204" pitchFamily="34" charset="0"/>
              </a:rPr>
              <a:t>This method is perfect when comes to </a:t>
            </a:r>
            <a:r>
              <a:rPr lang="en-GB" sz="1400" b="1" dirty="0">
                <a:solidFill>
                  <a:srgbClr val="828187"/>
                </a:solidFill>
                <a:latin typeface="HelveticaNeueLT Pro 55 Roman" panose="020B0604020202020204" pitchFamily="34" charset="0"/>
                <a:cs typeface="Arial" panose="020B0604020202020204" pitchFamily="34" charset="0"/>
              </a:rPr>
              <a:t>durability and presentation effect</a:t>
            </a:r>
            <a:r>
              <a:rPr lang="en-GB" sz="1400" dirty="0">
                <a:solidFill>
                  <a:srgbClr val="828187"/>
                </a:solidFill>
                <a:latin typeface="HelveticaNeueLT Pro 55 Roman" panose="020B0604020202020204" pitchFamily="34" charset="0"/>
                <a:cs typeface="Arial" panose="020B0604020202020204" pitchFamily="34" charset="0"/>
              </a:rPr>
              <a:t>: physically ‘damaged’ surface by powerful laser carving through metal or wood makes customer’s artworks long lasting and with interesting visuals.</a:t>
            </a:r>
          </a:p>
          <a:p>
            <a:endParaRPr lang="en-GB" sz="1400" dirty="0">
              <a:solidFill>
                <a:srgbClr val="828187"/>
              </a:solidFill>
              <a:latin typeface="HelveticaNeueLT Pro 55 Roman" panose="020B0604020202020204" pitchFamily="34" charset="0"/>
              <a:cs typeface="Arial" panose="020B0604020202020204" pitchFamily="34" charset="0"/>
            </a:endParaRPr>
          </a:p>
          <a:p>
            <a:r>
              <a:rPr lang="en-GB" sz="1400" dirty="0">
                <a:solidFill>
                  <a:srgbClr val="828187"/>
                </a:solidFill>
                <a:latin typeface="HelveticaNeueLT Pro 55 Roman" panose="020B0604020202020204" pitchFamily="34" charset="0"/>
                <a:cs typeface="Arial" panose="020B0604020202020204" pitchFamily="34" charset="0"/>
              </a:rPr>
              <a:t>Laser beam used for ENL method is </a:t>
            </a:r>
            <a:r>
              <a:rPr lang="en-GB" sz="1400" u="sng" dirty="0">
                <a:solidFill>
                  <a:srgbClr val="828187"/>
                </a:solidFill>
                <a:latin typeface="HelveticaNeueLT Pro 55 Roman" panose="020B0604020202020204" pitchFamily="34" charset="0"/>
                <a:cs typeface="Arial" panose="020B0604020202020204" pitchFamily="34" charset="0"/>
              </a:rPr>
              <a:t>very thin </a:t>
            </a:r>
            <a:r>
              <a:rPr lang="en-GB" sz="1400" dirty="0">
                <a:solidFill>
                  <a:srgbClr val="828187"/>
                </a:solidFill>
                <a:latin typeface="HelveticaNeueLT Pro 55 Roman" panose="020B0604020202020204" pitchFamily="34" charset="0"/>
                <a:cs typeface="Arial" panose="020B0604020202020204" pitchFamily="34" charset="0"/>
              </a:rPr>
              <a:t>(like human hair in thickness) hence it can</a:t>
            </a:r>
            <a:r>
              <a:rPr lang="en-GB" sz="1400" b="1" dirty="0">
                <a:solidFill>
                  <a:srgbClr val="828187"/>
                </a:solidFill>
                <a:latin typeface="HelveticaNeueLT Pro 55 Roman" panose="020B0604020202020204" pitchFamily="34" charset="0"/>
                <a:cs typeface="Arial" panose="020B0604020202020204" pitchFamily="34" charset="0"/>
              </a:rPr>
              <a:t> reproduce very detailed artwork elements</a:t>
            </a:r>
            <a:r>
              <a:rPr lang="en-GB" sz="1400" dirty="0">
                <a:solidFill>
                  <a:srgbClr val="828187"/>
                </a:solidFill>
                <a:latin typeface="HelveticaNeueLT Pro 55 Roman" panose="020B0604020202020204" pitchFamily="34" charset="0"/>
                <a:cs typeface="Arial" panose="020B0604020202020204" pitchFamily="34" charset="0"/>
              </a:rPr>
              <a:t> and sometimes it can produce much more sharper and elegant look than for example screen print method – hence sometimes ENL is a good choice in oppose to SPR offered to client.</a:t>
            </a:r>
          </a:p>
          <a:p>
            <a:endParaRPr lang="en-GB" sz="1400" dirty="0">
              <a:solidFill>
                <a:srgbClr val="828187"/>
              </a:solidFill>
              <a:latin typeface="HelveticaNeueLT Pro 55 Roman" panose="020B0604020202020204" pitchFamily="34" charset="0"/>
              <a:cs typeface="Arial" panose="020B0604020202020204" pitchFamily="34" charset="0"/>
            </a:endParaRPr>
          </a:p>
          <a:p>
            <a:r>
              <a:rPr lang="en-GB" sz="1400" dirty="0">
                <a:solidFill>
                  <a:srgbClr val="B50230"/>
                </a:solidFill>
                <a:latin typeface="HelveticaNeueLT Pro 55 Roman" panose="020B0604020202020204" pitchFamily="34" charset="0"/>
                <a:cs typeface="Arial" panose="020B0604020202020204" pitchFamily="34" charset="0"/>
              </a:rPr>
              <a:t>ENL method also offers special service like </a:t>
            </a:r>
            <a:r>
              <a:rPr lang="en-GB" sz="1400" b="1" dirty="0">
                <a:solidFill>
                  <a:srgbClr val="B50230"/>
                </a:solidFill>
                <a:latin typeface="HelveticaNeueLT Pro 55 Roman" panose="020B0604020202020204" pitchFamily="34" charset="0"/>
                <a:cs typeface="Arial" panose="020B0604020202020204" pitchFamily="34" charset="0"/>
              </a:rPr>
              <a:t>Individual or Personalised Engraving</a:t>
            </a:r>
            <a:r>
              <a:rPr lang="en-GB" sz="1400" dirty="0">
                <a:solidFill>
                  <a:srgbClr val="B50230"/>
                </a:solidFill>
                <a:latin typeface="HelveticaNeueLT Pro 55 Roman" panose="020B0604020202020204" pitchFamily="34" charset="0"/>
                <a:cs typeface="Arial" panose="020B0604020202020204" pitchFamily="34" charset="0"/>
              </a:rPr>
              <a:t> when you can make separate individual engraved elements on each VP, very useful for individual names or text from the given list or file.</a:t>
            </a:r>
          </a:p>
        </p:txBody>
      </p:sp>
      <p:pic>
        <p:nvPicPr>
          <p:cNvPr id="5" name="Picture 4">
            <a:extLst>
              <a:ext uri="{FF2B5EF4-FFF2-40B4-BE49-F238E27FC236}">
                <a16:creationId xmlns:a16="http://schemas.microsoft.com/office/drawing/2014/main" xmlns="" id="{E16FC762-B18C-42DB-9256-1DADBFEDA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066" y="1771705"/>
            <a:ext cx="4906916" cy="3680187"/>
          </a:xfrm>
          <a:prstGeom prst="rect">
            <a:avLst/>
          </a:prstGeom>
        </p:spPr>
      </p:pic>
    </p:spTree>
    <p:extLst>
      <p:ext uri="{BB962C8B-B14F-4D97-AF65-F5344CB8AC3E}">
        <p14:creationId xmlns:p14="http://schemas.microsoft.com/office/powerpoint/2010/main" val="1426016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2015</Words>
  <Application>Microsoft Office PowerPoint</Application>
  <PresentationFormat>Widescreen</PresentationFormat>
  <Paragraphs>136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HelveticaNeueLT Pro 55 Roman</vt:lpstr>
      <vt:lpstr>HelveticaNeueLT Pro 65 Md</vt:lpstr>
      <vt:lpstr>HelveticaNeueLT Pro 95 Blk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Bartosz Wojszko</dc:creator>
  <cp:lastModifiedBy>Eva A. Junger</cp:lastModifiedBy>
  <cp:revision>201</cp:revision>
  <dcterms:created xsi:type="dcterms:W3CDTF">2018-02-21T15:11:45Z</dcterms:created>
  <dcterms:modified xsi:type="dcterms:W3CDTF">2018-10-01T07:16:13Z</dcterms:modified>
</cp:coreProperties>
</file>