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7" r:id="rId2"/>
    <p:sldId id="258" r:id="rId3"/>
    <p:sldId id="259" r:id="rId4"/>
    <p:sldId id="278" r:id="rId5"/>
    <p:sldId id="262" r:id="rId6"/>
    <p:sldId id="260" r:id="rId7"/>
    <p:sldId id="280" r:id="rId8"/>
    <p:sldId id="263" r:id="rId9"/>
    <p:sldId id="264" r:id="rId10"/>
    <p:sldId id="274" r:id="rId11"/>
    <p:sldId id="261" r:id="rId12"/>
    <p:sldId id="282" r:id="rId13"/>
    <p:sldId id="266" r:id="rId14"/>
    <p:sldId id="267" r:id="rId15"/>
    <p:sldId id="256" r:id="rId16"/>
    <p:sldId id="281" r:id="rId17"/>
    <p:sldId id="272" r:id="rId18"/>
    <p:sldId id="27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8187"/>
    <a:srgbClr val="B502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37" autoAdjust="0"/>
    <p:restoredTop sz="94660"/>
  </p:normalViewPr>
  <p:slideViewPr>
    <p:cSldViewPr>
      <p:cViewPr varScale="1">
        <p:scale>
          <a:sx n="164" d="100"/>
          <a:sy n="164" d="100"/>
        </p:scale>
        <p:origin x="432" y="10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2" d="100"/>
          <a:sy n="72" d="100"/>
        </p:scale>
        <p:origin x="-2718" y="-48"/>
      </p:cViewPr>
      <p:guideLst>
        <p:guide orient="horz" pos="2880"/>
        <p:guide pos="2160"/>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7F18998-AAEC-40DC-8B86-141DD1D18252}" type="datetimeFigureOut">
              <a:rPr lang="en-GB" smtClean="0"/>
              <a:t>12/11/2020</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F10A8D2-E2ED-47A8-A490-3A27B5451523}" type="slidenum">
              <a:rPr lang="en-GB" smtClean="0"/>
              <a:t>‹#›</a:t>
            </a:fld>
            <a:endParaRPr lang="en-GB"/>
          </a:p>
        </p:txBody>
      </p:sp>
    </p:spTree>
    <p:extLst>
      <p:ext uri="{BB962C8B-B14F-4D97-AF65-F5344CB8AC3E}">
        <p14:creationId xmlns:p14="http://schemas.microsoft.com/office/powerpoint/2010/main" val="7548637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5E2725-BB9A-4792-9A13-18A22A8AEA3F}" type="datetimeFigureOut">
              <a:rPr lang="en-GB" smtClean="0"/>
              <a:t>12/11/2020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B7C911-D0CB-4738-A472-D14DE15BF482}" type="slidenum">
              <a:rPr lang="en-GB" smtClean="0"/>
              <a:t>‹#›</a:t>
            </a:fld>
            <a:endParaRPr lang="en-GB"/>
          </a:p>
        </p:txBody>
      </p:sp>
    </p:spTree>
    <p:extLst>
      <p:ext uri="{BB962C8B-B14F-4D97-AF65-F5344CB8AC3E}">
        <p14:creationId xmlns:p14="http://schemas.microsoft.com/office/powerpoint/2010/main" val="779445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9318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B2FAF-9B0F-4D69-90DC-F39420C6AC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5FAAAAB-F0A7-40DB-8D39-F8F232D326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6999E4F-671B-4667-95EB-D35E00EEF2F3}"/>
              </a:ext>
            </a:extLst>
          </p:cNvPr>
          <p:cNvSpPr>
            <a:spLocks noGrp="1"/>
          </p:cNvSpPr>
          <p:nvPr>
            <p:ph type="dt" sz="half" idx="10"/>
          </p:nvPr>
        </p:nvSpPr>
        <p:spPr/>
        <p:txBody>
          <a:bodyPr/>
          <a:lstStyle/>
          <a:p>
            <a:fld id="{C5FF781B-F98C-4C6A-A284-1A3CED54F40D}" type="datetimeFigureOut">
              <a:rPr lang="en-GB" smtClean="0"/>
              <a:t>12/11/2020</a:t>
            </a:fld>
            <a:endParaRPr lang="en-GB"/>
          </a:p>
        </p:txBody>
      </p:sp>
      <p:sp>
        <p:nvSpPr>
          <p:cNvPr id="5" name="Footer Placeholder 4">
            <a:extLst>
              <a:ext uri="{FF2B5EF4-FFF2-40B4-BE49-F238E27FC236}">
                <a16:creationId xmlns:a16="http://schemas.microsoft.com/office/drawing/2014/main" id="{FAFDE582-95F0-43E6-B593-532F09797A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070B98-349A-4398-B82B-0849F678175C}"/>
              </a:ext>
            </a:extLst>
          </p:cNvPr>
          <p:cNvSpPr>
            <a:spLocks noGrp="1"/>
          </p:cNvSpPr>
          <p:nvPr>
            <p:ph type="sldNum" sz="quarter" idx="12"/>
          </p:nvPr>
        </p:nvSpPr>
        <p:spPr/>
        <p:txBody>
          <a:bodyPr/>
          <a:lstStyle/>
          <a:p>
            <a:fld id="{7F824D5C-3046-4DE6-8899-C766EEBEAC1C}" type="slidenum">
              <a:rPr lang="en-GB" smtClean="0"/>
              <a:t>‹#›</a:t>
            </a:fld>
            <a:endParaRPr lang="en-GB"/>
          </a:p>
        </p:txBody>
      </p:sp>
    </p:spTree>
    <p:extLst>
      <p:ext uri="{BB962C8B-B14F-4D97-AF65-F5344CB8AC3E}">
        <p14:creationId xmlns:p14="http://schemas.microsoft.com/office/powerpoint/2010/main" val="34871814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5EE088E-401F-4D55-9C0A-2821C6198805}"/>
              </a:ext>
            </a:extLst>
          </p:cNvPr>
          <p:cNvGrpSpPr/>
          <p:nvPr userDrawn="1"/>
        </p:nvGrpSpPr>
        <p:grpSpPr>
          <a:xfrm>
            <a:off x="0" y="6282993"/>
            <a:ext cx="12192000" cy="575007"/>
            <a:chOff x="0" y="6282993"/>
            <a:chExt cx="12192000" cy="575007"/>
          </a:xfrm>
        </p:grpSpPr>
        <p:sp>
          <p:nvSpPr>
            <p:cNvPr id="8" name="Rectangle 7">
              <a:extLst>
                <a:ext uri="{FF2B5EF4-FFF2-40B4-BE49-F238E27FC236}">
                  <a16:creationId xmlns:a16="http://schemas.microsoft.com/office/drawing/2014/main" id="{7D357FFB-98A8-49D5-BC6E-87D327A2637C}"/>
                </a:ext>
              </a:extLst>
            </p:cNvPr>
            <p:cNvSpPr/>
            <p:nvPr/>
          </p:nvSpPr>
          <p:spPr>
            <a:xfrm>
              <a:off x="0" y="6282994"/>
              <a:ext cx="12192000" cy="575006"/>
            </a:xfrm>
            <a:prstGeom prst="rect">
              <a:avLst/>
            </a:prstGeom>
            <a:solidFill>
              <a:srgbClr val="B50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a:extLst>
                <a:ext uri="{FF2B5EF4-FFF2-40B4-BE49-F238E27FC236}">
                  <a16:creationId xmlns:a16="http://schemas.microsoft.com/office/drawing/2014/main" id="{61AD65D0-E478-4BC6-9D4B-CBAFB91E3EA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260060" y="6282993"/>
              <a:ext cx="2590311" cy="575007"/>
            </a:xfrm>
            <a:prstGeom prst="rect">
              <a:avLst/>
            </a:prstGeom>
          </p:spPr>
        </p:pic>
      </p:grpSp>
      <p:pic>
        <p:nvPicPr>
          <p:cNvPr id="10" name="Picture 9">
            <a:extLst>
              <a:ext uri="{FF2B5EF4-FFF2-40B4-BE49-F238E27FC236}">
                <a16:creationId xmlns:a16="http://schemas.microsoft.com/office/drawing/2014/main" id="{C96A5A0A-D6D1-4523-937C-592890EB672B}"/>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9870088" y="322325"/>
            <a:ext cx="2003847" cy="721385"/>
          </a:xfrm>
          <a:prstGeom prst="rect">
            <a:avLst/>
          </a:prstGeom>
        </p:spPr>
      </p:pic>
      <p:cxnSp>
        <p:nvCxnSpPr>
          <p:cNvPr id="11" name="Straight Connector 10">
            <a:extLst>
              <a:ext uri="{FF2B5EF4-FFF2-40B4-BE49-F238E27FC236}">
                <a16:creationId xmlns:a16="http://schemas.microsoft.com/office/drawing/2014/main" id="{6D937DC8-4DF6-4C2A-B565-FC8DCCF60BC6}"/>
              </a:ext>
            </a:extLst>
          </p:cNvPr>
          <p:cNvCxnSpPr>
            <a:cxnSpLocks/>
          </p:cNvCxnSpPr>
          <p:nvPr userDrawn="1"/>
        </p:nvCxnSpPr>
        <p:spPr>
          <a:xfrm>
            <a:off x="0" y="1018073"/>
            <a:ext cx="3829050" cy="0"/>
          </a:xfrm>
          <a:prstGeom prst="line">
            <a:avLst/>
          </a:prstGeom>
          <a:ln w="9525">
            <a:gradFill flip="none" rotWithShape="1">
              <a:gsLst>
                <a:gs pos="24000">
                  <a:srgbClr val="B50230"/>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EEB8211D-0A06-489D-9A05-F70E916E6626}"/>
              </a:ext>
            </a:extLst>
          </p:cNvPr>
          <p:cNvSpPr/>
          <p:nvPr userDrawn="1"/>
        </p:nvSpPr>
        <p:spPr>
          <a:xfrm>
            <a:off x="391160" y="371073"/>
            <a:ext cx="6092349" cy="369332"/>
          </a:xfrm>
          <a:prstGeom prst="rect">
            <a:avLst/>
          </a:prstGeom>
        </p:spPr>
        <p:txBody>
          <a:bodyPr wrap="square">
            <a:spAutoFit/>
          </a:bodyPr>
          <a:lstStyle/>
          <a:p>
            <a:r>
              <a:rPr lang="en-GB" dirty="0" err="1">
                <a:solidFill>
                  <a:srgbClr val="B50230"/>
                </a:solidFill>
                <a:latin typeface="HelveticaNeueLT Pro 55 Roman" panose="020B0604020202020204" pitchFamily="34" charset="0"/>
                <a:cs typeface="Arial" panose="020B0604020202020204" pitchFamily="34" charset="0"/>
              </a:rPr>
              <a:t>Flashbay</a:t>
            </a:r>
            <a:r>
              <a:rPr lang="en-GB" dirty="0">
                <a:solidFill>
                  <a:srgbClr val="B50230"/>
                </a:solidFill>
                <a:latin typeface="HelveticaNeueLT Pro 55 Roman" panose="020B0604020202020204" pitchFamily="34" charset="0"/>
                <a:cs typeface="Arial" panose="020B0604020202020204" pitchFamily="34" charset="0"/>
              </a:rPr>
              <a:t> Sales</a:t>
            </a:r>
            <a:r>
              <a:rPr lang="en-GB" baseline="0" dirty="0">
                <a:solidFill>
                  <a:srgbClr val="B50230"/>
                </a:solidFill>
                <a:latin typeface="HelveticaNeueLT Pro 55 Roman" panose="020B0604020202020204" pitchFamily="34" charset="0"/>
                <a:cs typeface="Arial" panose="020B0604020202020204" pitchFamily="34" charset="0"/>
              </a:rPr>
              <a:t> Academy</a:t>
            </a:r>
            <a:r>
              <a:rPr lang="en-GB" dirty="0">
                <a:solidFill>
                  <a:srgbClr val="B50230"/>
                </a:solidFill>
                <a:latin typeface="HelveticaNeueLT Pro 55 Roman" panose="020B0604020202020204" pitchFamily="34" charset="0"/>
                <a:cs typeface="Arial" panose="020B0604020202020204" pitchFamily="34" charset="0"/>
              </a:rPr>
              <a:t> | </a:t>
            </a:r>
            <a:r>
              <a:rPr lang="en-GB" b="1" dirty="0">
                <a:solidFill>
                  <a:srgbClr val="B50230"/>
                </a:solidFill>
                <a:latin typeface="HelveticaNeueLT Pro 95 Blk" panose="020B0904020202020204" pitchFamily="34" charset="0"/>
                <a:cs typeface="Arial" panose="020B0604020202020204" pitchFamily="34" charset="0"/>
              </a:rPr>
              <a:t>Introduction to </a:t>
            </a:r>
            <a:r>
              <a:rPr lang="en-GB" b="1" dirty="0" err="1">
                <a:solidFill>
                  <a:srgbClr val="B50230"/>
                </a:solidFill>
                <a:latin typeface="HelveticaNeueLT Pro 95 Blk" panose="020B0904020202020204" pitchFamily="34" charset="0"/>
                <a:cs typeface="Arial" panose="020B0604020202020204" pitchFamily="34" charset="0"/>
              </a:rPr>
              <a:t>Flashbay</a:t>
            </a:r>
            <a:endParaRPr lang="en-GB" b="1" dirty="0">
              <a:solidFill>
                <a:srgbClr val="B50230"/>
              </a:solidFill>
              <a:latin typeface="HelveticaNeueLT Pro 95 Blk" panose="020B0904020202020204" pitchFamily="34" charset="0"/>
              <a:cs typeface="Arial" panose="020B0604020202020204" pitchFamily="34" charset="0"/>
            </a:endParaRPr>
          </a:p>
        </p:txBody>
      </p:sp>
    </p:spTree>
    <p:extLst>
      <p:ext uri="{BB962C8B-B14F-4D97-AF65-F5344CB8AC3E}">
        <p14:creationId xmlns:p14="http://schemas.microsoft.com/office/powerpoint/2010/main" val="2393414309"/>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18" Type="http://schemas.openxmlformats.org/officeDocument/2006/relationships/image" Target="../media/image51.png"/><Relationship Id="rId26" Type="http://schemas.openxmlformats.org/officeDocument/2006/relationships/image" Target="../media/image59.png"/><Relationship Id="rId3" Type="http://schemas.openxmlformats.org/officeDocument/2006/relationships/image" Target="../media/image36.png"/><Relationship Id="rId21" Type="http://schemas.openxmlformats.org/officeDocument/2006/relationships/image" Target="../media/image54.png"/><Relationship Id="rId7" Type="http://schemas.openxmlformats.org/officeDocument/2006/relationships/image" Target="../media/image40.png"/><Relationship Id="rId12" Type="http://schemas.openxmlformats.org/officeDocument/2006/relationships/image" Target="../media/image45.png"/><Relationship Id="rId17" Type="http://schemas.openxmlformats.org/officeDocument/2006/relationships/image" Target="../media/image50.png"/><Relationship Id="rId25" Type="http://schemas.openxmlformats.org/officeDocument/2006/relationships/image" Target="../media/image58.png"/><Relationship Id="rId2" Type="http://schemas.openxmlformats.org/officeDocument/2006/relationships/image" Target="../media/image35.png"/><Relationship Id="rId16" Type="http://schemas.openxmlformats.org/officeDocument/2006/relationships/image" Target="../media/image49.png"/><Relationship Id="rId20" Type="http://schemas.openxmlformats.org/officeDocument/2006/relationships/image" Target="../media/image53.png"/><Relationship Id="rId29" Type="http://schemas.openxmlformats.org/officeDocument/2006/relationships/image" Target="../media/image62.png"/><Relationship Id="rId1" Type="http://schemas.openxmlformats.org/officeDocument/2006/relationships/slideLayout" Target="../slideLayouts/slideLayout1.xml"/><Relationship Id="rId6" Type="http://schemas.openxmlformats.org/officeDocument/2006/relationships/image" Target="../media/image39.png"/><Relationship Id="rId11" Type="http://schemas.openxmlformats.org/officeDocument/2006/relationships/image" Target="../media/image44.png"/><Relationship Id="rId24" Type="http://schemas.openxmlformats.org/officeDocument/2006/relationships/image" Target="../media/image57.png"/><Relationship Id="rId32" Type="http://schemas.openxmlformats.org/officeDocument/2006/relationships/image" Target="../media/image65.png"/><Relationship Id="rId5" Type="http://schemas.openxmlformats.org/officeDocument/2006/relationships/image" Target="../media/image38.png"/><Relationship Id="rId15" Type="http://schemas.openxmlformats.org/officeDocument/2006/relationships/image" Target="../media/image48.png"/><Relationship Id="rId23" Type="http://schemas.openxmlformats.org/officeDocument/2006/relationships/image" Target="../media/image56.png"/><Relationship Id="rId28" Type="http://schemas.openxmlformats.org/officeDocument/2006/relationships/image" Target="../media/image61.png"/><Relationship Id="rId10" Type="http://schemas.openxmlformats.org/officeDocument/2006/relationships/image" Target="../media/image43.png"/><Relationship Id="rId19" Type="http://schemas.openxmlformats.org/officeDocument/2006/relationships/image" Target="../media/image52.png"/><Relationship Id="rId31" Type="http://schemas.openxmlformats.org/officeDocument/2006/relationships/image" Target="../media/image64.pn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47.png"/><Relationship Id="rId22" Type="http://schemas.openxmlformats.org/officeDocument/2006/relationships/image" Target="../media/image55.png"/><Relationship Id="rId27" Type="http://schemas.openxmlformats.org/officeDocument/2006/relationships/image" Target="../media/image60.png"/><Relationship Id="rId30" Type="http://schemas.openxmlformats.org/officeDocument/2006/relationships/image" Target="../media/image63.png"/></Relationships>
</file>

<file path=ppt/slides/_rels/slide11.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jpeg"/><Relationship Id="rId7" Type="http://schemas.openxmlformats.org/officeDocument/2006/relationships/image" Target="../media/image73.png"/><Relationship Id="rId12" Type="http://schemas.openxmlformats.org/officeDocument/2006/relationships/image" Target="../media/image78.jpeg"/><Relationship Id="rId2" Type="http://schemas.openxmlformats.org/officeDocument/2006/relationships/image" Target="../media/image68.png"/><Relationship Id="rId1" Type="http://schemas.openxmlformats.org/officeDocument/2006/relationships/slideLayout" Target="../slideLayouts/slideLayout1.xml"/><Relationship Id="rId6" Type="http://schemas.openxmlformats.org/officeDocument/2006/relationships/image" Target="../media/image72.png"/><Relationship Id="rId11" Type="http://schemas.openxmlformats.org/officeDocument/2006/relationships/image" Target="../media/image77.png"/><Relationship Id="rId5" Type="http://schemas.openxmlformats.org/officeDocument/2006/relationships/image" Target="../media/image71.jpeg"/><Relationship Id="rId10" Type="http://schemas.openxmlformats.org/officeDocument/2006/relationships/image" Target="../media/image76.png"/><Relationship Id="rId4" Type="http://schemas.openxmlformats.org/officeDocument/2006/relationships/image" Target="../media/image70.png"/><Relationship Id="rId9" Type="http://schemas.openxmlformats.org/officeDocument/2006/relationships/image" Target="../media/image7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image" Target="../media/image79.png"/><Relationship Id="rId1" Type="http://schemas.openxmlformats.org/officeDocument/2006/relationships/slideLayout" Target="../slideLayouts/slideLayout2.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16.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jpeg"/><Relationship Id="rId1" Type="http://schemas.openxmlformats.org/officeDocument/2006/relationships/slideLayout" Target="../slideLayouts/slideLayout1.xml"/><Relationship Id="rId6" Type="http://schemas.openxmlformats.org/officeDocument/2006/relationships/image" Target="../media/image92.jpeg"/><Relationship Id="rId5" Type="http://schemas.openxmlformats.org/officeDocument/2006/relationships/image" Target="../media/image91.jpeg"/><Relationship Id="rId4" Type="http://schemas.openxmlformats.org/officeDocument/2006/relationships/image" Target="../media/image90.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image" Target="../media/image20.png"/><Relationship Id="rId16"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F2DBBB76-1EDA-45CD-B016-4A08FF84967A}"/>
              </a:ext>
            </a:extLst>
          </p:cNvPr>
          <p:cNvSpPr txBox="1"/>
          <p:nvPr/>
        </p:nvSpPr>
        <p:spPr>
          <a:xfrm>
            <a:off x="391160" y="1479318"/>
            <a:ext cx="6552251" cy="584775"/>
          </a:xfrm>
          <a:prstGeom prst="rect">
            <a:avLst/>
          </a:prstGeom>
          <a:noFill/>
        </p:spPr>
        <p:txBody>
          <a:bodyPr wrap="square" rtlCol="0">
            <a:spAutoFit/>
          </a:bodyPr>
          <a:lstStyle/>
          <a:p>
            <a:r>
              <a:rPr lang="en-GB" sz="3200" b="1" dirty="0">
                <a:solidFill>
                  <a:srgbClr val="B50230"/>
                </a:solidFill>
                <a:latin typeface="Open Sans" panose="020B0606030504020204" pitchFamily="34" charset="0"/>
                <a:ea typeface="Open Sans" panose="020B0606030504020204" pitchFamily="34" charset="0"/>
                <a:cs typeface="Open Sans" panose="020B0606030504020204" pitchFamily="34" charset="0"/>
              </a:rPr>
              <a:t>Welcome to </a:t>
            </a:r>
            <a:r>
              <a:rPr lang="en-GB" sz="3200" b="1" dirty="0" err="1">
                <a:solidFill>
                  <a:srgbClr val="B50230"/>
                </a:solidFill>
                <a:latin typeface="Open Sans" panose="020B0606030504020204" pitchFamily="34" charset="0"/>
                <a:ea typeface="Open Sans" panose="020B0606030504020204" pitchFamily="34" charset="0"/>
                <a:cs typeface="Open Sans" panose="020B0606030504020204" pitchFamily="34" charset="0"/>
              </a:rPr>
              <a:t>Flashbay</a:t>
            </a:r>
            <a:endParaRPr lang="en-GB" sz="3200" b="1"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249764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2DBBB76-1EDA-45CD-B016-4A08FF84967A}"/>
              </a:ext>
            </a:extLst>
          </p:cNvPr>
          <p:cNvSpPr txBox="1"/>
          <p:nvPr/>
        </p:nvSpPr>
        <p:spPr>
          <a:xfrm>
            <a:off x="324171" y="1298448"/>
            <a:ext cx="8967184" cy="584775"/>
          </a:xfrm>
          <a:prstGeom prst="rect">
            <a:avLst/>
          </a:prstGeom>
          <a:noFill/>
        </p:spPr>
        <p:txBody>
          <a:bodyPr wrap="square" rtlCol="0">
            <a:spAutoFit/>
          </a:bodyPr>
          <a:lstStyle/>
          <a:p>
            <a:r>
              <a:rPr lang="en-GB" sz="3200" b="1" dirty="0">
                <a:solidFill>
                  <a:srgbClr val="B50230"/>
                </a:solidFill>
                <a:latin typeface="Open Sans" panose="020B0606030504020204" pitchFamily="34" charset="0"/>
                <a:ea typeface="Open Sans" panose="020B0606030504020204" pitchFamily="34" charset="0"/>
                <a:cs typeface="Open Sans" panose="020B0606030504020204" pitchFamily="34" charset="0"/>
              </a:rPr>
              <a:t>Nationalities in our Global Offices</a:t>
            </a:r>
          </a:p>
        </p:txBody>
      </p:sp>
      <p:pic>
        <p:nvPicPr>
          <p:cNvPr id="6169" name="Picture 25" descr="C:\Users\therese\Desktop\UK.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flipH="1">
            <a:off x="10715665" y="1946249"/>
            <a:ext cx="1501015" cy="102319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5" descr="C:\Users\therese\Desktop\UK.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flipH="1">
            <a:off x="4775005" y="1943835"/>
            <a:ext cx="1501015" cy="102319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5" descr="C:\Users\therese\Desktop\UK.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flipH="1">
            <a:off x="3283558" y="1943835"/>
            <a:ext cx="1501015" cy="102319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5" descr="C:\Users\therese\Desktop\UK.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flipH="1">
            <a:off x="1804675" y="1943835"/>
            <a:ext cx="1501015" cy="102319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5"/>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304566" y="1943835"/>
            <a:ext cx="1501014" cy="102319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5" descr="C:\Users\therese\Desktop\UK.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flipH="1">
            <a:off x="6260170" y="1943835"/>
            <a:ext cx="1501015" cy="102319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5" descr="C:\Users\therese\Desktop\UK.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flipH="1">
            <a:off x="7745335" y="1946249"/>
            <a:ext cx="1501015" cy="102319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5" descr="C:\Users\therese\Desktop\UK.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flipH="1">
            <a:off x="9230500" y="1946249"/>
            <a:ext cx="1501015" cy="102319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5"/>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flipH="1">
            <a:off x="10715664" y="1943810"/>
            <a:ext cx="1501014" cy="102319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5"/>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a:off x="4775004" y="1941396"/>
            <a:ext cx="1501014" cy="1023192"/>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5"/>
          <p:cNvPicPr>
            <a:picLocks noChangeAspect="1" noChangeArrowheads="1"/>
          </p:cNvPicPr>
          <p:nvPr/>
        </p:nvPicPr>
        <p:blipFill>
          <a:blip r:embed="rId6" cstate="screen">
            <a:extLst>
              <a:ext uri="{28A0092B-C50C-407E-A947-70E740481C1C}">
                <a14:useLocalDpi xmlns:a14="http://schemas.microsoft.com/office/drawing/2010/main"/>
              </a:ext>
            </a:extLst>
          </a:blip>
          <a:stretch>
            <a:fillRect/>
          </a:stretch>
        </p:blipFill>
        <p:spPr bwMode="auto">
          <a:xfrm>
            <a:off x="3283557" y="1941396"/>
            <a:ext cx="1501014" cy="1023192"/>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5"/>
          <p:cNvPicPr>
            <a:picLocks noChangeAspect="1" noChangeArrowheads="1"/>
          </p:cNvPicPr>
          <p:nvPr/>
        </p:nvPicPr>
        <p:blipFill>
          <a:blip r:embed="rId7" cstate="screen">
            <a:extLst>
              <a:ext uri="{28A0092B-C50C-407E-A947-70E740481C1C}">
                <a14:useLocalDpi xmlns:a14="http://schemas.microsoft.com/office/drawing/2010/main"/>
              </a:ext>
            </a:extLst>
          </a:blip>
          <a:stretch>
            <a:fillRect/>
          </a:stretch>
        </p:blipFill>
        <p:spPr bwMode="auto">
          <a:xfrm>
            <a:off x="1804674" y="1941396"/>
            <a:ext cx="1501014" cy="1023192"/>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5"/>
          <p:cNvPicPr>
            <a:picLocks noChangeAspect="1" noChangeArrowheads="1"/>
          </p:cNvPicPr>
          <p:nvPr/>
        </p:nvPicPr>
        <p:blipFill>
          <a:blip r:embed="rId8" cstate="screen">
            <a:extLst>
              <a:ext uri="{28A0092B-C50C-407E-A947-70E740481C1C}">
                <a14:useLocalDpi xmlns:a14="http://schemas.microsoft.com/office/drawing/2010/main"/>
              </a:ext>
            </a:extLst>
          </a:blip>
          <a:stretch>
            <a:fillRect/>
          </a:stretch>
        </p:blipFill>
        <p:spPr bwMode="auto">
          <a:xfrm>
            <a:off x="6260169" y="1941396"/>
            <a:ext cx="1501014" cy="1023192"/>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5"/>
          <p:cNvPicPr>
            <a:picLocks noChangeAspect="1" noChangeArrowheads="1"/>
          </p:cNvPicPr>
          <p:nvPr/>
        </p:nvPicPr>
        <p:blipFill>
          <a:blip r:embed="rId9" cstate="screen">
            <a:extLst>
              <a:ext uri="{28A0092B-C50C-407E-A947-70E740481C1C}">
                <a14:useLocalDpi xmlns:a14="http://schemas.microsoft.com/office/drawing/2010/main"/>
              </a:ext>
            </a:extLst>
          </a:blip>
          <a:stretch>
            <a:fillRect/>
          </a:stretch>
        </p:blipFill>
        <p:spPr bwMode="auto">
          <a:xfrm>
            <a:off x="7745334" y="1943810"/>
            <a:ext cx="1501014" cy="1023192"/>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5"/>
          <p:cNvPicPr>
            <a:picLocks noChangeAspect="1" noChangeArrowheads="1"/>
          </p:cNvPicPr>
          <p:nvPr/>
        </p:nvPicPr>
        <p:blipFill>
          <a:blip r:embed="rId10" cstate="screen">
            <a:extLst>
              <a:ext uri="{28A0092B-C50C-407E-A947-70E740481C1C}">
                <a14:useLocalDpi xmlns:a14="http://schemas.microsoft.com/office/drawing/2010/main"/>
              </a:ext>
            </a:extLst>
          </a:blip>
          <a:stretch>
            <a:fillRect/>
          </a:stretch>
        </p:blipFill>
        <p:spPr bwMode="auto">
          <a:xfrm>
            <a:off x="9230499" y="1943810"/>
            <a:ext cx="1501014" cy="1023192"/>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5"/>
          <p:cNvPicPr>
            <a:picLocks noChangeAspect="1" noChangeArrowheads="1"/>
          </p:cNvPicPr>
          <p:nvPr/>
        </p:nvPicPr>
        <p:blipFill>
          <a:blip r:embed="rId11" cstate="screen">
            <a:extLst>
              <a:ext uri="{28A0092B-C50C-407E-A947-70E740481C1C}">
                <a14:useLocalDpi xmlns:a14="http://schemas.microsoft.com/office/drawing/2010/main"/>
              </a:ext>
            </a:extLst>
          </a:blip>
          <a:stretch>
            <a:fillRect/>
          </a:stretch>
        </p:blipFill>
        <p:spPr bwMode="auto">
          <a:xfrm flipH="1">
            <a:off x="290355" y="3035878"/>
            <a:ext cx="1501014" cy="1023192"/>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5"/>
          <p:cNvPicPr>
            <a:picLocks noChangeAspect="1" noChangeArrowheads="1"/>
          </p:cNvPicPr>
          <p:nvPr/>
        </p:nvPicPr>
        <p:blipFill>
          <a:blip r:embed="rId12" cstate="screen">
            <a:extLst>
              <a:ext uri="{28A0092B-C50C-407E-A947-70E740481C1C}">
                <a14:useLocalDpi xmlns:a14="http://schemas.microsoft.com/office/drawing/2010/main"/>
              </a:ext>
            </a:extLst>
          </a:blip>
          <a:stretch>
            <a:fillRect/>
          </a:stretch>
        </p:blipFill>
        <p:spPr bwMode="auto">
          <a:xfrm>
            <a:off x="10709650" y="3035853"/>
            <a:ext cx="1501014" cy="1023192"/>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5"/>
          <p:cNvPicPr>
            <a:picLocks noChangeAspect="1" noChangeArrowheads="1"/>
          </p:cNvPicPr>
          <p:nvPr/>
        </p:nvPicPr>
        <p:blipFill>
          <a:blip r:embed="rId13" cstate="screen">
            <a:extLst>
              <a:ext uri="{28A0092B-C50C-407E-A947-70E740481C1C}">
                <a14:useLocalDpi xmlns:a14="http://schemas.microsoft.com/office/drawing/2010/main"/>
              </a:ext>
            </a:extLst>
          </a:blip>
          <a:stretch>
            <a:fillRect/>
          </a:stretch>
        </p:blipFill>
        <p:spPr bwMode="auto">
          <a:xfrm>
            <a:off x="4768990" y="3033439"/>
            <a:ext cx="1501014" cy="1023192"/>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5"/>
          <p:cNvPicPr>
            <a:picLocks noChangeAspect="1" noChangeArrowheads="1"/>
          </p:cNvPicPr>
          <p:nvPr/>
        </p:nvPicPr>
        <p:blipFill>
          <a:blip r:embed="rId14" cstate="screen">
            <a:extLst>
              <a:ext uri="{28A0092B-C50C-407E-A947-70E740481C1C}">
                <a14:useLocalDpi xmlns:a14="http://schemas.microsoft.com/office/drawing/2010/main"/>
              </a:ext>
            </a:extLst>
          </a:blip>
          <a:stretch>
            <a:fillRect/>
          </a:stretch>
        </p:blipFill>
        <p:spPr bwMode="auto">
          <a:xfrm flipH="1">
            <a:off x="3277543" y="3033439"/>
            <a:ext cx="1501014" cy="1023192"/>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5"/>
          <p:cNvPicPr>
            <a:picLocks noChangeAspect="1" noChangeArrowheads="1"/>
          </p:cNvPicPr>
          <p:nvPr/>
        </p:nvPicPr>
        <p:blipFill>
          <a:blip r:embed="rId15" cstate="screen">
            <a:extLst>
              <a:ext uri="{28A0092B-C50C-407E-A947-70E740481C1C}">
                <a14:useLocalDpi xmlns:a14="http://schemas.microsoft.com/office/drawing/2010/main"/>
              </a:ext>
            </a:extLst>
          </a:blip>
          <a:stretch>
            <a:fillRect/>
          </a:stretch>
        </p:blipFill>
        <p:spPr bwMode="auto">
          <a:xfrm>
            <a:off x="1798660" y="3033439"/>
            <a:ext cx="1501014" cy="1023192"/>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5"/>
          <p:cNvPicPr>
            <a:picLocks noChangeAspect="1" noChangeArrowheads="1"/>
          </p:cNvPicPr>
          <p:nvPr/>
        </p:nvPicPr>
        <p:blipFill>
          <a:blip r:embed="rId16" cstate="screen">
            <a:extLst>
              <a:ext uri="{28A0092B-C50C-407E-A947-70E740481C1C}">
                <a14:useLocalDpi xmlns:a14="http://schemas.microsoft.com/office/drawing/2010/main"/>
              </a:ext>
            </a:extLst>
          </a:blip>
          <a:stretch>
            <a:fillRect/>
          </a:stretch>
        </p:blipFill>
        <p:spPr bwMode="auto">
          <a:xfrm>
            <a:off x="6254155" y="3033439"/>
            <a:ext cx="1501014" cy="1023192"/>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5"/>
          <p:cNvPicPr>
            <a:picLocks noChangeAspect="1" noChangeArrowheads="1"/>
          </p:cNvPicPr>
          <p:nvPr/>
        </p:nvPicPr>
        <p:blipFill>
          <a:blip r:embed="rId17" cstate="screen">
            <a:extLst>
              <a:ext uri="{28A0092B-C50C-407E-A947-70E740481C1C}">
                <a14:useLocalDpi xmlns:a14="http://schemas.microsoft.com/office/drawing/2010/main"/>
              </a:ext>
            </a:extLst>
          </a:blip>
          <a:stretch>
            <a:fillRect/>
          </a:stretch>
        </p:blipFill>
        <p:spPr bwMode="auto">
          <a:xfrm flipH="1">
            <a:off x="7739320" y="3035853"/>
            <a:ext cx="1501014" cy="1023192"/>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5"/>
          <p:cNvPicPr>
            <a:picLocks noChangeAspect="1" noChangeArrowheads="1"/>
          </p:cNvPicPr>
          <p:nvPr/>
        </p:nvPicPr>
        <p:blipFill>
          <a:blip r:embed="rId18" cstate="screen">
            <a:extLst>
              <a:ext uri="{28A0092B-C50C-407E-A947-70E740481C1C}">
                <a14:useLocalDpi xmlns:a14="http://schemas.microsoft.com/office/drawing/2010/main"/>
              </a:ext>
            </a:extLst>
          </a:blip>
          <a:stretch>
            <a:fillRect/>
          </a:stretch>
        </p:blipFill>
        <p:spPr bwMode="auto">
          <a:xfrm>
            <a:off x="9224485" y="3035853"/>
            <a:ext cx="1501014" cy="1023192"/>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5"/>
          <p:cNvPicPr>
            <a:picLocks noChangeAspect="1" noChangeArrowheads="1"/>
          </p:cNvPicPr>
          <p:nvPr/>
        </p:nvPicPr>
        <p:blipFill>
          <a:blip r:embed="rId19" cstate="screen">
            <a:extLst>
              <a:ext uri="{28A0092B-C50C-407E-A947-70E740481C1C}">
                <a14:useLocalDpi xmlns:a14="http://schemas.microsoft.com/office/drawing/2010/main"/>
              </a:ext>
            </a:extLst>
          </a:blip>
          <a:stretch>
            <a:fillRect/>
          </a:stretch>
        </p:blipFill>
        <p:spPr bwMode="auto">
          <a:xfrm>
            <a:off x="10706934" y="4103250"/>
            <a:ext cx="1501014" cy="1023192"/>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5"/>
          <p:cNvPicPr>
            <a:picLocks noChangeAspect="1" noChangeArrowheads="1"/>
          </p:cNvPicPr>
          <p:nvPr/>
        </p:nvPicPr>
        <p:blipFill>
          <a:blip r:embed="rId20" cstate="screen">
            <a:extLst>
              <a:ext uri="{28A0092B-C50C-407E-A947-70E740481C1C}">
                <a14:useLocalDpi xmlns:a14="http://schemas.microsoft.com/office/drawing/2010/main"/>
              </a:ext>
            </a:extLst>
          </a:blip>
          <a:stretch>
            <a:fillRect/>
          </a:stretch>
        </p:blipFill>
        <p:spPr bwMode="auto">
          <a:xfrm flipH="1">
            <a:off x="9240334" y="4103250"/>
            <a:ext cx="1501014" cy="1023192"/>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5"/>
          <p:cNvPicPr>
            <a:picLocks noChangeAspect="1" noChangeArrowheads="1"/>
          </p:cNvPicPr>
          <p:nvPr/>
        </p:nvPicPr>
        <p:blipFill>
          <a:blip r:embed="rId21" cstate="screen">
            <a:extLst>
              <a:ext uri="{28A0092B-C50C-407E-A947-70E740481C1C}">
                <a14:useLocalDpi xmlns:a14="http://schemas.microsoft.com/office/drawing/2010/main"/>
              </a:ext>
            </a:extLst>
          </a:blip>
          <a:stretch>
            <a:fillRect/>
          </a:stretch>
        </p:blipFill>
        <p:spPr bwMode="auto">
          <a:xfrm>
            <a:off x="277562" y="5198862"/>
            <a:ext cx="1501014" cy="1023192"/>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25"/>
          <p:cNvPicPr>
            <a:picLocks noChangeAspect="1" noChangeArrowheads="1"/>
          </p:cNvPicPr>
          <p:nvPr/>
        </p:nvPicPr>
        <p:blipFill>
          <a:blip r:embed="rId22" cstate="screen">
            <a:extLst>
              <a:ext uri="{28A0092B-C50C-407E-A947-70E740481C1C}">
                <a14:useLocalDpi xmlns:a14="http://schemas.microsoft.com/office/drawing/2010/main"/>
              </a:ext>
            </a:extLst>
          </a:blip>
          <a:stretch>
            <a:fillRect/>
          </a:stretch>
        </p:blipFill>
        <p:spPr bwMode="auto">
          <a:xfrm flipH="1">
            <a:off x="3269346" y="5193679"/>
            <a:ext cx="1501014" cy="1023192"/>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25"/>
          <p:cNvPicPr>
            <a:picLocks noChangeAspect="1" noChangeArrowheads="1"/>
          </p:cNvPicPr>
          <p:nvPr/>
        </p:nvPicPr>
        <p:blipFill>
          <a:blip r:embed="rId23" cstate="screen">
            <a:extLst>
              <a:ext uri="{28A0092B-C50C-407E-A947-70E740481C1C}">
                <a14:useLocalDpi xmlns:a14="http://schemas.microsoft.com/office/drawing/2010/main"/>
              </a:ext>
            </a:extLst>
          </a:blip>
          <a:stretch>
            <a:fillRect/>
          </a:stretch>
        </p:blipFill>
        <p:spPr bwMode="auto">
          <a:xfrm>
            <a:off x="1790463" y="5193679"/>
            <a:ext cx="1501014" cy="1023192"/>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25"/>
          <p:cNvPicPr>
            <a:picLocks noChangeAspect="1" noChangeArrowheads="1"/>
          </p:cNvPicPr>
          <p:nvPr/>
        </p:nvPicPr>
        <p:blipFill>
          <a:blip r:embed="rId24" cstate="screen">
            <a:extLst>
              <a:ext uri="{28A0092B-C50C-407E-A947-70E740481C1C}">
                <a14:useLocalDpi xmlns:a14="http://schemas.microsoft.com/office/drawing/2010/main"/>
              </a:ext>
            </a:extLst>
          </a:blip>
          <a:stretch>
            <a:fillRect/>
          </a:stretch>
        </p:blipFill>
        <p:spPr bwMode="auto">
          <a:xfrm>
            <a:off x="7733123" y="4109624"/>
            <a:ext cx="1501014" cy="1023192"/>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25"/>
          <p:cNvPicPr>
            <a:picLocks noChangeAspect="1" noChangeArrowheads="1"/>
          </p:cNvPicPr>
          <p:nvPr/>
        </p:nvPicPr>
        <p:blipFill>
          <a:blip r:embed="rId25" cstate="screen">
            <a:extLst>
              <a:ext uri="{28A0092B-C50C-407E-A947-70E740481C1C}">
                <a14:useLocalDpi xmlns:a14="http://schemas.microsoft.com/office/drawing/2010/main"/>
              </a:ext>
            </a:extLst>
          </a:blip>
          <a:stretch>
            <a:fillRect/>
          </a:stretch>
        </p:blipFill>
        <p:spPr bwMode="auto">
          <a:xfrm>
            <a:off x="290355" y="4115998"/>
            <a:ext cx="1501014" cy="1023192"/>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25"/>
          <p:cNvPicPr>
            <a:picLocks noChangeAspect="1" noChangeArrowheads="1"/>
          </p:cNvPicPr>
          <p:nvPr/>
        </p:nvPicPr>
        <p:blipFill>
          <a:blip r:embed="rId26" cstate="screen">
            <a:extLst>
              <a:ext uri="{28A0092B-C50C-407E-A947-70E740481C1C}">
                <a14:useLocalDpi xmlns:a14="http://schemas.microsoft.com/office/drawing/2010/main"/>
              </a:ext>
            </a:extLst>
          </a:blip>
          <a:stretch>
            <a:fillRect/>
          </a:stretch>
        </p:blipFill>
        <p:spPr bwMode="auto">
          <a:xfrm>
            <a:off x="7739320" y="5184194"/>
            <a:ext cx="1501014" cy="1023192"/>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25"/>
          <p:cNvPicPr>
            <a:picLocks noChangeAspect="1" noChangeArrowheads="1"/>
          </p:cNvPicPr>
          <p:nvPr/>
        </p:nvPicPr>
        <p:blipFill>
          <a:blip r:embed="rId27" cstate="screen">
            <a:extLst>
              <a:ext uri="{28A0092B-C50C-407E-A947-70E740481C1C}">
                <a14:useLocalDpi xmlns:a14="http://schemas.microsoft.com/office/drawing/2010/main"/>
              </a:ext>
            </a:extLst>
          </a:blip>
          <a:stretch>
            <a:fillRect/>
          </a:stretch>
        </p:blipFill>
        <p:spPr bwMode="auto">
          <a:xfrm>
            <a:off x="3269346" y="4113559"/>
            <a:ext cx="1501014" cy="1023192"/>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25"/>
          <p:cNvPicPr>
            <a:picLocks noChangeAspect="1" noChangeArrowheads="1"/>
          </p:cNvPicPr>
          <p:nvPr/>
        </p:nvPicPr>
        <p:blipFill>
          <a:blip r:embed="rId28" cstate="screen">
            <a:extLst>
              <a:ext uri="{28A0092B-C50C-407E-A947-70E740481C1C}">
                <a14:useLocalDpi xmlns:a14="http://schemas.microsoft.com/office/drawing/2010/main"/>
              </a:ext>
            </a:extLst>
          </a:blip>
          <a:stretch>
            <a:fillRect/>
          </a:stretch>
        </p:blipFill>
        <p:spPr bwMode="auto">
          <a:xfrm flipH="1">
            <a:off x="1790463" y="4113559"/>
            <a:ext cx="1501014" cy="1023192"/>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25"/>
          <p:cNvPicPr>
            <a:picLocks noChangeAspect="1" noChangeArrowheads="1"/>
          </p:cNvPicPr>
          <p:nvPr/>
        </p:nvPicPr>
        <p:blipFill>
          <a:blip r:embed="rId29" cstate="screen">
            <a:extLst>
              <a:ext uri="{28A0092B-C50C-407E-A947-70E740481C1C}">
                <a14:useLocalDpi xmlns:a14="http://schemas.microsoft.com/office/drawing/2010/main"/>
              </a:ext>
            </a:extLst>
          </a:blip>
          <a:stretch>
            <a:fillRect/>
          </a:stretch>
        </p:blipFill>
        <p:spPr bwMode="auto">
          <a:xfrm>
            <a:off x="6245958" y="4113559"/>
            <a:ext cx="1501014" cy="1023192"/>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25"/>
          <p:cNvPicPr>
            <a:picLocks noChangeAspect="1" noChangeArrowheads="1"/>
          </p:cNvPicPr>
          <p:nvPr/>
        </p:nvPicPr>
        <p:blipFill>
          <a:blip r:embed="rId30" cstate="screen">
            <a:extLst>
              <a:ext uri="{28A0092B-C50C-407E-A947-70E740481C1C}">
                <a14:useLocalDpi xmlns:a14="http://schemas.microsoft.com/office/drawing/2010/main"/>
              </a:ext>
            </a:extLst>
          </a:blip>
          <a:stretch>
            <a:fillRect/>
          </a:stretch>
        </p:blipFill>
        <p:spPr bwMode="auto">
          <a:xfrm flipH="1">
            <a:off x="4745850" y="5198863"/>
            <a:ext cx="1501014" cy="1023191"/>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5"/>
          <p:cNvPicPr>
            <a:picLocks noChangeAspect="1" noChangeArrowheads="1"/>
          </p:cNvPicPr>
          <p:nvPr/>
        </p:nvPicPr>
        <p:blipFill>
          <a:blip r:embed="rId31" cstate="screen">
            <a:extLst>
              <a:ext uri="{28A0092B-C50C-407E-A947-70E740481C1C}">
                <a14:useLocalDpi xmlns:a14="http://schemas.microsoft.com/office/drawing/2010/main"/>
              </a:ext>
            </a:extLst>
          </a:blip>
          <a:stretch>
            <a:fillRect/>
          </a:stretch>
        </p:blipFill>
        <p:spPr bwMode="auto">
          <a:xfrm flipH="1">
            <a:off x="6256012" y="5184195"/>
            <a:ext cx="1501013" cy="102319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2" cstate="screen">
            <a:extLst>
              <a:ext uri="{28A0092B-C50C-407E-A947-70E740481C1C}">
                <a14:useLocalDpi xmlns:a14="http://schemas.microsoft.com/office/drawing/2010/main"/>
              </a:ext>
            </a:extLst>
          </a:blip>
          <a:stretch>
            <a:fillRect/>
          </a:stretch>
        </p:blipFill>
        <p:spPr>
          <a:xfrm flipH="1">
            <a:off x="4793711" y="4154858"/>
            <a:ext cx="1417584" cy="945472"/>
          </a:xfrm>
          <a:prstGeom prst="rect">
            <a:avLst/>
          </a:prstGeom>
        </p:spPr>
      </p:pic>
    </p:spTree>
    <p:extLst>
      <p:ext uri="{BB962C8B-B14F-4D97-AF65-F5344CB8AC3E}">
        <p14:creationId xmlns:p14="http://schemas.microsoft.com/office/powerpoint/2010/main" val="193241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hor\Desktop\Nye Produkter.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575720" y="728700"/>
            <a:ext cx="4843308" cy="55218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49731" y="1277171"/>
            <a:ext cx="3356688" cy="646331"/>
          </a:xfrm>
          <a:prstGeom prst="rect">
            <a:avLst/>
          </a:prstGeom>
        </p:spPr>
        <p:txBody>
          <a:bodyPr wrap="none">
            <a:spAutoFit/>
          </a:bodyPr>
          <a:lstStyle/>
          <a:p>
            <a:r>
              <a:rPr lang="en-GB" sz="3600" b="1" dirty="0">
                <a:solidFill>
                  <a:srgbClr val="B50230"/>
                </a:solidFill>
                <a:latin typeface="Open Sans" panose="020B0606030504020204" pitchFamily="34" charset="0"/>
                <a:ea typeface="Open Sans" panose="020B0606030504020204" pitchFamily="34" charset="0"/>
                <a:cs typeface="Open Sans" panose="020B0606030504020204" pitchFamily="34" charset="0"/>
              </a:rPr>
              <a:t>Our Products</a:t>
            </a:r>
          </a:p>
        </p:txBody>
      </p:sp>
    </p:spTree>
    <p:extLst>
      <p:ext uri="{BB962C8B-B14F-4D97-AF65-F5344CB8AC3E}">
        <p14:creationId xmlns:p14="http://schemas.microsoft.com/office/powerpoint/2010/main" val="2908222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F81C5A-3E42-FD48-B8B4-055C58862C8A}"/>
              </a:ext>
            </a:extLst>
          </p:cNvPr>
          <p:cNvSpPr/>
          <p:nvPr/>
        </p:nvSpPr>
        <p:spPr>
          <a:xfrm>
            <a:off x="349731" y="1277171"/>
            <a:ext cx="3794629" cy="646331"/>
          </a:xfrm>
          <a:prstGeom prst="rect">
            <a:avLst/>
          </a:prstGeom>
        </p:spPr>
        <p:txBody>
          <a:bodyPr wrap="none">
            <a:spAutoFit/>
          </a:bodyPr>
          <a:lstStyle/>
          <a:p>
            <a:r>
              <a:rPr lang="en-GB" sz="3600" b="1" dirty="0">
                <a:solidFill>
                  <a:srgbClr val="B50230"/>
                </a:solidFill>
                <a:latin typeface="Open Sans" panose="020B0606030504020204" pitchFamily="34" charset="0"/>
                <a:ea typeface="Open Sans" panose="020B0606030504020204" pitchFamily="34" charset="0"/>
                <a:cs typeface="Open Sans" panose="020B0606030504020204" pitchFamily="34" charset="0"/>
              </a:rPr>
              <a:t>Latest Products</a:t>
            </a:r>
          </a:p>
        </p:txBody>
      </p:sp>
      <p:pic>
        <p:nvPicPr>
          <p:cNvPr id="4" name="Picture 3">
            <a:extLst>
              <a:ext uri="{FF2B5EF4-FFF2-40B4-BE49-F238E27FC236}">
                <a16:creationId xmlns:a16="http://schemas.microsoft.com/office/drawing/2014/main" id="{6D32CA15-8B5A-E341-877C-538B905131B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45450" y="1763815"/>
            <a:ext cx="8805180" cy="4174154"/>
          </a:xfrm>
          <a:prstGeom prst="rect">
            <a:avLst/>
          </a:prstGeom>
        </p:spPr>
      </p:pic>
    </p:spTree>
    <p:extLst>
      <p:ext uri="{BB962C8B-B14F-4D97-AF65-F5344CB8AC3E}">
        <p14:creationId xmlns:p14="http://schemas.microsoft.com/office/powerpoint/2010/main" val="2334445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2DBBB76-1EDA-45CD-B016-4A08FF84967A}"/>
              </a:ext>
            </a:extLst>
          </p:cNvPr>
          <p:cNvSpPr txBox="1"/>
          <p:nvPr/>
        </p:nvSpPr>
        <p:spPr>
          <a:xfrm>
            <a:off x="324170" y="1298448"/>
            <a:ext cx="6130771" cy="584775"/>
          </a:xfrm>
          <a:prstGeom prst="rect">
            <a:avLst/>
          </a:prstGeom>
          <a:noFill/>
        </p:spPr>
        <p:txBody>
          <a:bodyPr wrap="square" rtlCol="0">
            <a:spAutoFit/>
          </a:bodyPr>
          <a:lstStyle/>
          <a:p>
            <a:r>
              <a:rPr lang="en-GB" sz="3200" b="1" dirty="0">
                <a:solidFill>
                  <a:srgbClr val="B50230"/>
                </a:solidFill>
                <a:latin typeface="Open Sans" panose="020B0606030504020204" pitchFamily="34" charset="0"/>
                <a:ea typeface="Open Sans" panose="020B0606030504020204" pitchFamily="34" charset="0"/>
                <a:cs typeface="Open Sans" panose="020B0606030504020204" pitchFamily="34" charset="0"/>
              </a:rPr>
              <a:t>A Handful of our Clients</a:t>
            </a:r>
          </a:p>
        </p:txBody>
      </p:sp>
      <p:pic>
        <p:nvPicPr>
          <p:cNvPr id="14338" name="Picture 2" descr="Image result for liverpool fc logo"/>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80365" y="2240145"/>
            <a:ext cx="1429989" cy="1934692"/>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Users\therese\Desktop\1544x296_Barclays_digital_logo.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373903" y="2213865"/>
            <a:ext cx="2746155" cy="526465"/>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C:\Users\therese\Desktop\2000px-Ikea_logo.svg.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045550" y="3338990"/>
            <a:ext cx="2339522" cy="855095"/>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C:\Users\therese\Desktop\bridgeclimb.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291355" y="3744035"/>
            <a:ext cx="2038962" cy="937323"/>
          </a:xfrm>
          <a:prstGeom prst="rect">
            <a:avLst/>
          </a:prstGeom>
          <a:noFill/>
          <a:extLst>
            <a:ext uri="{909E8E84-426E-40DD-AFC4-6F175D3DCCD1}">
              <a14:hiddenFill xmlns:a14="http://schemas.microsoft.com/office/drawing/2010/main">
                <a:solidFill>
                  <a:srgbClr val="FFFFFF"/>
                </a:solidFill>
              </a14:hiddenFill>
            </a:ext>
          </a:extLst>
        </p:spPr>
      </p:pic>
      <p:pic>
        <p:nvPicPr>
          <p:cNvPr id="14345" name="Picture 9" descr="C:\Users\therese\Desktop\Gradient.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183330" y="4599130"/>
            <a:ext cx="3875302" cy="1654935"/>
          </a:xfrm>
          <a:prstGeom prst="rect">
            <a:avLst/>
          </a:prstGeom>
          <a:noFill/>
          <a:extLst>
            <a:ext uri="{909E8E84-426E-40DD-AFC4-6F175D3DCCD1}">
              <a14:hiddenFill xmlns:a14="http://schemas.microsoft.com/office/drawing/2010/main">
                <a:solidFill>
                  <a:srgbClr val="FFFFFF"/>
                </a:solidFill>
              </a14:hiddenFill>
            </a:ext>
          </a:extLst>
        </p:spPr>
      </p:pic>
      <p:pic>
        <p:nvPicPr>
          <p:cNvPr id="14341" name="Picture 5" descr="C:\Users\therese\Desktop\Zara-logo.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160785" y="3207491"/>
            <a:ext cx="4338213" cy="2282163"/>
          </a:xfrm>
          <a:prstGeom prst="rect">
            <a:avLst/>
          </a:prstGeom>
          <a:noFill/>
          <a:extLst>
            <a:ext uri="{909E8E84-426E-40DD-AFC4-6F175D3DCCD1}">
              <a14:hiddenFill xmlns:a14="http://schemas.microsoft.com/office/drawing/2010/main">
                <a:solidFill>
                  <a:srgbClr val="FFFFFF"/>
                </a:solidFill>
              </a14:hiddenFill>
            </a:ext>
          </a:extLst>
        </p:spPr>
      </p:pic>
      <p:pic>
        <p:nvPicPr>
          <p:cNvPr id="14346" name="Picture 10" descr="C:\Users\therese\Desktop\logo-google-wallet-gradient.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921645" y="5004227"/>
            <a:ext cx="3844985" cy="1170914"/>
          </a:xfrm>
          <a:prstGeom prst="rect">
            <a:avLst/>
          </a:prstGeom>
          <a:noFill/>
          <a:extLst>
            <a:ext uri="{909E8E84-426E-40DD-AFC4-6F175D3DCCD1}">
              <a14:hiddenFill xmlns:a14="http://schemas.microsoft.com/office/drawing/2010/main">
                <a:solidFill>
                  <a:srgbClr val="FFFFFF"/>
                </a:solidFill>
              </a14:hiddenFill>
            </a:ext>
          </a:extLst>
        </p:spPr>
      </p:pic>
      <p:pic>
        <p:nvPicPr>
          <p:cNvPr id="14347" name="Picture 11" descr="C:\Users\therese\Desktop\is-instagram-down-main_thumb800.jp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8841305" y="1688622"/>
            <a:ext cx="2835072" cy="1594728"/>
          </a:xfrm>
          <a:prstGeom prst="rect">
            <a:avLst/>
          </a:prstGeom>
          <a:noFill/>
          <a:extLst>
            <a:ext uri="{909E8E84-426E-40DD-AFC4-6F175D3DCCD1}">
              <a14:hiddenFill xmlns:a14="http://schemas.microsoft.com/office/drawing/2010/main">
                <a:solidFill>
                  <a:srgbClr val="FFFFFF"/>
                </a:solidFill>
              </a14:hiddenFill>
            </a:ext>
          </a:extLst>
        </p:spPr>
      </p:pic>
      <p:pic>
        <p:nvPicPr>
          <p:cNvPr id="14348" name="Picture 12" descr="C:\Users\therese\Desktop\latest.png"/>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6764674" y="1688622"/>
            <a:ext cx="1877566" cy="1890210"/>
          </a:xfrm>
          <a:prstGeom prst="rect">
            <a:avLst/>
          </a:prstGeom>
          <a:noFill/>
          <a:extLst>
            <a:ext uri="{909E8E84-426E-40DD-AFC4-6F175D3DCCD1}">
              <a14:hiddenFill xmlns:a14="http://schemas.microsoft.com/office/drawing/2010/main">
                <a:solidFill>
                  <a:srgbClr val="FFFFFF"/>
                </a:solidFill>
              </a14:hiddenFill>
            </a:ext>
          </a:extLst>
        </p:spPr>
      </p:pic>
      <p:pic>
        <p:nvPicPr>
          <p:cNvPr id="14349" name="Picture 13" descr="C:\Users\therese\Desktop\google_PNG19625.png"/>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425370" y="4913253"/>
            <a:ext cx="2493588" cy="1026687"/>
          </a:xfrm>
          <a:prstGeom prst="rect">
            <a:avLst/>
          </a:prstGeom>
          <a:noFill/>
          <a:extLst>
            <a:ext uri="{909E8E84-426E-40DD-AFC4-6F175D3DCCD1}">
              <a14:hiddenFill xmlns:a14="http://schemas.microsoft.com/office/drawing/2010/main">
                <a:solidFill>
                  <a:srgbClr val="FFFFFF"/>
                </a:solidFill>
              </a14:hiddenFill>
            </a:ext>
          </a:extLst>
        </p:spPr>
      </p:pic>
      <p:pic>
        <p:nvPicPr>
          <p:cNvPr id="14350" name="Picture 14" descr="C:\Users\therese\Desktop\Download-Snapchat-10.22.6.0-APK-Update-for-Android.jp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5285910" y="4959170"/>
            <a:ext cx="2069100" cy="1163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8409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2DBBB76-1EDA-45CD-B016-4A08FF84967A}"/>
              </a:ext>
            </a:extLst>
          </p:cNvPr>
          <p:cNvSpPr txBox="1"/>
          <p:nvPr/>
        </p:nvSpPr>
        <p:spPr>
          <a:xfrm>
            <a:off x="380364" y="1178750"/>
            <a:ext cx="6130771" cy="584775"/>
          </a:xfrm>
          <a:prstGeom prst="rect">
            <a:avLst/>
          </a:prstGeom>
          <a:noFill/>
        </p:spPr>
        <p:txBody>
          <a:bodyPr wrap="square" rtlCol="0">
            <a:spAutoFit/>
          </a:bodyPr>
          <a:lstStyle/>
          <a:p>
            <a:r>
              <a:rPr lang="en-GB" sz="3200" b="1" dirty="0">
                <a:solidFill>
                  <a:srgbClr val="B50230"/>
                </a:solidFill>
                <a:latin typeface="Open Sans" panose="020B0606030504020204" pitchFamily="34" charset="0"/>
                <a:ea typeface="Open Sans" panose="020B0606030504020204" pitchFamily="34" charset="0"/>
                <a:cs typeface="Open Sans" panose="020B0606030504020204" pitchFamily="34" charset="0"/>
              </a:rPr>
              <a:t>Logo Club!</a:t>
            </a:r>
          </a:p>
        </p:txBody>
      </p:sp>
      <p:sp>
        <p:nvSpPr>
          <p:cNvPr id="2" name="TextBox 1"/>
          <p:cNvSpPr txBox="1"/>
          <p:nvPr/>
        </p:nvSpPr>
        <p:spPr>
          <a:xfrm>
            <a:off x="425369" y="2213865"/>
            <a:ext cx="10216135" cy="2862322"/>
          </a:xfrm>
          <a:prstGeom prst="rect">
            <a:avLst/>
          </a:prstGeom>
          <a:noFill/>
        </p:spPr>
        <p:txBody>
          <a:bodyPr wrap="square" rtlCol="0">
            <a:spAutoFit/>
          </a:bodyPr>
          <a:lstStyle/>
          <a:p>
            <a:r>
              <a:rPr lang="en-GB" b="1" dirty="0">
                <a:latin typeface="Open Sans" panose="020B0606030504020204" pitchFamily="34" charset="0"/>
                <a:ea typeface="Open Sans" panose="020B0606030504020204" pitchFamily="34" charset="0"/>
                <a:cs typeface="Open Sans" panose="020B0606030504020204" pitchFamily="34" charset="0"/>
              </a:rPr>
              <a:t>What is it?</a:t>
            </a:r>
            <a:endParaRPr lang="en-GB" dirty="0">
              <a:latin typeface="Open Sans" panose="020B0606030504020204" pitchFamily="34" charset="0"/>
              <a:ea typeface="Open Sans" panose="020B0606030504020204" pitchFamily="34" charset="0"/>
              <a:cs typeface="Open Sans" panose="020B0606030504020204" pitchFamily="34" charset="0"/>
            </a:endParaRPr>
          </a:p>
          <a:p>
            <a:r>
              <a:rPr lang="en-GB" dirty="0">
                <a:latin typeface="Open Sans" panose="020B0606030504020204" pitchFamily="34" charset="0"/>
                <a:ea typeface="Open Sans" panose="020B0606030504020204" pitchFamily="34" charset="0"/>
                <a:cs typeface="Open Sans" panose="020B0606030504020204" pitchFamily="34" charset="0"/>
              </a:rPr>
              <a:t>Our website and marketing materials feature many logos to advertise the variety and calibre of companies we work with, as well to showcase our most attractive products and designs. </a:t>
            </a:r>
            <a:br>
              <a:rPr lang="en-GB" dirty="0">
                <a:latin typeface="Open Sans" panose="020B0606030504020204" pitchFamily="34" charset="0"/>
                <a:ea typeface="Open Sans" panose="020B0606030504020204" pitchFamily="34" charset="0"/>
                <a:cs typeface="Open Sans" panose="020B0606030504020204" pitchFamily="34" charset="0"/>
              </a:rPr>
            </a:br>
            <a:br>
              <a:rPr lang="en-GB" dirty="0">
                <a:latin typeface="Open Sans" panose="020B0606030504020204" pitchFamily="34" charset="0"/>
                <a:ea typeface="Open Sans" panose="020B0606030504020204" pitchFamily="34" charset="0"/>
                <a:cs typeface="Open Sans" panose="020B0606030504020204" pitchFamily="34" charset="0"/>
              </a:rPr>
            </a:br>
            <a:r>
              <a:rPr lang="en-GB" dirty="0">
                <a:latin typeface="Open Sans" panose="020B0606030504020204" pitchFamily="34" charset="0"/>
                <a:ea typeface="Open Sans" panose="020B0606030504020204" pitchFamily="34" charset="0"/>
                <a:cs typeface="Open Sans" panose="020B0606030504020204" pitchFamily="34" charset="0"/>
              </a:rPr>
              <a:t>We are looking for Sales to secure the express permission of customers to utilise their logo on our website and marketing materials. For each successful email permitting logo use receive, the responsible salesperson will get a bonus amount as advised, provided the logo is accepted into the Logo Club. </a:t>
            </a:r>
          </a:p>
          <a:p>
            <a:endParaRPr lang="da-DK" dirty="0">
              <a:latin typeface="Open Sans" panose="020B0606030504020204" pitchFamily="34" charset="0"/>
              <a:ea typeface="Open Sans" panose="020B0606030504020204" pitchFamily="34" charset="0"/>
              <a:cs typeface="Open Sans" panose="020B0606030504020204" pitchFamily="34" charset="0"/>
            </a:endParaRPr>
          </a:p>
          <a:p>
            <a:r>
              <a:rPr lang="da-DK" dirty="0">
                <a:latin typeface="Open Sans" panose="020B0606030504020204" pitchFamily="34" charset="0"/>
                <a:ea typeface="Open Sans" panose="020B0606030504020204" pitchFamily="34" charset="0"/>
                <a:cs typeface="Open Sans" panose="020B0606030504020204" pitchFamily="34" charset="0"/>
              </a:rPr>
              <a:t>Have a look at the #logo_club channel on Slack! - </a:t>
            </a:r>
            <a:r>
              <a:rPr lang="en-GB" b="1" dirty="0">
                <a:latin typeface="Open Sans" panose="020B0606030504020204" pitchFamily="34" charset="0"/>
                <a:ea typeface="Open Sans" panose="020B0606030504020204" pitchFamily="34" charset="0"/>
                <a:cs typeface="Open Sans" panose="020B0606030504020204" pitchFamily="34" charset="0"/>
              </a:rPr>
              <a:t>£</a:t>
            </a:r>
            <a:r>
              <a:rPr lang="da-DK" dirty="0">
                <a:latin typeface="Open Sans" panose="020B0606030504020204" pitchFamily="34" charset="0"/>
                <a:ea typeface="Open Sans" panose="020B0606030504020204" pitchFamily="34" charset="0"/>
                <a:cs typeface="Open Sans" panose="020B0606030504020204" pitchFamily="34" charset="0"/>
              </a:rPr>
              <a:t>10 </a:t>
            </a:r>
            <a:r>
              <a:rPr lang="en-GB" dirty="0">
                <a:latin typeface="Open Sans" panose="020B0606030504020204" pitchFamily="34" charset="0"/>
                <a:ea typeface="Open Sans" panose="020B0606030504020204" pitchFamily="34" charset="0"/>
                <a:cs typeface="Open Sans" panose="020B0606030504020204" pitchFamily="34" charset="0"/>
              </a:rPr>
              <a:t>per successful submission !</a:t>
            </a:r>
          </a:p>
        </p:txBody>
      </p:sp>
    </p:spTree>
    <p:extLst>
      <p:ext uri="{BB962C8B-B14F-4D97-AF65-F5344CB8AC3E}">
        <p14:creationId xmlns:p14="http://schemas.microsoft.com/office/powerpoint/2010/main" val="1658705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95B049EE-C6E3-41A8-BD93-F9DA249B4BB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1100" y="1814074"/>
            <a:ext cx="12082705" cy="3835597"/>
          </a:xfrm>
          <a:prstGeom prst="rect">
            <a:avLst/>
          </a:prstGeom>
        </p:spPr>
      </p:pic>
      <p:sp>
        <p:nvSpPr>
          <p:cNvPr id="4" name="TextBox 3">
            <a:extLst>
              <a:ext uri="{FF2B5EF4-FFF2-40B4-BE49-F238E27FC236}">
                <a16:creationId xmlns:a16="http://schemas.microsoft.com/office/drawing/2014/main" id="{33E22B6D-5322-44E2-90C1-B482FA64BB04}"/>
              </a:ext>
            </a:extLst>
          </p:cNvPr>
          <p:cNvSpPr txBox="1"/>
          <p:nvPr/>
        </p:nvSpPr>
        <p:spPr>
          <a:xfrm>
            <a:off x="516775" y="1487605"/>
            <a:ext cx="3440365" cy="461665"/>
          </a:xfrm>
          <a:prstGeom prst="rect">
            <a:avLst/>
          </a:prstGeom>
          <a:noFill/>
        </p:spPr>
        <p:txBody>
          <a:bodyPr wrap="none" rtlCol="0">
            <a:spAutoFit/>
          </a:bodyPr>
          <a:lstStyle/>
          <a:p>
            <a:r>
              <a:rPr lang="en-GB" sz="2400" b="1" dirty="0">
                <a:solidFill>
                  <a:srgbClr val="A32035"/>
                </a:solidFill>
                <a:latin typeface="Open Sans" panose="020B0606030504020204" pitchFamily="34" charset="0"/>
                <a:ea typeface="Open Sans" panose="020B0606030504020204" pitchFamily="34" charset="0"/>
                <a:cs typeface="Open Sans" panose="020B0606030504020204" pitchFamily="34" charset="0"/>
              </a:rPr>
              <a:t>Flashbay </a:t>
            </a:r>
            <a:r>
              <a:rPr lang="en-GB" sz="2400" dirty="0">
                <a:solidFill>
                  <a:srgbClr val="A32035"/>
                </a:solidFill>
                <a:latin typeface="Open Sans" panose="020B0606030504020204" pitchFamily="34" charset="0"/>
                <a:ea typeface="Open Sans" panose="020B0606030504020204" pitchFamily="34" charset="0"/>
                <a:cs typeface="Open Sans" panose="020B0606030504020204" pitchFamily="34" charset="0"/>
              </a:rPr>
              <a:t>Office layout</a:t>
            </a:r>
            <a:endParaRPr lang="en-GB" sz="2400" b="1" dirty="0">
              <a:solidFill>
                <a:srgbClr val="A32035"/>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53495FE5-5DC9-4E35-9C95-04FE30329CE7}"/>
              </a:ext>
            </a:extLst>
          </p:cNvPr>
          <p:cNvSpPr txBox="1"/>
          <p:nvPr/>
        </p:nvSpPr>
        <p:spPr>
          <a:xfrm>
            <a:off x="1573975" y="3375184"/>
            <a:ext cx="953380" cy="200055"/>
          </a:xfrm>
          <a:prstGeom prst="rect">
            <a:avLst/>
          </a:prstGeom>
          <a:noFill/>
        </p:spPr>
        <p:txBody>
          <a:bodyPr wrap="square" rtlCol="0">
            <a:spAutoFit/>
          </a:bodyPr>
          <a:lstStyle/>
          <a:p>
            <a:r>
              <a:rPr lang="en-GB" sz="700" b="1" dirty="0">
                <a:solidFill>
                  <a:srgbClr val="A22135"/>
                </a:solidFill>
                <a:latin typeface="Open Sans" panose="020B0606030504020204" pitchFamily="34" charset="0"/>
                <a:ea typeface="Open Sans" panose="020B0606030504020204" pitchFamily="34" charset="0"/>
                <a:cs typeface="Open Sans" panose="020B0606030504020204" pitchFamily="34" charset="0"/>
              </a:rPr>
              <a:t>One Way System</a:t>
            </a:r>
          </a:p>
        </p:txBody>
      </p:sp>
      <p:cxnSp>
        <p:nvCxnSpPr>
          <p:cNvPr id="12" name="Straight Arrow Connector 11">
            <a:extLst>
              <a:ext uri="{FF2B5EF4-FFF2-40B4-BE49-F238E27FC236}">
                <a16:creationId xmlns:a16="http://schemas.microsoft.com/office/drawing/2014/main" id="{425C3477-2338-43CE-82E6-9C0428C52518}"/>
              </a:ext>
            </a:extLst>
          </p:cNvPr>
          <p:cNvCxnSpPr>
            <a:cxnSpLocks/>
          </p:cNvCxnSpPr>
          <p:nvPr/>
        </p:nvCxnSpPr>
        <p:spPr>
          <a:xfrm>
            <a:off x="2715379" y="3467364"/>
            <a:ext cx="561548" cy="0"/>
          </a:xfrm>
          <a:prstGeom prst="straightConnector1">
            <a:avLst/>
          </a:prstGeom>
          <a:ln>
            <a:solidFill>
              <a:srgbClr val="A22135"/>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9823EA9-CC12-45A0-948D-AC5F05AFA6D3}"/>
              </a:ext>
            </a:extLst>
          </p:cNvPr>
          <p:cNvSpPr txBox="1"/>
          <p:nvPr/>
        </p:nvSpPr>
        <p:spPr>
          <a:xfrm>
            <a:off x="829100" y="3824465"/>
            <a:ext cx="642512" cy="184666"/>
          </a:xfrm>
          <a:prstGeom prst="rect">
            <a:avLst/>
          </a:prstGeom>
          <a:noFill/>
        </p:spPr>
        <p:txBody>
          <a:bodyPr wrap="square" rtlCol="0">
            <a:spAutoFit/>
          </a:bodyPr>
          <a:lstStyle/>
          <a:p>
            <a:r>
              <a:rPr lang="en-GB" sz="600" b="1" dirty="0">
                <a:solidFill>
                  <a:srgbClr val="A32035"/>
                </a:solidFill>
                <a:latin typeface="Open Sans" panose="020B0606030504020204" pitchFamily="34" charset="0"/>
                <a:ea typeface="Open Sans" panose="020B0606030504020204" pitchFamily="34" charset="0"/>
                <a:cs typeface="Open Sans" panose="020B0606030504020204" pitchFamily="34" charset="0"/>
              </a:rPr>
              <a:t>RECEPTION</a:t>
            </a:r>
          </a:p>
        </p:txBody>
      </p:sp>
      <p:sp>
        <p:nvSpPr>
          <p:cNvPr id="18" name="TextBox 17">
            <a:extLst>
              <a:ext uri="{FF2B5EF4-FFF2-40B4-BE49-F238E27FC236}">
                <a16:creationId xmlns:a16="http://schemas.microsoft.com/office/drawing/2014/main" id="{3D8E1C19-F647-455D-84FB-58BF81AEE6D0}"/>
              </a:ext>
            </a:extLst>
          </p:cNvPr>
          <p:cNvSpPr txBox="1"/>
          <p:nvPr/>
        </p:nvSpPr>
        <p:spPr>
          <a:xfrm>
            <a:off x="1207075" y="3405835"/>
            <a:ext cx="424874" cy="246221"/>
          </a:xfrm>
          <a:prstGeom prst="rect">
            <a:avLst/>
          </a:prstGeom>
          <a:noFill/>
        </p:spPr>
        <p:txBody>
          <a:bodyPr wrap="square" rtlCol="0">
            <a:spAutoFit/>
          </a:bodyPr>
          <a:lstStyle/>
          <a:p>
            <a:r>
              <a:rPr lang="en-GB" sz="500" b="1" dirty="0">
                <a:solidFill>
                  <a:srgbClr val="A22135"/>
                </a:solidFill>
                <a:latin typeface="Open Sans" panose="020B0606030504020204" pitchFamily="34" charset="0"/>
                <a:ea typeface="Open Sans" panose="020B0606030504020204" pitchFamily="34" charset="0"/>
                <a:cs typeface="Open Sans" panose="020B0606030504020204" pitchFamily="34" charset="0"/>
              </a:rPr>
              <a:t>MAIN</a:t>
            </a:r>
            <a:br>
              <a:rPr lang="en-GB" sz="500" b="1" dirty="0">
                <a:solidFill>
                  <a:srgbClr val="A22135"/>
                </a:solidFill>
                <a:latin typeface="Open Sans" panose="020B0606030504020204" pitchFamily="34" charset="0"/>
                <a:ea typeface="Open Sans" panose="020B0606030504020204" pitchFamily="34" charset="0"/>
                <a:cs typeface="Open Sans" panose="020B0606030504020204" pitchFamily="34" charset="0"/>
              </a:rPr>
            </a:br>
            <a:r>
              <a:rPr lang="en-GB" sz="500" b="1" dirty="0">
                <a:solidFill>
                  <a:srgbClr val="A22135"/>
                </a:solidFill>
                <a:latin typeface="Open Sans" panose="020B0606030504020204" pitchFamily="34" charset="0"/>
                <a:ea typeface="Open Sans" panose="020B0606030504020204" pitchFamily="34" charset="0"/>
                <a:cs typeface="Open Sans" panose="020B0606030504020204" pitchFamily="34" charset="0"/>
              </a:rPr>
              <a:t>DOOR</a:t>
            </a:r>
          </a:p>
        </p:txBody>
      </p:sp>
      <p:grpSp>
        <p:nvGrpSpPr>
          <p:cNvPr id="38" name="Group 37">
            <a:extLst>
              <a:ext uri="{FF2B5EF4-FFF2-40B4-BE49-F238E27FC236}">
                <a16:creationId xmlns:a16="http://schemas.microsoft.com/office/drawing/2014/main" id="{CFBFCC75-DE73-450D-A4BD-A9B6DFF3286B}"/>
              </a:ext>
            </a:extLst>
          </p:cNvPr>
          <p:cNvGrpSpPr/>
          <p:nvPr/>
        </p:nvGrpSpPr>
        <p:grpSpPr>
          <a:xfrm>
            <a:off x="3604788" y="4642815"/>
            <a:ext cx="1387742" cy="544178"/>
            <a:chOff x="2644775" y="5566941"/>
            <a:chExt cx="2319867" cy="909694"/>
          </a:xfrm>
        </p:grpSpPr>
        <p:sp>
          <p:nvSpPr>
            <p:cNvPr id="27" name="Rectangle: Rounded Corners 26">
              <a:extLst>
                <a:ext uri="{FF2B5EF4-FFF2-40B4-BE49-F238E27FC236}">
                  <a16:creationId xmlns:a16="http://schemas.microsoft.com/office/drawing/2014/main" id="{478FC580-FD95-46B7-82ED-44F5D6BAD719}"/>
                </a:ext>
              </a:extLst>
            </p:cNvPr>
            <p:cNvSpPr/>
            <p:nvPr/>
          </p:nvSpPr>
          <p:spPr>
            <a:xfrm>
              <a:off x="2644775" y="5566941"/>
              <a:ext cx="2319867" cy="909694"/>
            </a:xfrm>
            <a:prstGeom prst="roundRect">
              <a:avLst/>
            </a:prstGeom>
            <a:solidFill>
              <a:srgbClr val="A22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6" name="Group 25">
              <a:extLst>
                <a:ext uri="{FF2B5EF4-FFF2-40B4-BE49-F238E27FC236}">
                  <a16:creationId xmlns:a16="http://schemas.microsoft.com/office/drawing/2014/main" id="{DB799ACF-4DA1-4D7D-839D-2F3E04630553}"/>
                </a:ext>
              </a:extLst>
            </p:cNvPr>
            <p:cNvGrpSpPr/>
            <p:nvPr/>
          </p:nvGrpSpPr>
          <p:grpSpPr>
            <a:xfrm>
              <a:off x="2942604" y="5731109"/>
              <a:ext cx="1798355" cy="564514"/>
              <a:chOff x="2486554" y="5691666"/>
              <a:chExt cx="2978541" cy="934981"/>
            </a:xfrm>
          </p:grpSpPr>
          <p:pic>
            <p:nvPicPr>
              <p:cNvPr id="19" name="Picture 18">
                <a:extLst>
                  <a:ext uri="{FF2B5EF4-FFF2-40B4-BE49-F238E27FC236}">
                    <a16:creationId xmlns:a16="http://schemas.microsoft.com/office/drawing/2014/main" id="{CAA036D5-6801-495A-8063-1E27169388D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86554" y="5691666"/>
                <a:ext cx="638175" cy="400050"/>
              </a:xfrm>
              <a:prstGeom prst="rect">
                <a:avLst/>
              </a:prstGeom>
            </p:spPr>
          </p:pic>
          <p:pic>
            <p:nvPicPr>
              <p:cNvPr id="20" name="Picture 19">
                <a:extLst>
                  <a:ext uri="{FF2B5EF4-FFF2-40B4-BE49-F238E27FC236}">
                    <a16:creationId xmlns:a16="http://schemas.microsoft.com/office/drawing/2014/main" id="{6CD344A3-E18A-47FE-A9D3-8F700AAAD5A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66676" y="5691666"/>
                <a:ext cx="638175" cy="400050"/>
              </a:xfrm>
              <a:prstGeom prst="rect">
                <a:avLst/>
              </a:prstGeom>
            </p:spPr>
          </p:pic>
          <p:pic>
            <p:nvPicPr>
              <p:cNvPr id="21" name="Picture 20">
                <a:extLst>
                  <a:ext uri="{FF2B5EF4-FFF2-40B4-BE49-F238E27FC236}">
                    <a16:creationId xmlns:a16="http://schemas.microsoft.com/office/drawing/2014/main" id="{C24187DD-750E-43A9-8BB7-210DE64F87A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46798" y="5691666"/>
                <a:ext cx="638175" cy="400050"/>
              </a:xfrm>
              <a:prstGeom prst="rect">
                <a:avLst/>
              </a:prstGeom>
            </p:spPr>
          </p:pic>
          <p:pic>
            <p:nvPicPr>
              <p:cNvPr id="22" name="Picture 21">
                <a:extLst>
                  <a:ext uri="{FF2B5EF4-FFF2-40B4-BE49-F238E27FC236}">
                    <a16:creationId xmlns:a16="http://schemas.microsoft.com/office/drawing/2014/main" id="{B35348C7-DD46-49E8-9DC2-2A57768F654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826920" y="5691666"/>
                <a:ext cx="638175" cy="400050"/>
              </a:xfrm>
              <a:prstGeom prst="rect">
                <a:avLst/>
              </a:prstGeom>
            </p:spPr>
          </p:pic>
          <p:pic>
            <p:nvPicPr>
              <p:cNvPr id="23" name="Picture 22">
                <a:extLst>
                  <a:ext uri="{FF2B5EF4-FFF2-40B4-BE49-F238E27FC236}">
                    <a16:creationId xmlns:a16="http://schemas.microsoft.com/office/drawing/2014/main" id="{B5B93BE8-B85D-4F63-AE42-06C32D84EDC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876021" y="6226597"/>
                <a:ext cx="638175" cy="400050"/>
              </a:xfrm>
              <a:prstGeom prst="rect">
                <a:avLst/>
              </a:prstGeom>
            </p:spPr>
          </p:pic>
          <p:pic>
            <p:nvPicPr>
              <p:cNvPr id="24" name="Picture 23">
                <a:extLst>
                  <a:ext uri="{FF2B5EF4-FFF2-40B4-BE49-F238E27FC236}">
                    <a16:creationId xmlns:a16="http://schemas.microsoft.com/office/drawing/2014/main" id="{3A3777E3-D15B-484D-935B-2D363C90E61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680354" y="6226597"/>
                <a:ext cx="638175" cy="400050"/>
              </a:xfrm>
              <a:prstGeom prst="rect">
                <a:avLst/>
              </a:prstGeom>
            </p:spPr>
          </p:pic>
          <p:pic>
            <p:nvPicPr>
              <p:cNvPr id="25" name="Picture 24">
                <a:extLst>
                  <a:ext uri="{FF2B5EF4-FFF2-40B4-BE49-F238E27FC236}">
                    <a16:creationId xmlns:a16="http://schemas.microsoft.com/office/drawing/2014/main" id="{BC0C0FAD-906E-4C1A-94A6-81AB8D28F5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48424" y="6226597"/>
                <a:ext cx="638175" cy="400050"/>
              </a:xfrm>
              <a:prstGeom prst="rect">
                <a:avLst/>
              </a:prstGeom>
            </p:spPr>
          </p:pic>
        </p:grpSp>
      </p:grpSp>
      <p:sp>
        <p:nvSpPr>
          <p:cNvPr id="29" name="TextBox 28">
            <a:extLst>
              <a:ext uri="{FF2B5EF4-FFF2-40B4-BE49-F238E27FC236}">
                <a16:creationId xmlns:a16="http://schemas.microsoft.com/office/drawing/2014/main" id="{AFF1AE16-4A66-4DE5-8B99-D82F453BE963}"/>
              </a:ext>
            </a:extLst>
          </p:cNvPr>
          <p:cNvSpPr txBox="1"/>
          <p:nvPr/>
        </p:nvSpPr>
        <p:spPr>
          <a:xfrm>
            <a:off x="4774704" y="2402276"/>
            <a:ext cx="1016625" cy="369332"/>
          </a:xfrm>
          <a:prstGeom prst="rect">
            <a:avLst/>
          </a:prstGeom>
          <a:noFill/>
        </p:spPr>
        <p:txBody>
          <a:bodyPr wrap="none" rtlCol="0">
            <a:spAutoFit/>
          </a:bodyPr>
          <a:lstStyle/>
          <a:p>
            <a:pPr algn="ctr"/>
            <a:r>
              <a:rPr lang="en-GB" b="1" dirty="0">
                <a:solidFill>
                  <a:srgbClr val="A32035"/>
                </a:solidFill>
                <a:latin typeface="Open Sans" panose="020B0606030504020204" pitchFamily="34" charset="0"/>
                <a:ea typeface="Open Sans" panose="020B0606030504020204" pitchFamily="34" charset="0"/>
                <a:cs typeface="Open Sans" panose="020B0606030504020204" pitchFamily="34" charset="0"/>
              </a:rPr>
              <a:t>SUITE 1</a:t>
            </a:r>
          </a:p>
        </p:txBody>
      </p:sp>
      <p:sp>
        <p:nvSpPr>
          <p:cNvPr id="32" name="TextBox 31">
            <a:extLst>
              <a:ext uri="{FF2B5EF4-FFF2-40B4-BE49-F238E27FC236}">
                <a16:creationId xmlns:a16="http://schemas.microsoft.com/office/drawing/2014/main" id="{806E4F5D-ADA7-4E9A-8F3F-6105192ECDD6}"/>
              </a:ext>
            </a:extLst>
          </p:cNvPr>
          <p:cNvSpPr txBox="1"/>
          <p:nvPr/>
        </p:nvSpPr>
        <p:spPr>
          <a:xfrm>
            <a:off x="8877421" y="2406705"/>
            <a:ext cx="1016625" cy="369332"/>
          </a:xfrm>
          <a:prstGeom prst="rect">
            <a:avLst/>
          </a:prstGeom>
          <a:noFill/>
        </p:spPr>
        <p:txBody>
          <a:bodyPr wrap="none" rtlCol="0">
            <a:spAutoFit/>
          </a:bodyPr>
          <a:lstStyle/>
          <a:p>
            <a:pPr algn="ctr"/>
            <a:r>
              <a:rPr lang="en-GB" b="1" dirty="0">
                <a:solidFill>
                  <a:srgbClr val="A32035"/>
                </a:solidFill>
                <a:latin typeface="Open Sans" panose="020B0606030504020204" pitchFamily="34" charset="0"/>
                <a:ea typeface="Open Sans" panose="020B0606030504020204" pitchFamily="34" charset="0"/>
                <a:cs typeface="Open Sans" panose="020B0606030504020204" pitchFamily="34" charset="0"/>
              </a:rPr>
              <a:t>SUITE 3</a:t>
            </a:r>
          </a:p>
        </p:txBody>
      </p:sp>
      <p:sp>
        <p:nvSpPr>
          <p:cNvPr id="33" name="TextBox 32">
            <a:extLst>
              <a:ext uri="{FF2B5EF4-FFF2-40B4-BE49-F238E27FC236}">
                <a16:creationId xmlns:a16="http://schemas.microsoft.com/office/drawing/2014/main" id="{34066239-A002-44FF-A5F4-0456041B7274}"/>
              </a:ext>
            </a:extLst>
          </p:cNvPr>
          <p:cNvSpPr txBox="1"/>
          <p:nvPr/>
        </p:nvSpPr>
        <p:spPr>
          <a:xfrm>
            <a:off x="9151970" y="4273483"/>
            <a:ext cx="1016625" cy="369332"/>
          </a:xfrm>
          <a:prstGeom prst="rect">
            <a:avLst/>
          </a:prstGeom>
          <a:noFill/>
        </p:spPr>
        <p:txBody>
          <a:bodyPr wrap="none" rtlCol="0">
            <a:spAutoFit/>
          </a:bodyPr>
          <a:lstStyle/>
          <a:p>
            <a:pPr algn="ctr"/>
            <a:r>
              <a:rPr lang="en-GB" b="1" dirty="0">
                <a:solidFill>
                  <a:srgbClr val="A32035"/>
                </a:solidFill>
                <a:latin typeface="Open Sans" panose="020B0606030504020204" pitchFamily="34" charset="0"/>
                <a:ea typeface="Open Sans" panose="020B0606030504020204" pitchFamily="34" charset="0"/>
                <a:cs typeface="Open Sans" panose="020B0606030504020204" pitchFamily="34" charset="0"/>
              </a:rPr>
              <a:t>SUITE 4</a:t>
            </a:r>
          </a:p>
        </p:txBody>
      </p:sp>
      <p:sp>
        <p:nvSpPr>
          <p:cNvPr id="34" name="TextBox 33">
            <a:extLst>
              <a:ext uri="{FF2B5EF4-FFF2-40B4-BE49-F238E27FC236}">
                <a16:creationId xmlns:a16="http://schemas.microsoft.com/office/drawing/2014/main" id="{96715681-C3E3-4013-9289-090AE289944D}"/>
              </a:ext>
            </a:extLst>
          </p:cNvPr>
          <p:cNvSpPr txBox="1"/>
          <p:nvPr/>
        </p:nvSpPr>
        <p:spPr>
          <a:xfrm>
            <a:off x="6040135" y="4273483"/>
            <a:ext cx="1016625" cy="369332"/>
          </a:xfrm>
          <a:prstGeom prst="rect">
            <a:avLst/>
          </a:prstGeom>
          <a:noFill/>
        </p:spPr>
        <p:txBody>
          <a:bodyPr wrap="none" rtlCol="0">
            <a:spAutoFit/>
          </a:bodyPr>
          <a:lstStyle/>
          <a:p>
            <a:pPr algn="ctr"/>
            <a:r>
              <a:rPr lang="en-GB" b="1" dirty="0">
                <a:solidFill>
                  <a:srgbClr val="A32035"/>
                </a:solidFill>
                <a:latin typeface="Open Sans" panose="020B0606030504020204" pitchFamily="34" charset="0"/>
                <a:ea typeface="Open Sans" panose="020B0606030504020204" pitchFamily="34" charset="0"/>
                <a:cs typeface="Open Sans" panose="020B0606030504020204" pitchFamily="34" charset="0"/>
              </a:rPr>
              <a:t>SUITE 5</a:t>
            </a:r>
          </a:p>
        </p:txBody>
      </p:sp>
      <p:sp>
        <p:nvSpPr>
          <p:cNvPr id="35" name="TextBox 34">
            <a:extLst>
              <a:ext uri="{FF2B5EF4-FFF2-40B4-BE49-F238E27FC236}">
                <a16:creationId xmlns:a16="http://schemas.microsoft.com/office/drawing/2014/main" id="{5D5C58C3-8C3C-455A-A709-D59DFD6E5382}"/>
              </a:ext>
            </a:extLst>
          </p:cNvPr>
          <p:cNvSpPr txBox="1"/>
          <p:nvPr/>
        </p:nvSpPr>
        <p:spPr>
          <a:xfrm>
            <a:off x="2446027" y="4273483"/>
            <a:ext cx="1016625" cy="369332"/>
          </a:xfrm>
          <a:prstGeom prst="rect">
            <a:avLst/>
          </a:prstGeom>
          <a:noFill/>
        </p:spPr>
        <p:txBody>
          <a:bodyPr wrap="none" rtlCol="0">
            <a:spAutoFit/>
          </a:bodyPr>
          <a:lstStyle/>
          <a:p>
            <a:pPr algn="ctr"/>
            <a:r>
              <a:rPr lang="en-GB" b="1" dirty="0">
                <a:solidFill>
                  <a:srgbClr val="A32035"/>
                </a:solidFill>
                <a:latin typeface="Open Sans" panose="020B0606030504020204" pitchFamily="34" charset="0"/>
                <a:ea typeface="Open Sans" panose="020B0606030504020204" pitchFamily="34" charset="0"/>
                <a:cs typeface="Open Sans" panose="020B0606030504020204" pitchFamily="34" charset="0"/>
              </a:rPr>
              <a:t>SUITE 6</a:t>
            </a:r>
          </a:p>
        </p:txBody>
      </p:sp>
      <p:sp>
        <p:nvSpPr>
          <p:cNvPr id="36" name="TextBox 35">
            <a:extLst>
              <a:ext uri="{FF2B5EF4-FFF2-40B4-BE49-F238E27FC236}">
                <a16:creationId xmlns:a16="http://schemas.microsoft.com/office/drawing/2014/main" id="{9A9B7F2F-5765-42A7-BAD6-4ACD4FFBE617}"/>
              </a:ext>
            </a:extLst>
          </p:cNvPr>
          <p:cNvSpPr txBox="1"/>
          <p:nvPr/>
        </p:nvSpPr>
        <p:spPr>
          <a:xfrm>
            <a:off x="871228" y="4692583"/>
            <a:ext cx="1016625" cy="369332"/>
          </a:xfrm>
          <a:prstGeom prst="rect">
            <a:avLst/>
          </a:prstGeom>
          <a:noFill/>
        </p:spPr>
        <p:txBody>
          <a:bodyPr wrap="none" rtlCol="0">
            <a:spAutoFit/>
          </a:bodyPr>
          <a:lstStyle/>
          <a:p>
            <a:pPr algn="ctr"/>
            <a:r>
              <a:rPr lang="en-GB" b="1" dirty="0">
                <a:solidFill>
                  <a:srgbClr val="A32035"/>
                </a:solidFill>
                <a:latin typeface="Open Sans" panose="020B0606030504020204" pitchFamily="34" charset="0"/>
                <a:ea typeface="Open Sans" panose="020B0606030504020204" pitchFamily="34" charset="0"/>
                <a:cs typeface="Open Sans" panose="020B0606030504020204" pitchFamily="34" charset="0"/>
              </a:rPr>
              <a:t>SUITE 7</a:t>
            </a:r>
          </a:p>
        </p:txBody>
      </p:sp>
      <p:sp>
        <p:nvSpPr>
          <p:cNvPr id="37" name="TextBox 36">
            <a:extLst>
              <a:ext uri="{FF2B5EF4-FFF2-40B4-BE49-F238E27FC236}">
                <a16:creationId xmlns:a16="http://schemas.microsoft.com/office/drawing/2014/main" id="{45EBA7A4-2D19-4F61-81D5-9FF6DBCEE94C}"/>
              </a:ext>
            </a:extLst>
          </p:cNvPr>
          <p:cNvSpPr txBox="1"/>
          <p:nvPr/>
        </p:nvSpPr>
        <p:spPr>
          <a:xfrm>
            <a:off x="6862518" y="2406705"/>
            <a:ext cx="1016625" cy="369332"/>
          </a:xfrm>
          <a:prstGeom prst="rect">
            <a:avLst/>
          </a:prstGeom>
          <a:noFill/>
        </p:spPr>
        <p:txBody>
          <a:bodyPr wrap="none" rtlCol="0">
            <a:spAutoFit/>
          </a:bodyPr>
          <a:lstStyle/>
          <a:p>
            <a:pPr algn="ctr"/>
            <a:r>
              <a:rPr lang="en-GB" b="1" dirty="0">
                <a:solidFill>
                  <a:srgbClr val="A32035"/>
                </a:solidFill>
                <a:latin typeface="Open Sans" panose="020B0606030504020204" pitchFamily="34" charset="0"/>
                <a:ea typeface="Open Sans" panose="020B0606030504020204" pitchFamily="34" charset="0"/>
                <a:cs typeface="Open Sans" panose="020B0606030504020204" pitchFamily="34" charset="0"/>
              </a:rPr>
              <a:t>SUITE 2</a:t>
            </a:r>
          </a:p>
        </p:txBody>
      </p:sp>
      <p:sp>
        <p:nvSpPr>
          <p:cNvPr id="39" name="TextBox 38">
            <a:extLst>
              <a:ext uri="{FF2B5EF4-FFF2-40B4-BE49-F238E27FC236}">
                <a16:creationId xmlns:a16="http://schemas.microsoft.com/office/drawing/2014/main" id="{C233C3F5-770B-457B-B415-0990D56CDC1C}"/>
              </a:ext>
            </a:extLst>
          </p:cNvPr>
          <p:cNvSpPr txBox="1"/>
          <p:nvPr/>
        </p:nvSpPr>
        <p:spPr>
          <a:xfrm>
            <a:off x="3775668" y="4396105"/>
            <a:ext cx="1039067" cy="261610"/>
          </a:xfrm>
          <a:prstGeom prst="rect">
            <a:avLst/>
          </a:prstGeom>
          <a:noFill/>
        </p:spPr>
        <p:txBody>
          <a:bodyPr wrap="none" rtlCol="0">
            <a:spAutoFit/>
          </a:bodyPr>
          <a:lstStyle/>
          <a:p>
            <a:pPr algn="ctr"/>
            <a:r>
              <a:rPr lang="en-GB" sz="1100" b="1" dirty="0">
                <a:solidFill>
                  <a:srgbClr val="A32035"/>
                </a:solidFill>
                <a:latin typeface="Open Sans" panose="020B0606030504020204" pitchFamily="34" charset="0"/>
                <a:ea typeface="Open Sans" panose="020B0606030504020204" pitchFamily="34" charset="0"/>
                <a:cs typeface="Open Sans" panose="020B0606030504020204" pitchFamily="34" charset="0"/>
              </a:rPr>
              <a:t>Sales Teams</a:t>
            </a:r>
          </a:p>
        </p:txBody>
      </p:sp>
      <p:sp>
        <p:nvSpPr>
          <p:cNvPr id="41" name="TextBox 40">
            <a:extLst>
              <a:ext uri="{FF2B5EF4-FFF2-40B4-BE49-F238E27FC236}">
                <a16:creationId xmlns:a16="http://schemas.microsoft.com/office/drawing/2014/main" id="{0EEE28FD-C5E9-4D42-9998-4139082879B7}"/>
              </a:ext>
            </a:extLst>
          </p:cNvPr>
          <p:cNvSpPr txBox="1"/>
          <p:nvPr/>
        </p:nvSpPr>
        <p:spPr>
          <a:xfrm>
            <a:off x="3462652" y="3357111"/>
            <a:ext cx="7561523" cy="246221"/>
          </a:xfrm>
          <a:prstGeom prst="rect">
            <a:avLst/>
          </a:prstGeom>
          <a:noFill/>
        </p:spPr>
        <p:txBody>
          <a:bodyPr wrap="square" rtlCol="0">
            <a:spAutoFit/>
          </a:bodyPr>
          <a:lstStyle/>
          <a:p>
            <a:pPr algn="ctr"/>
            <a:r>
              <a:rPr lang="en-GB" sz="1000" b="1" spc="6000" dirty="0">
                <a:solidFill>
                  <a:srgbClr val="A32035"/>
                </a:solidFill>
                <a:latin typeface="Open Sans" panose="020B0606030504020204" pitchFamily="34" charset="0"/>
                <a:ea typeface="Open Sans" panose="020B0606030504020204" pitchFamily="34" charset="0"/>
                <a:cs typeface="Open Sans" panose="020B0606030504020204" pitchFamily="34" charset="0"/>
              </a:rPr>
              <a:t>CORRIDOR</a:t>
            </a:r>
            <a:endParaRPr lang="en-GB" sz="1200" b="1" spc="6000" dirty="0">
              <a:solidFill>
                <a:srgbClr val="A32035"/>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4" name="TextBox 43">
            <a:extLst>
              <a:ext uri="{FF2B5EF4-FFF2-40B4-BE49-F238E27FC236}">
                <a16:creationId xmlns:a16="http://schemas.microsoft.com/office/drawing/2014/main" id="{DB90410C-56C0-42E2-9BB8-5B7EA728DEA1}"/>
              </a:ext>
            </a:extLst>
          </p:cNvPr>
          <p:cNvSpPr txBox="1"/>
          <p:nvPr/>
        </p:nvSpPr>
        <p:spPr>
          <a:xfrm>
            <a:off x="917714" y="2927216"/>
            <a:ext cx="923651" cy="261610"/>
          </a:xfrm>
          <a:prstGeom prst="rect">
            <a:avLst/>
          </a:prstGeom>
          <a:noFill/>
        </p:spPr>
        <p:txBody>
          <a:bodyPr wrap="none" rtlCol="0">
            <a:spAutoFit/>
          </a:bodyPr>
          <a:lstStyle/>
          <a:p>
            <a:pPr algn="ctr"/>
            <a:r>
              <a:rPr lang="en-GB" sz="1100" b="1" dirty="0">
                <a:solidFill>
                  <a:srgbClr val="A32035"/>
                </a:solidFill>
                <a:latin typeface="Open Sans" panose="020B0606030504020204" pitchFamily="34" charset="0"/>
                <a:ea typeface="Open Sans" panose="020B0606030504020204" pitchFamily="34" charset="0"/>
                <a:cs typeface="Open Sans" panose="020B0606030504020204" pitchFamily="34" charset="0"/>
              </a:rPr>
              <a:t>STAIRCASE</a:t>
            </a:r>
          </a:p>
        </p:txBody>
      </p:sp>
      <p:sp>
        <p:nvSpPr>
          <p:cNvPr id="45" name="TextBox 44">
            <a:extLst>
              <a:ext uri="{FF2B5EF4-FFF2-40B4-BE49-F238E27FC236}">
                <a16:creationId xmlns:a16="http://schemas.microsoft.com/office/drawing/2014/main" id="{2E5BEB2A-46AB-46A6-9A5E-98F8FC29BC85}"/>
              </a:ext>
            </a:extLst>
          </p:cNvPr>
          <p:cNvSpPr txBox="1"/>
          <p:nvPr/>
        </p:nvSpPr>
        <p:spPr>
          <a:xfrm>
            <a:off x="1103975" y="2479248"/>
            <a:ext cx="470000" cy="261610"/>
          </a:xfrm>
          <a:prstGeom prst="rect">
            <a:avLst/>
          </a:prstGeom>
          <a:noFill/>
        </p:spPr>
        <p:txBody>
          <a:bodyPr wrap="none" rtlCol="0">
            <a:spAutoFit/>
          </a:bodyPr>
          <a:lstStyle/>
          <a:p>
            <a:pPr algn="ctr"/>
            <a:r>
              <a:rPr lang="en-GB" sz="1050" b="1" dirty="0">
                <a:solidFill>
                  <a:srgbClr val="A32035"/>
                </a:solidFill>
                <a:latin typeface="Open Sans" panose="020B0606030504020204" pitchFamily="34" charset="0"/>
                <a:ea typeface="Open Sans" panose="020B0606030504020204" pitchFamily="34" charset="0"/>
                <a:cs typeface="Open Sans" panose="020B0606030504020204" pitchFamily="34" charset="0"/>
              </a:rPr>
              <a:t>LIFT</a:t>
            </a:r>
            <a:endParaRPr lang="en-GB" sz="1100" b="1" dirty="0">
              <a:solidFill>
                <a:srgbClr val="A32035"/>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6" name="TextBox 45">
            <a:extLst>
              <a:ext uri="{FF2B5EF4-FFF2-40B4-BE49-F238E27FC236}">
                <a16:creationId xmlns:a16="http://schemas.microsoft.com/office/drawing/2014/main" id="{50232363-5B51-43A8-B874-A5BD1BC7561C}"/>
              </a:ext>
            </a:extLst>
          </p:cNvPr>
          <p:cNvSpPr txBox="1"/>
          <p:nvPr/>
        </p:nvSpPr>
        <p:spPr>
          <a:xfrm>
            <a:off x="10877619" y="3729746"/>
            <a:ext cx="657552" cy="200055"/>
          </a:xfrm>
          <a:prstGeom prst="rect">
            <a:avLst/>
          </a:prstGeom>
          <a:noFill/>
        </p:spPr>
        <p:txBody>
          <a:bodyPr wrap="none" rtlCol="0">
            <a:spAutoFit/>
          </a:bodyPr>
          <a:lstStyle/>
          <a:p>
            <a:pPr algn="ctr"/>
            <a:r>
              <a:rPr lang="en-GB" sz="700" b="1" dirty="0">
                <a:solidFill>
                  <a:srgbClr val="A32035"/>
                </a:solidFill>
                <a:latin typeface="Open Sans" panose="020B0606030504020204" pitchFamily="34" charset="0"/>
                <a:ea typeface="Open Sans" panose="020B0606030504020204" pitchFamily="34" charset="0"/>
                <a:cs typeface="Open Sans" panose="020B0606030504020204" pitchFamily="34" charset="0"/>
              </a:rPr>
              <a:t>STAIRCASE</a:t>
            </a:r>
          </a:p>
        </p:txBody>
      </p:sp>
    </p:spTree>
    <p:extLst>
      <p:ext uri="{BB962C8B-B14F-4D97-AF65-F5344CB8AC3E}">
        <p14:creationId xmlns:p14="http://schemas.microsoft.com/office/powerpoint/2010/main" val="1753756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9EFF9C-578A-8842-92BC-B9EF0A1EC17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10435" y="1043735"/>
            <a:ext cx="9787340" cy="5219915"/>
          </a:xfrm>
          <a:prstGeom prst="rect">
            <a:avLst/>
          </a:prstGeom>
        </p:spPr>
      </p:pic>
    </p:spTree>
    <p:extLst>
      <p:ext uri="{BB962C8B-B14F-4D97-AF65-F5344CB8AC3E}">
        <p14:creationId xmlns:p14="http://schemas.microsoft.com/office/powerpoint/2010/main" val="797668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herese\Desktop\big_map.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215680" y="1259605"/>
            <a:ext cx="6526665" cy="48949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35360" y="1281537"/>
            <a:ext cx="3510390" cy="646331"/>
          </a:xfrm>
          <a:prstGeom prst="rect">
            <a:avLst/>
          </a:prstGeom>
          <a:noFill/>
        </p:spPr>
        <p:txBody>
          <a:bodyPr wrap="square" rtlCol="0">
            <a:spAutoFit/>
          </a:bodyPr>
          <a:lstStyle/>
          <a:p>
            <a:r>
              <a:rPr lang="en-GB" b="1" dirty="0">
                <a:solidFill>
                  <a:srgbClr val="B50230"/>
                </a:solidFill>
                <a:latin typeface="Open Sans" panose="020B0606030504020204" pitchFamily="34" charset="0"/>
                <a:ea typeface="Open Sans" panose="020B0606030504020204" pitchFamily="34" charset="0"/>
                <a:cs typeface="Open Sans" panose="020B0606030504020204" pitchFamily="34" charset="0"/>
              </a:rPr>
              <a:t>What’s in the area?</a:t>
            </a:r>
          </a:p>
          <a:p>
            <a:endParaRPr lang="en-GB" b="1" dirty="0">
              <a:solidFill>
                <a:srgbClr val="B50230"/>
              </a:solidFill>
            </a:endParaRPr>
          </a:p>
        </p:txBody>
      </p:sp>
    </p:spTree>
    <p:extLst>
      <p:ext uri="{BB962C8B-B14F-4D97-AF65-F5344CB8AC3E}">
        <p14:creationId xmlns:p14="http://schemas.microsoft.com/office/powerpoint/2010/main" val="22430150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360" y="1281537"/>
            <a:ext cx="3510390" cy="369332"/>
          </a:xfrm>
          <a:prstGeom prst="rect">
            <a:avLst/>
          </a:prstGeom>
          <a:noFill/>
        </p:spPr>
        <p:txBody>
          <a:bodyPr wrap="square" rtlCol="0">
            <a:spAutoFit/>
          </a:bodyPr>
          <a:lstStyle/>
          <a:p>
            <a:r>
              <a:rPr lang="en-GB" b="1" dirty="0">
                <a:solidFill>
                  <a:srgbClr val="B50230"/>
                </a:solidFill>
                <a:latin typeface="Open Sans" panose="020B0606030504020204" pitchFamily="34" charset="0"/>
                <a:ea typeface="Open Sans" panose="020B0606030504020204" pitchFamily="34" charset="0"/>
                <a:cs typeface="Open Sans" panose="020B0606030504020204" pitchFamily="34" charset="0"/>
              </a:rPr>
              <a:t>Social events</a:t>
            </a:r>
          </a:p>
        </p:txBody>
      </p:sp>
      <p:pic>
        <p:nvPicPr>
          <p:cNvPr id="1026" name="Picture 2" descr="C:\Users\therese\Desktop\Christmas Party_-22.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080665" y="1178750"/>
            <a:ext cx="5803830" cy="387043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therese\Desktop\Christmas Party_-144.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00345" y="1682756"/>
            <a:ext cx="2700300" cy="18007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therese\Desktop\BOAT PARTY-17.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45350" y="4194085"/>
            <a:ext cx="2896515" cy="193101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4FCEB458-76E6-B645-988A-918436967BE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33285" y="4246722"/>
            <a:ext cx="2896515" cy="1937134"/>
          </a:xfrm>
          <a:prstGeom prst="rect">
            <a:avLst/>
          </a:prstGeom>
        </p:spPr>
      </p:pic>
      <p:pic>
        <p:nvPicPr>
          <p:cNvPr id="9" name="Picture 8">
            <a:extLst>
              <a:ext uri="{FF2B5EF4-FFF2-40B4-BE49-F238E27FC236}">
                <a16:creationId xmlns:a16="http://schemas.microsoft.com/office/drawing/2014/main" id="{A2EF015F-9DAC-1E4B-89EA-AA5C7571ABA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211235" y="1178750"/>
            <a:ext cx="2655885" cy="2559308"/>
          </a:xfrm>
          <a:prstGeom prst="rect">
            <a:avLst/>
          </a:prstGeom>
        </p:spPr>
      </p:pic>
    </p:spTree>
    <p:extLst>
      <p:ext uri="{BB962C8B-B14F-4D97-AF65-F5344CB8AC3E}">
        <p14:creationId xmlns:p14="http://schemas.microsoft.com/office/powerpoint/2010/main" val="1716038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F2DBBB76-1EDA-45CD-B016-4A08FF84967A}"/>
              </a:ext>
            </a:extLst>
          </p:cNvPr>
          <p:cNvSpPr txBox="1"/>
          <p:nvPr/>
        </p:nvSpPr>
        <p:spPr>
          <a:xfrm>
            <a:off x="391160" y="1479318"/>
            <a:ext cx="8220732" cy="584775"/>
          </a:xfrm>
          <a:prstGeom prst="rect">
            <a:avLst/>
          </a:prstGeom>
          <a:noFill/>
        </p:spPr>
        <p:txBody>
          <a:bodyPr wrap="square" rtlCol="0">
            <a:spAutoFit/>
          </a:bodyPr>
          <a:lstStyle/>
          <a:p>
            <a:r>
              <a:rPr lang="en-GB" sz="3200" b="1" dirty="0">
                <a:solidFill>
                  <a:srgbClr val="B50230"/>
                </a:solidFill>
                <a:latin typeface="Open Sans" panose="020B0606030504020204" pitchFamily="34" charset="0"/>
                <a:ea typeface="Open Sans" panose="020B0606030504020204" pitchFamily="34" charset="0"/>
                <a:cs typeface="Open Sans" panose="020B0606030504020204" pitchFamily="34" charset="0"/>
              </a:rPr>
              <a:t>It all started in a flat in 2003</a:t>
            </a:r>
          </a:p>
        </p:txBody>
      </p:sp>
      <p:pic>
        <p:nvPicPr>
          <p:cNvPr id="1026" name="Picture 2" descr="C:\Users\therese\Desktop\bf86d850-88a8-0132-1dcb-0a2c89e5f2f5.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649354" y="2128862"/>
            <a:ext cx="7185266" cy="39968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thor\Downloads\logo old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841305" y="1943835"/>
            <a:ext cx="3294240" cy="1781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5032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F2DBBB76-1EDA-45CD-B016-4A08FF84967A}"/>
              </a:ext>
            </a:extLst>
          </p:cNvPr>
          <p:cNvSpPr txBox="1"/>
          <p:nvPr/>
        </p:nvSpPr>
        <p:spPr>
          <a:xfrm>
            <a:off x="335360" y="1043735"/>
            <a:ext cx="11556330" cy="584775"/>
          </a:xfrm>
          <a:prstGeom prst="rect">
            <a:avLst/>
          </a:prstGeom>
          <a:noFill/>
        </p:spPr>
        <p:txBody>
          <a:bodyPr wrap="square" rtlCol="0">
            <a:spAutoFit/>
          </a:bodyPr>
          <a:lstStyle/>
          <a:p>
            <a:r>
              <a:rPr lang="en-GB" sz="3200" b="1" dirty="0">
                <a:solidFill>
                  <a:srgbClr val="B50230"/>
                </a:solidFill>
                <a:latin typeface="Open Sans" panose="020B0606030504020204" pitchFamily="34" charset="0"/>
                <a:ea typeface="Open Sans" panose="020B0606030504020204" pitchFamily="34" charset="0"/>
                <a:cs typeface="Open Sans" panose="020B0606030504020204" pitchFamily="34" charset="0"/>
              </a:rPr>
              <a:t>The Development of our Worldwide Presence</a:t>
            </a: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80565" y="1538790"/>
            <a:ext cx="7637210" cy="4725525"/>
          </a:xfrm>
          <a:prstGeom prst="rect">
            <a:avLst/>
          </a:prstGeom>
        </p:spPr>
      </p:pic>
    </p:spTree>
    <p:extLst>
      <p:ext uri="{BB962C8B-B14F-4D97-AF65-F5344CB8AC3E}">
        <p14:creationId xmlns:p14="http://schemas.microsoft.com/office/powerpoint/2010/main" val="2595601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910BAC5-FF17-264A-9231-4E16C9B19952}"/>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2135560" y="1133745"/>
            <a:ext cx="7875875" cy="4950549"/>
          </a:xfrm>
          <a:prstGeom prst="rect">
            <a:avLst/>
          </a:prstGeom>
        </p:spPr>
      </p:pic>
    </p:spTree>
    <p:extLst>
      <p:ext uri="{BB962C8B-B14F-4D97-AF65-F5344CB8AC3E}">
        <p14:creationId xmlns:p14="http://schemas.microsoft.com/office/powerpoint/2010/main" val="408396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2DBBB76-1EDA-45CD-B016-4A08FF84967A}"/>
              </a:ext>
            </a:extLst>
          </p:cNvPr>
          <p:cNvSpPr txBox="1"/>
          <p:nvPr/>
        </p:nvSpPr>
        <p:spPr>
          <a:xfrm>
            <a:off x="324171" y="1298448"/>
            <a:ext cx="5071794" cy="584775"/>
          </a:xfrm>
          <a:prstGeom prst="rect">
            <a:avLst/>
          </a:prstGeom>
          <a:noFill/>
        </p:spPr>
        <p:txBody>
          <a:bodyPr wrap="square" rtlCol="0">
            <a:spAutoFit/>
          </a:bodyPr>
          <a:lstStyle/>
          <a:p>
            <a:r>
              <a:rPr lang="en-GB" sz="3200" b="1" dirty="0">
                <a:solidFill>
                  <a:srgbClr val="B50230"/>
                </a:solidFill>
                <a:latin typeface="Open Sans" panose="020B0606030504020204" pitchFamily="34" charset="0"/>
                <a:ea typeface="Open Sans" panose="020B0606030504020204" pitchFamily="34" charset="0"/>
                <a:cs typeface="Open Sans" panose="020B0606030504020204" pitchFamily="34" charset="0"/>
              </a:rPr>
              <a:t>Our Global Offices</a:t>
            </a:r>
          </a:p>
        </p:txBody>
      </p:sp>
      <p:pic>
        <p:nvPicPr>
          <p:cNvPr id="5122" name="Picture 2" descr="C:\Users\therese\Desktop\locations_mountain_view.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013596" y="2154789"/>
            <a:ext cx="1763464" cy="1763464"/>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therese\Desktop\locations_sydney.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281700" y="2150808"/>
            <a:ext cx="1763464" cy="176346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therese\Desktop\lcoations_manila.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598896" y="2150808"/>
            <a:ext cx="1763464" cy="1763464"/>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therese\Desktop\locations_london.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24171" y="2150808"/>
            <a:ext cx="1763464" cy="1763464"/>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C:\Users\therese\Desktop\locations_shenzhen.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696400" y="2150807"/>
            <a:ext cx="1763465" cy="176346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thor\Downloads\image (9).pn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970846" y="4181857"/>
            <a:ext cx="3909404" cy="19185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thor\Downloads\SC2.jp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031905" y="4181857"/>
            <a:ext cx="2915280" cy="1943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6139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960866" y="4117381"/>
            <a:ext cx="2986029" cy="161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C:\Users\therese\Desktop\TP_intro.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8685" y="4001337"/>
            <a:ext cx="3224212" cy="153828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therese\Desktop\TP_intro2.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970338" y="4047042"/>
            <a:ext cx="3190875" cy="196691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24897" y="2009226"/>
            <a:ext cx="5990492" cy="1754326"/>
          </a:xfrm>
          <a:prstGeom prst="rect">
            <a:avLst/>
          </a:prstGeom>
        </p:spPr>
        <p:txBody>
          <a:bodyPr wrap="square">
            <a:spAutoFit/>
          </a:bodyPr>
          <a:lstStyle/>
          <a:p>
            <a:pPr marL="285750" indent="-285750">
              <a:buFont typeface="Arial" pitchFamily="34" charset="0"/>
              <a:buChar char="•"/>
            </a:pPr>
            <a:r>
              <a:rPr lang="en-GB" dirty="0">
                <a:solidFill>
                  <a:srgbClr val="828187"/>
                </a:solidFill>
                <a:latin typeface="Open Sans" panose="020B0606030504020204" pitchFamily="34" charset="0"/>
                <a:ea typeface="Open Sans" panose="020B0606030504020204" pitchFamily="34" charset="0"/>
                <a:cs typeface="Open Sans" panose="020B0606030504020204" pitchFamily="34" charset="0"/>
              </a:rPr>
              <a:t>+2,000,000 products manufactured and sold every month</a:t>
            </a:r>
          </a:p>
          <a:p>
            <a:pPr marL="285750" indent="-285750">
              <a:buFont typeface="Arial" pitchFamily="34" charset="0"/>
              <a:buChar char="•"/>
            </a:pPr>
            <a:r>
              <a:rPr lang="en-GB" dirty="0">
                <a:solidFill>
                  <a:srgbClr val="828187"/>
                </a:solidFill>
                <a:latin typeface="Open Sans" panose="020B0606030504020204" pitchFamily="34" charset="0"/>
                <a:ea typeface="Open Sans" panose="020B0606030504020204" pitchFamily="34" charset="0"/>
                <a:cs typeface="Open Sans" panose="020B0606030504020204" pitchFamily="34" charset="0"/>
              </a:rPr>
              <a:t>+800 employees worldwide</a:t>
            </a:r>
          </a:p>
          <a:p>
            <a:pPr marL="285750" indent="-285750">
              <a:buFont typeface="Arial" pitchFamily="34" charset="0"/>
              <a:buChar char="•"/>
            </a:pPr>
            <a:r>
              <a:rPr lang="en-GB" dirty="0">
                <a:solidFill>
                  <a:srgbClr val="828187"/>
                </a:solidFill>
                <a:latin typeface="Open Sans" panose="020B0606030504020204" pitchFamily="34" charset="0"/>
                <a:ea typeface="Open Sans" panose="020B0606030504020204" pitchFamily="34" charset="0"/>
                <a:cs typeface="Open Sans" panose="020B0606030504020204" pitchFamily="34" charset="0"/>
              </a:rPr>
              <a:t>7 International offices</a:t>
            </a:r>
          </a:p>
          <a:p>
            <a:pPr marL="285750" indent="-285750">
              <a:buFont typeface="Arial" pitchFamily="34" charset="0"/>
              <a:buChar char="•"/>
            </a:pPr>
            <a:r>
              <a:rPr lang="en-GB" dirty="0">
                <a:solidFill>
                  <a:srgbClr val="828187"/>
                </a:solidFill>
                <a:latin typeface="Open Sans" panose="020B0606030504020204" pitchFamily="34" charset="0"/>
                <a:ea typeface="Open Sans" panose="020B0606030504020204" pitchFamily="34" charset="0"/>
                <a:cs typeface="Open Sans" panose="020B0606030504020204" pitchFamily="34" charset="0"/>
              </a:rPr>
              <a:t>15 Languages spoken</a:t>
            </a:r>
          </a:p>
          <a:p>
            <a:pPr marL="285750" indent="-285750">
              <a:buFont typeface="Arial" pitchFamily="34" charset="0"/>
              <a:buChar char="•"/>
            </a:pPr>
            <a:r>
              <a:rPr lang="en-GB" dirty="0">
                <a:solidFill>
                  <a:srgbClr val="828187"/>
                </a:solidFill>
                <a:latin typeface="Open Sans" panose="020B0606030504020204" pitchFamily="34" charset="0"/>
                <a:ea typeface="Open Sans" panose="020B0606030504020204" pitchFamily="34" charset="0"/>
                <a:cs typeface="Open Sans" panose="020B0606030504020204" pitchFamily="34" charset="0"/>
              </a:rPr>
              <a:t>9.9/10 Average rating on </a:t>
            </a:r>
            <a:r>
              <a:rPr lang="en-GB" dirty="0" err="1">
                <a:solidFill>
                  <a:srgbClr val="828187"/>
                </a:solidFill>
                <a:latin typeface="Open Sans" panose="020B0606030504020204" pitchFamily="34" charset="0"/>
                <a:ea typeface="Open Sans" panose="020B0606030504020204" pitchFamily="34" charset="0"/>
                <a:cs typeface="Open Sans" panose="020B0606030504020204" pitchFamily="34" charset="0"/>
              </a:rPr>
              <a:t>TrustPilot</a:t>
            </a:r>
            <a:endParaRPr lang="en-GB" dirty="0">
              <a:solidFill>
                <a:srgbClr val="828187"/>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F2DBBB76-1EDA-45CD-B016-4A08FF84967A}"/>
              </a:ext>
            </a:extLst>
          </p:cNvPr>
          <p:cNvSpPr txBox="1"/>
          <p:nvPr/>
        </p:nvSpPr>
        <p:spPr>
          <a:xfrm>
            <a:off x="324171" y="1298448"/>
            <a:ext cx="5071794" cy="584775"/>
          </a:xfrm>
          <a:prstGeom prst="rect">
            <a:avLst/>
          </a:prstGeom>
          <a:noFill/>
        </p:spPr>
        <p:txBody>
          <a:bodyPr wrap="square" rtlCol="0">
            <a:spAutoFit/>
          </a:bodyPr>
          <a:lstStyle/>
          <a:p>
            <a:r>
              <a:rPr lang="en-GB" sz="3200" b="1" dirty="0" err="1">
                <a:solidFill>
                  <a:srgbClr val="B50230"/>
                </a:solidFill>
                <a:latin typeface="Open Sans" panose="020B0606030504020204" pitchFamily="34" charset="0"/>
                <a:ea typeface="Open Sans" panose="020B0606030504020204" pitchFamily="34" charset="0"/>
                <a:cs typeface="Open Sans" panose="020B0606030504020204" pitchFamily="34" charset="0"/>
              </a:rPr>
              <a:t>Flashbay</a:t>
            </a:r>
            <a:r>
              <a:rPr lang="en-GB" sz="3200" b="1" dirty="0">
                <a:solidFill>
                  <a:srgbClr val="B50230"/>
                </a:solidFill>
                <a:latin typeface="Open Sans" panose="020B0606030504020204" pitchFamily="34" charset="0"/>
                <a:ea typeface="Open Sans" panose="020B0606030504020204" pitchFamily="34" charset="0"/>
                <a:cs typeface="Open Sans" panose="020B0606030504020204" pitchFamily="34" charset="0"/>
              </a:rPr>
              <a:t> Today</a:t>
            </a:r>
          </a:p>
        </p:txBody>
      </p:sp>
      <p:pic>
        <p:nvPicPr>
          <p:cNvPr id="2051" name="Picture 3" descr="C:\Users\therese\Desktop\Popular MAP.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692202" y="1298448"/>
            <a:ext cx="4343581" cy="2672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7606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209800"/>
            <a:ext cx="12192000" cy="2438400"/>
          </a:xfrm>
          <a:prstGeom prst="rect">
            <a:avLst/>
          </a:prstGeom>
        </p:spPr>
      </p:pic>
    </p:spTree>
    <p:extLst>
      <p:ext uri="{BB962C8B-B14F-4D97-AF65-F5344CB8AC3E}">
        <p14:creationId xmlns:p14="http://schemas.microsoft.com/office/powerpoint/2010/main" val="2018266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2DBBB76-1EDA-45CD-B016-4A08FF84967A}"/>
              </a:ext>
            </a:extLst>
          </p:cNvPr>
          <p:cNvSpPr txBox="1"/>
          <p:nvPr/>
        </p:nvSpPr>
        <p:spPr>
          <a:xfrm>
            <a:off x="324171" y="1298448"/>
            <a:ext cx="5071794" cy="584775"/>
          </a:xfrm>
          <a:prstGeom prst="rect">
            <a:avLst/>
          </a:prstGeom>
          <a:noFill/>
        </p:spPr>
        <p:txBody>
          <a:bodyPr wrap="square" rtlCol="0">
            <a:spAutoFit/>
          </a:bodyPr>
          <a:lstStyle/>
          <a:p>
            <a:r>
              <a:rPr lang="en-GB" sz="3200" b="1" dirty="0">
                <a:solidFill>
                  <a:srgbClr val="B50230"/>
                </a:solidFill>
                <a:latin typeface="Open Sans" panose="020B0606030504020204" pitchFamily="34" charset="0"/>
                <a:ea typeface="Open Sans" panose="020B0606030504020204" pitchFamily="34" charset="0"/>
                <a:cs typeface="Open Sans" panose="020B0606030504020204" pitchFamily="34" charset="0"/>
              </a:rPr>
              <a:t>Countries We Sell To</a:t>
            </a:r>
          </a:p>
        </p:txBody>
      </p:sp>
      <p:pic>
        <p:nvPicPr>
          <p:cNvPr id="4098" name="Picture 2" descr="C:\Users\therese\Desktop\world map.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47258" y="1770152"/>
            <a:ext cx="7976328" cy="4372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709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2DBBB76-1EDA-45CD-B016-4A08FF84967A}"/>
              </a:ext>
            </a:extLst>
          </p:cNvPr>
          <p:cNvSpPr txBox="1"/>
          <p:nvPr/>
        </p:nvSpPr>
        <p:spPr>
          <a:xfrm>
            <a:off x="324171" y="1298448"/>
            <a:ext cx="5071794" cy="584775"/>
          </a:xfrm>
          <a:prstGeom prst="rect">
            <a:avLst/>
          </a:prstGeom>
          <a:noFill/>
        </p:spPr>
        <p:txBody>
          <a:bodyPr wrap="square" rtlCol="0">
            <a:spAutoFit/>
          </a:bodyPr>
          <a:lstStyle/>
          <a:p>
            <a:r>
              <a:rPr lang="en-GB" sz="3200" b="1" dirty="0">
                <a:solidFill>
                  <a:srgbClr val="B50230"/>
                </a:solidFill>
                <a:latin typeface="Open Sans" panose="020B0606030504020204" pitchFamily="34" charset="0"/>
                <a:ea typeface="Open Sans" panose="020B0606030504020204" pitchFamily="34" charset="0"/>
                <a:cs typeface="Open Sans" panose="020B0606030504020204" pitchFamily="34" charset="0"/>
              </a:rPr>
              <a:t>15 Sales Languages</a:t>
            </a:r>
          </a:p>
        </p:txBody>
      </p:sp>
      <p:pic>
        <p:nvPicPr>
          <p:cNvPr id="6152" name="Picture 8" descr="C:\Users\therese\Desktop\Sweden.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65579" y="1853825"/>
            <a:ext cx="2140011" cy="145877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2605839" y="1853825"/>
            <a:ext cx="2140011" cy="145877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8"/>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4946099" y="1853825"/>
            <a:ext cx="2140011" cy="145877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8"/>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a:off x="7286359" y="1853825"/>
            <a:ext cx="2140011" cy="145877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8"/>
          <p:cNvPicPr>
            <a:picLocks noChangeAspect="1" noChangeArrowheads="1"/>
          </p:cNvPicPr>
          <p:nvPr/>
        </p:nvPicPr>
        <p:blipFill>
          <a:blip r:embed="rId6" cstate="screen">
            <a:extLst>
              <a:ext uri="{28A0092B-C50C-407E-A947-70E740481C1C}">
                <a14:useLocalDpi xmlns:a14="http://schemas.microsoft.com/office/drawing/2010/main"/>
              </a:ext>
            </a:extLst>
          </a:blip>
          <a:stretch>
            <a:fillRect/>
          </a:stretch>
        </p:blipFill>
        <p:spPr bwMode="auto">
          <a:xfrm>
            <a:off x="9626619" y="1853825"/>
            <a:ext cx="2140011" cy="1458774"/>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8"/>
          <p:cNvPicPr>
            <a:picLocks noChangeAspect="1" noChangeArrowheads="1"/>
          </p:cNvPicPr>
          <p:nvPr/>
        </p:nvPicPr>
        <p:blipFill>
          <a:blip r:embed="rId7" cstate="screen">
            <a:extLst>
              <a:ext uri="{28A0092B-C50C-407E-A947-70E740481C1C}">
                <a14:useLocalDpi xmlns:a14="http://schemas.microsoft.com/office/drawing/2010/main"/>
              </a:ext>
            </a:extLst>
          </a:blip>
          <a:stretch>
            <a:fillRect/>
          </a:stretch>
        </p:blipFill>
        <p:spPr bwMode="auto">
          <a:xfrm>
            <a:off x="265578" y="3338990"/>
            <a:ext cx="2140011" cy="145877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8"/>
          <p:cNvPicPr>
            <a:picLocks noChangeAspect="1" noChangeArrowheads="1"/>
          </p:cNvPicPr>
          <p:nvPr/>
        </p:nvPicPr>
        <p:blipFill>
          <a:blip r:embed="rId8" cstate="screen">
            <a:extLst>
              <a:ext uri="{28A0092B-C50C-407E-A947-70E740481C1C}">
                <a14:useLocalDpi xmlns:a14="http://schemas.microsoft.com/office/drawing/2010/main"/>
              </a:ext>
            </a:extLst>
          </a:blip>
          <a:stretch>
            <a:fillRect/>
          </a:stretch>
        </p:blipFill>
        <p:spPr bwMode="auto">
          <a:xfrm>
            <a:off x="2605839" y="3338990"/>
            <a:ext cx="2140011" cy="1458774"/>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p:cNvPicPr>
            <a:picLocks noChangeAspect="1" noChangeArrowheads="1"/>
          </p:cNvPicPr>
          <p:nvPr/>
        </p:nvPicPr>
        <p:blipFill>
          <a:blip r:embed="rId9" cstate="screen">
            <a:extLst>
              <a:ext uri="{28A0092B-C50C-407E-A947-70E740481C1C}">
                <a14:useLocalDpi xmlns:a14="http://schemas.microsoft.com/office/drawing/2010/main"/>
              </a:ext>
            </a:extLst>
          </a:blip>
          <a:stretch>
            <a:fillRect/>
          </a:stretch>
        </p:blipFill>
        <p:spPr bwMode="auto">
          <a:xfrm>
            <a:off x="4946099" y="3338990"/>
            <a:ext cx="2140011" cy="145877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8"/>
          <p:cNvPicPr>
            <a:picLocks noChangeAspect="1" noChangeArrowheads="1"/>
          </p:cNvPicPr>
          <p:nvPr/>
        </p:nvPicPr>
        <p:blipFill>
          <a:blip r:embed="rId10" cstate="screen">
            <a:extLst>
              <a:ext uri="{28A0092B-C50C-407E-A947-70E740481C1C}">
                <a14:useLocalDpi xmlns:a14="http://schemas.microsoft.com/office/drawing/2010/main"/>
              </a:ext>
            </a:extLst>
          </a:blip>
          <a:stretch>
            <a:fillRect/>
          </a:stretch>
        </p:blipFill>
        <p:spPr bwMode="auto">
          <a:xfrm>
            <a:off x="7286359" y="3338990"/>
            <a:ext cx="2140011" cy="1458774"/>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8"/>
          <p:cNvPicPr>
            <a:picLocks noChangeAspect="1" noChangeArrowheads="1"/>
          </p:cNvPicPr>
          <p:nvPr/>
        </p:nvPicPr>
        <p:blipFill>
          <a:blip r:embed="rId11" cstate="screen">
            <a:extLst>
              <a:ext uri="{28A0092B-C50C-407E-A947-70E740481C1C}">
                <a14:useLocalDpi xmlns:a14="http://schemas.microsoft.com/office/drawing/2010/main"/>
              </a:ext>
            </a:extLst>
          </a:blip>
          <a:stretch>
            <a:fillRect/>
          </a:stretch>
        </p:blipFill>
        <p:spPr bwMode="auto">
          <a:xfrm>
            <a:off x="9626619" y="3338990"/>
            <a:ext cx="2140011" cy="1458774"/>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8"/>
          <p:cNvPicPr>
            <a:picLocks noChangeAspect="1" noChangeArrowheads="1"/>
          </p:cNvPicPr>
          <p:nvPr/>
        </p:nvPicPr>
        <p:blipFill>
          <a:blip r:embed="rId12" cstate="screen">
            <a:extLst>
              <a:ext uri="{28A0092B-C50C-407E-A947-70E740481C1C}">
                <a14:useLocalDpi xmlns:a14="http://schemas.microsoft.com/office/drawing/2010/main"/>
              </a:ext>
            </a:extLst>
          </a:blip>
          <a:stretch>
            <a:fillRect/>
          </a:stretch>
        </p:blipFill>
        <p:spPr bwMode="auto">
          <a:xfrm>
            <a:off x="265579" y="4805541"/>
            <a:ext cx="2140011" cy="1458774"/>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8"/>
          <p:cNvPicPr>
            <a:picLocks noChangeAspect="1" noChangeArrowheads="1"/>
          </p:cNvPicPr>
          <p:nvPr/>
        </p:nvPicPr>
        <p:blipFill>
          <a:blip r:embed="rId13" cstate="screen">
            <a:extLst>
              <a:ext uri="{28A0092B-C50C-407E-A947-70E740481C1C}">
                <a14:useLocalDpi xmlns:a14="http://schemas.microsoft.com/office/drawing/2010/main"/>
              </a:ext>
            </a:extLst>
          </a:blip>
          <a:stretch>
            <a:fillRect/>
          </a:stretch>
        </p:blipFill>
        <p:spPr bwMode="auto">
          <a:xfrm>
            <a:off x="2605839" y="4805541"/>
            <a:ext cx="2140011" cy="1458774"/>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8"/>
          <p:cNvPicPr>
            <a:picLocks noChangeAspect="1" noChangeArrowheads="1"/>
          </p:cNvPicPr>
          <p:nvPr/>
        </p:nvPicPr>
        <p:blipFill>
          <a:blip r:embed="rId14" cstate="screen">
            <a:extLst>
              <a:ext uri="{28A0092B-C50C-407E-A947-70E740481C1C}">
                <a14:useLocalDpi xmlns:a14="http://schemas.microsoft.com/office/drawing/2010/main"/>
              </a:ext>
            </a:extLst>
          </a:blip>
          <a:stretch>
            <a:fillRect/>
          </a:stretch>
        </p:blipFill>
        <p:spPr bwMode="auto">
          <a:xfrm>
            <a:off x="4946099" y="4805541"/>
            <a:ext cx="2140011" cy="1458774"/>
          </a:xfrm>
          <a:prstGeom prst="rect">
            <a:avLst/>
          </a:prstGeom>
          <a:noFill/>
          <a:extLst>
            <a:ext uri="{909E8E84-426E-40DD-AFC4-6F175D3DCCD1}">
              <a14:hiddenFill xmlns:a14="http://schemas.microsoft.com/office/drawing/2010/main">
                <a:solidFill>
                  <a:srgbClr val="FFFFFF"/>
                </a:solidFill>
              </a14:hiddenFill>
            </a:ext>
          </a:extLst>
        </p:spPr>
      </p:pic>
      <p:pic>
        <p:nvPicPr>
          <p:cNvPr id="6171" name="Picture 27"/>
          <p:cNvPicPr>
            <a:picLocks noChangeAspect="1" noChangeArrowheads="1"/>
          </p:cNvPicPr>
          <p:nvPr/>
        </p:nvPicPr>
        <p:blipFill>
          <a:blip r:embed="rId15" cstate="screen">
            <a:extLst>
              <a:ext uri="{28A0092B-C50C-407E-A947-70E740481C1C}">
                <a14:useLocalDpi xmlns:a14="http://schemas.microsoft.com/office/drawing/2010/main"/>
              </a:ext>
            </a:extLst>
          </a:blip>
          <a:stretch>
            <a:fillRect/>
          </a:stretch>
        </p:blipFill>
        <p:spPr bwMode="auto">
          <a:xfrm>
            <a:off x="7288486" y="4806990"/>
            <a:ext cx="2137884"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8"/>
          <p:cNvPicPr>
            <a:picLocks noChangeAspect="1" noChangeArrowheads="1"/>
          </p:cNvPicPr>
          <p:nvPr/>
        </p:nvPicPr>
        <p:blipFill>
          <a:blip r:embed="rId16" cstate="screen">
            <a:extLst>
              <a:ext uri="{28A0092B-C50C-407E-A947-70E740481C1C}">
                <a14:useLocalDpi xmlns:a14="http://schemas.microsoft.com/office/drawing/2010/main"/>
              </a:ext>
            </a:extLst>
          </a:blip>
          <a:stretch>
            <a:fillRect/>
          </a:stretch>
        </p:blipFill>
        <p:spPr bwMode="auto">
          <a:xfrm>
            <a:off x="9626619" y="4805541"/>
            <a:ext cx="2140011" cy="1458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95055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2488</TotalTime>
  <Words>216</Words>
  <Application>Microsoft Office PowerPoint</Application>
  <PresentationFormat>Widescreen</PresentationFormat>
  <Paragraphs>39</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HelveticaNeueLT Pro 55 Roman</vt:lpstr>
      <vt:lpstr>HelveticaNeueLT Pro 95 Blk</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Bartosz Wojszko</dc:creator>
  <cp:lastModifiedBy>Bartek Remote</cp:lastModifiedBy>
  <cp:revision>112</cp:revision>
  <dcterms:created xsi:type="dcterms:W3CDTF">2018-02-21T15:11:45Z</dcterms:created>
  <dcterms:modified xsi:type="dcterms:W3CDTF">2020-11-12T10:07:46Z</dcterms:modified>
</cp:coreProperties>
</file>