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2"/>
  </p:notesMasterIdLst>
  <p:sldIdLst>
    <p:sldId id="265" r:id="rId2"/>
    <p:sldId id="258" r:id="rId3"/>
    <p:sldId id="287" r:id="rId4"/>
    <p:sldId id="259" r:id="rId5"/>
    <p:sldId id="280" r:id="rId6"/>
    <p:sldId id="282" r:id="rId7"/>
    <p:sldId id="262" r:id="rId8"/>
    <p:sldId id="277" r:id="rId9"/>
    <p:sldId id="278" r:id="rId10"/>
    <p:sldId id="274" r:id="rId11"/>
    <p:sldId id="273" r:id="rId12"/>
    <p:sldId id="288" r:id="rId13"/>
    <p:sldId id="260" r:id="rId14"/>
    <p:sldId id="261" r:id="rId15"/>
    <p:sldId id="289" r:id="rId16"/>
    <p:sldId id="263" r:id="rId17"/>
    <p:sldId id="286" r:id="rId18"/>
    <p:sldId id="285" r:id="rId19"/>
    <p:sldId id="264" r:id="rId20"/>
    <p:sldId id="266" r:id="rId21"/>
  </p:sldIdLst>
  <p:sldSz cx="12192000" cy="6858000"/>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187"/>
    <a:srgbClr val="B50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35" autoAdjust="0"/>
    <p:restoredTop sz="94707" autoAdjust="0"/>
  </p:normalViewPr>
  <p:slideViewPr>
    <p:cSldViewPr snapToGrid="0">
      <p:cViewPr>
        <p:scale>
          <a:sx n="130" d="100"/>
          <a:sy n="130" d="100"/>
        </p:scale>
        <p:origin x="-102" y="-7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0.25910386606434477"/>
          <c:y val="9.7249048254521797E-2"/>
          <c:w val="0.48947067792047494"/>
          <c:h val="0.80550190349095641"/>
        </c:manualLayout>
      </c:layout>
      <c:pieChart>
        <c:varyColors val="1"/>
        <c:ser>
          <c:idx val="0"/>
          <c:order val="0"/>
          <c:dPt>
            <c:idx val="0"/>
            <c:bubble3D val="0"/>
            <c:explosion val="20"/>
            <c:extLst xmlns:c16r2="http://schemas.microsoft.com/office/drawing/2015/06/chart">
              <c:ext xmlns:c16="http://schemas.microsoft.com/office/drawing/2014/chart" uri="{C3380CC4-5D6E-409C-BE32-E72D297353CC}">
                <c16:uniqueId val="{00000000-9027-0142-B1BC-2B34AA6B9ACF}"/>
              </c:ext>
            </c:extLst>
          </c:dPt>
          <c:dLbls>
            <c:dLbl>
              <c:idx val="0"/>
              <c:layout>
                <c:manualLayout>
                  <c:x val="6.3086602942916917E-2"/>
                  <c:y val="-2.8722289914213644E-2"/>
                </c:manualLayout>
              </c:layout>
              <c:tx>
                <c:rich>
                  <a:bodyPr/>
                  <a:lstStyle/>
                  <a:p>
                    <a:r>
                      <a:rPr lang="en-US" sz="1200" dirty="0"/>
                      <a:t>
</a:t>
                    </a:r>
                    <a:r>
                      <a:rPr lang="en-US" sz="1600" dirty="0">
                        <a:solidFill>
                          <a:srgbClr val="B50230"/>
                        </a:solidFill>
                      </a:rPr>
                      <a:t>54%</a:t>
                    </a:r>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027-0142-B1BC-2B34AA6B9ACF}"/>
                </c:ext>
              </c:extLst>
            </c:dLbl>
            <c:dLbl>
              <c:idx val="1"/>
              <c:layout>
                <c:manualLayout>
                  <c:x val="-4.9175228421362724E-2"/>
                  <c:y val="-5.0641620515376955E-2"/>
                </c:manualLayout>
              </c:layout>
              <c:tx>
                <c:rich>
                  <a:bodyPr/>
                  <a:lstStyle/>
                  <a:p>
                    <a:r>
                      <a:rPr lang="en-US" sz="1200" dirty="0"/>
                      <a:t>
</a:t>
                    </a:r>
                    <a:r>
                      <a:rPr lang="en-US" sz="1600" dirty="0">
                        <a:solidFill>
                          <a:srgbClr val="B50230"/>
                        </a:solidFill>
                      </a:rPr>
                      <a:t>22%</a:t>
                    </a:r>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027-0142-B1BC-2B34AA6B9ACF}"/>
                </c:ext>
              </c:extLst>
            </c:dLbl>
            <c:dLbl>
              <c:idx val="2"/>
              <c:layout>
                <c:manualLayout>
                  <c:x val="-4.4862319910676476E-2"/>
                  <c:y val="-5.3028063623376635E-3"/>
                </c:manualLayout>
              </c:layout>
              <c:tx>
                <c:rich>
                  <a:bodyPr/>
                  <a:lstStyle/>
                  <a:p>
                    <a:r>
                      <a:rPr lang="en-US" sz="1200" dirty="0"/>
                      <a:t>
</a:t>
                    </a:r>
                    <a:r>
                      <a:rPr lang="en-US" sz="1600" dirty="0">
                        <a:solidFill>
                          <a:srgbClr val="B50230"/>
                        </a:solidFill>
                      </a:rPr>
                      <a:t>19%</a:t>
                    </a:r>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027-0142-B1BC-2B34AA6B9ACF}"/>
                </c:ext>
              </c:extLst>
            </c:dLbl>
            <c:dLbl>
              <c:idx val="3"/>
              <c:layout>
                <c:manualLayout>
                  <c:x val="8.9234309856796139E-3"/>
                  <c:y val="1.1234389943896446E-2"/>
                </c:manualLayout>
              </c:layout>
              <c:tx>
                <c:rich>
                  <a:bodyPr/>
                  <a:lstStyle/>
                  <a:p>
                    <a:r>
                      <a:rPr lang="en-US" sz="1600" dirty="0">
                        <a:solidFill>
                          <a:srgbClr val="B50230"/>
                        </a:solidFill>
                      </a:rPr>
                      <a:t>5%</a:t>
                    </a:r>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27-0142-B1BC-2B34AA6B9ACF}"/>
                </c:ext>
              </c:extLst>
            </c:dLbl>
            <c:dLbl>
              <c:idx val="4"/>
              <c:layout>
                <c:manualLayout>
                  <c:x val="-0.23025000000000001"/>
                  <c:y val="1.2849227179935842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027-0142-B1BC-2B34AA6B9ACF}"/>
                </c:ext>
              </c:extLst>
            </c:dLbl>
            <c:spPr>
              <a:noFill/>
              <a:ln>
                <a:noFill/>
              </a:ln>
              <a:effectLst/>
            </c:spPr>
            <c:txPr>
              <a:bodyPr/>
              <a:lstStyle/>
              <a:p>
                <a:pPr>
                  <a:defRPr sz="1200" b="1">
                    <a:solidFill>
                      <a:schemeClr val="tx1">
                        <a:lumMod val="75000"/>
                        <a:lumOff val="25000"/>
                      </a:schemeClr>
                    </a:solidFill>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Sheet1!$B$3:$B$7</c:f>
              <c:strCache>
                <c:ptCount val="4"/>
                <c:pt idx="0">
                  <c:v>Sales Order Entry </c:v>
                </c:pt>
                <c:pt idx="1">
                  <c:v>Virtual Proof </c:v>
                </c:pt>
                <c:pt idx="2">
                  <c:v>Mis-Communication</c:v>
                </c:pt>
                <c:pt idx="3">
                  <c:v>Data handling</c:v>
                </c:pt>
              </c:strCache>
            </c:strRef>
          </c:cat>
          <c:val>
            <c:numRef>
              <c:f>Sheet1!$C$3:$C$7</c:f>
              <c:numCache>
                <c:formatCode>0%</c:formatCode>
                <c:ptCount val="5"/>
                <c:pt idx="0">
                  <c:v>0.54</c:v>
                </c:pt>
                <c:pt idx="1">
                  <c:v>0.22</c:v>
                </c:pt>
                <c:pt idx="2">
                  <c:v>0.19</c:v>
                </c:pt>
                <c:pt idx="3">
                  <c:v>0.05</c:v>
                </c:pt>
              </c:numCache>
            </c:numRef>
          </c:val>
          <c:extLst xmlns:c16r2="http://schemas.microsoft.com/office/drawing/2015/06/chart">
            <c:ext xmlns:c16="http://schemas.microsoft.com/office/drawing/2014/chart" uri="{C3380CC4-5D6E-409C-BE32-E72D297353CC}">
              <c16:uniqueId val="{00000005-9027-0142-B1BC-2B34AA6B9ACF}"/>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noFill/>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7" cy="49447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2676" y="0"/>
            <a:ext cx="2916767" cy="494472"/>
          </a:xfrm>
          <a:prstGeom prst="rect">
            <a:avLst/>
          </a:prstGeom>
        </p:spPr>
        <p:txBody>
          <a:bodyPr vert="horz" lIns="91440" tIns="45720" rIns="91440" bIns="45720" rtlCol="0"/>
          <a:lstStyle>
            <a:lvl1pPr algn="r">
              <a:defRPr sz="1200"/>
            </a:lvl1pPr>
          </a:lstStyle>
          <a:p>
            <a:fld id="{CB5E2725-BB9A-4792-9A13-18A22A8AEA3F}" type="datetimeFigureOut">
              <a:rPr lang="en-GB" smtClean="0"/>
              <a:t>27/02/2019</a:t>
            </a:fld>
            <a:endParaRPr lang="en-GB"/>
          </a:p>
        </p:txBody>
      </p:sp>
      <p:sp>
        <p:nvSpPr>
          <p:cNvPr id="4" name="Slide Image Placeholder 3"/>
          <p:cNvSpPr>
            <a:spLocks noGrp="1" noRot="1" noChangeAspect="1"/>
          </p:cNvSpPr>
          <p:nvPr>
            <p:ph type="sldImg" idx="2"/>
          </p:nvPr>
        </p:nvSpPr>
        <p:spPr>
          <a:xfrm>
            <a:off x="409575" y="1231900"/>
            <a:ext cx="5911850" cy="33258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2815"/>
            <a:ext cx="5384800" cy="38804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0730"/>
            <a:ext cx="2916767" cy="4944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2676" y="9360730"/>
            <a:ext cx="2916767" cy="494470"/>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B7C911-D0CB-4738-A472-D14DE15BF482}" type="slidenum">
              <a:rPr lang="en-GB" smtClean="0"/>
              <a:t>2</a:t>
            </a:fld>
            <a:endParaRPr lang="en-GB"/>
          </a:p>
        </p:txBody>
      </p:sp>
    </p:spTree>
    <p:extLst>
      <p:ext uri="{BB962C8B-B14F-4D97-AF65-F5344CB8AC3E}">
        <p14:creationId xmlns:p14="http://schemas.microsoft.com/office/powerpoint/2010/main" val="350147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B7C911-D0CB-4738-A472-D14DE15BF482}" type="slidenum">
              <a:rPr lang="en-GB" smtClean="0"/>
              <a:t>10</a:t>
            </a:fld>
            <a:endParaRPr lang="en-GB"/>
          </a:p>
        </p:txBody>
      </p:sp>
    </p:spTree>
    <p:extLst>
      <p:ext uri="{BB962C8B-B14F-4D97-AF65-F5344CB8AC3E}">
        <p14:creationId xmlns:p14="http://schemas.microsoft.com/office/powerpoint/2010/main" val="143521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B7C911-D0CB-4738-A472-D14DE15BF482}" type="slidenum">
              <a:rPr lang="en-GB" smtClean="0"/>
              <a:t>14</a:t>
            </a:fld>
            <a:endParaRPr lang="en-GB"/>
          </a:p>
        </p:txBody>
      </p:sp>
    </p:spTree>
    <p:extLst>
      <p:ext uri="{BB962C8B-B14F-4D97-AF65-F5344CB8AC3E}">
        <p14:creationId xmlns:p14="http://schemas.microsoft.com/office/powerpoint/2010/main" val="1357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959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72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11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6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814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136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509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5305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279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138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88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1218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grpSp>
        <p:nvGrpSpPr>
          <p:cNvPr id="7" name="Group 6">
            <a:extLst>
              <a:ext uri="{FF2B5EF4-FFF2-40B4-BE49-F238E27FC236}">
                <a16:creationId xmlns="" xmlns:a16="http://schemas.microsoft.com/office/drawing/2014/main" id="{039D7F71-4269-5743-AFCB-E26C08AA44D9}"/>
              </a:ext>
            </a:extLst>
          </p:cNvPr>
          <p:cNvGrpSpPr/>
          <p:nvPr userDrawn="1"/>
        </p:nvGrpSpPr>
        <p:grpSpPr>
          <a:xfrm>
            <a:off x="0" y="6282993"/>
            <a:ext cx="12192000" cy="575007"/>
            <a:chOff x="0" y="6282993"/>
            <a:chExt cx="12192000" cy="575007"/>
          </a:xfrm>
        </p:grpSpPr>
        <p:sp>
          <p:nvSpPr>
            <p:cNvPr id="8" name="Rectangle 7">
              <a:extLst>
                <a:ext uri="{FF2B5EF4-FFF2-40B4-BE49-F238E27FC236}">
                  <a16:creationId xmlns="" xmlns:a16="http://schemas.microsoft.com/office/drawing/2014/main" id="{EA5B908B-3AEB-CE4C-A4F9-9B9E56E38F00}"/>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 xmlns:a16="http://schemas.microsoft.com/office/drawing/2014/main" id="{1D50E798-2939-A64C-AE17-0E79D098341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 xmlns:a16="http://schemas.microsoft.com/office/drawing/2014/main" id="{A5EF53E5-33B0-9B48-B961-6B0FAD896E2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 xmlns:a16="http://schemas.microsoft.com/office/drawing/2014/main" id="{59449456-680A-0641-8342-23190953FCEE}"/>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6EE47445-D4A7-0E45-9AE4-24660E581B21}"/>
              </a:ext>
            </a:extLst>
          </p:cNvPr>
          <p:cNvSpPr/>
          <p:nvPr userDrawn="1"/>
        </p:nvSpPr>
        <p:spPr>
          <a:xfrm>
            <a:off x="391160" y="371073"/>
            <a:ext cx="6092349" cy="369332"/>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B50230"/>
                </a:solidFill>
                <a:latin typeface="HelveticaNeueLT Pro 55 Roman" panose="020B0604020202020204" pitchFamily="34" charset="0"/>
                <a:cs typeface="Arial" panose="020B0604020202020204" pitchFamily="34" charset="0"/>
              </a:rPr>
              <a:t>Flashbay</a:t>
            </a:r>
            <a:r>
              <a:rPr lang="en-GB" baseline="0" dirty="0" smtClean="0">
                <a:solidFill>
                  <a:srgbClr val="B50230"/>
                </a:solidFill>
                <a:latin typeface="HelveticaNeueLT Pro 55 Roman" panose="020B0604020202020204" pitchFamily="34" charset="0"/>
                <a:cs typeface="Arial" panose="020B0604020202020204" pitchFamily="34" charset="0"/>
              </a:rPr>
              <a:t> Sales Academy </a:t>
            </a:r>
            <a:r>
              <a:rPr lang="en-GB" dirty="0" smtClean="0">
                <a:solidFill>
                  <a:srgbClr val="B50230"/>
                </a:solidFill>
                <a:latin typeface="HelveticaNeueLT Pro 55 Roman" panose="020B0604020202020204" pitchFamily="34" charset="0"/>
                <a:cs typeface="Arial" panose="020B0604020202020204" pitchFamily="34" charset="0"/>
              </a:rPr>
              <a:t>| </a:t>
            </a:r>
            <a:r>
              <a:rPr lang="en-GB" b="1" dirty="0">
                <a:solidFill>
                  <a:srgbClr val="B50230"/>
                </a:solidFill>
                <a:latin typeface="HelveticaNeueLT Pro 95 Blk" panose="020B0904020202020204" pitchFamily="34" charset="0"/>
                <a:cs typeface="Arial" panose="020B0604020202020204" pitchFamily="34" charset="0"/>
              </a:rPr>
              <a:t>Sales Mistake Awareness</a:t>
            </a:r>
            <a:endParaRPr lang="en-GB" baseline="0" dirty="0">
              <a:solidFill>
                <a:srgbClr val="B50230"/>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3499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FA9A782-E79E-6A41-8EB6-BC2CAD56AB0E}"/>
              </a:ext>
            </a:extLst>
          </p:cNvPr>
          <p:cNvSpPr txBox="1"/>
          <p:nvPr/>
        </p:nvSpPr>
        <p:spPr>
          <a:xfrm>
            <a:off x="1020267" y="1480966"/>
            <a:ext cx="3949311" cy="1077218"/>
          </a:xfrm>
          <a:prstGeom prst="rect">
            <a:avLst/>
          </a:prstGeom>
          <a:noFill/>
        </p:spPr>
        <p:txBody>
          <a:bodyPr wrap="square" rtlCol="0">
            <a:spAutoFit/>
          </a:bodyPr>
          <a:lstStyle/>
          <a:p>
            <a:r>
              <a:rPr lang="en-GB" sz="3200" b="1" dirty="0" smtClean="0">
                <a:solidFill>
                  <a:srgbClr val="B50230"/>
                </a:solidFill>
                <a:latin typeface="HelveticaNeueLT Pro 95 Blk"/>
                <a:ea typeface="Helvetica Neue" charset="0"/>
                <a:cs typeface="Helvetica Neue" charset="0"/>
              </a:rPr>
              <a:t>Sales </a:t>
            </a:r>
            <a:r>
              <a:rPr lang="en-GB" sz="3200" b="1" dirty="0">
                <a:solidFill>
                  <a:srgbClr val="B50230"/>
                </a:solidFill>
                <a:latin typeface="HelveticaNeueLT Pro 95 Blk"/>
                <a:ea typeface="Helvetica Neue" charset="0"/>
                <a:cs typeface="Helvetica Neue" charset="0"/>
              </a:rPr>
              <a:t>Mistake Awareness</a:t>
            </a:r>
          </a:p>
        </p:txBody>
      </p:sp>
      <p:sp>
        <p:nvSpPr>
          <p:cNvPr id="4" name="TextBox 3">
            <a:extLst>
              <a:ext uri="{FF2B5EF4-FFF2-40B4-BE49-F238E27FC236}">
                <a16:creationId xmlns="" xmlns:a16="http://schemas.microsoft.com/office/drawing/2014/main" id="{5FE0F5C1-A2D2-7144-9219-5C16EDB3C6D0}"/>
              </a:ext>
            </a:extLst>
          </p:cNvPr>
          <p:cNvSpPr txBox="1"/>
          <p:nvPr/>
        </p:nvSpPr>
        <p:spPr>
          <a:xfrm>
            <a:off x="1020267" y="2739066"/>
            <a:ext cx="3869689" cy="830997"/>
          </a:xfrm>
          <a:prstGeom prst="rect">
            <a:avLst/>
          </a:prstGeom>
          <a:noFill/>
        </p:spPr>
        <p:txBody>
          <a:bodyPr wrap="square" rtlCol="0">
            <a:spAutoFit/>
          </a:bodyPr>
          <a:lstStyle/>
          <a:p>
            <a:r>
              <a:rPr lang="en-GB" sz="1200" b="1" dirty="0">
                <a:solidFill>
                  <a:srgbClr val="828187"/>
                </a:solidFill>
                <a:latin typeface="HelveticaNeueLT Pro 55 Roman"/>
                <a:ea typeface="Helvetica Neue" charset="0"/>
                <a:cs typeface="Helvetica Neue" charset="0"/>
              </a:rPr>
              <a:t>When going through this learning pack we advise you take notes in order to really solidify this content. It is imperative you know our product range off by heart when dealing with customers.</a:t>
            </a:r>
          </a:p>
        </p:txBody>
      </p:sp>
    </p:spTree>
    <p:extLst>
      <p:ext uri="{BB962C8B-B14F-4D97-AF65-F5344CB8AC3E}">
        <p14:creationId xmlns:p14="http://schemas.microsoft.com/office/powerpoint/2010/main" val="317622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14" y="3105302"/>
            <a:ext cx="5634028" cy="2677656"/>
          </a:xfrm>
          <a:prstGeom prst="rect">
            <a:avLst/>
          </a:prstGeom>
          <a:noFill/>
        </p:spPr>
        <p:txBody>
          <a:bodyPr wrap="square" rtlCol="0">
            <a:spAutoFit/>
          </a:bodyPr>
          <a:lstStyle/>
          <a:p>
            <a:r>
              <a:rPr lang="en-GB" sz="1400" b="1" dirty="0">
                <a:solidFill>
                  <a:srgbClr val="B50230"/>
                </a:solidFill>
                <a:latin typeface="HelveticaNeueLT Pro 55 Roman"/>
              </a:rPr>
              <a:t>Solution</a:t>
            </a:r>
            <a:r>
              <a:rPr lang="en-GB" sz="1400" dirty="0">
                <a:solidFill>
                  <a:srgbClr val="B50230"/>
                </a:solidFill>
                <a:latin typeface="HelveticaNeueLT Pro 55 Roman"/>
              </a:rPr>
              <a:t>: </a:t>
            </a:r>
            <a:r>
              <a:rPr lang="en-GB" sz="1400" dirty="0">
                <a:solidFill>
                  <a:srgbClr val="828187"/>
                </a:solidFill>
                <a:latin typeface="HelveticaNeueLT Pro 55 Roman"/>
              </a:rPr>
              <a:t>Before you contact </a:t>
            </a:r>
            <a:r>
              <a:rPr lang="en-GB" sz="1400" dirty="0" smtClean="0">
                <a:solidFill>
                  <a:srgbClr val="828187"/>
                </a:solidFill>
                <a:latin typeface="HelveticaNeueLT Pro 55 Roman"/>
              </a:rPr>
              <a:t>Operations </a:t>
            </a:r>
            <a:r>
              <a:rPr lang="en-GB" sz="1400" dirty="0">
                <a:solidFill>
                  <a:srgbClr val="828187"/>
                </a:solidFill>
                <a:latin typeface="HelveticaNeueLT Pro 55 Roman"/>
              </a:rPr>
              <a:t>you need to clarify the following with your customer:</a:t>
            </a:r>
            <a:endParaRPr lang="en-GB" sz="1400" b="1" dirty="0">
              <a:solidFill>
                <a:srgbClr val="828187"/>
              </a:solidFill>
              <a:latin typeface="HelveticaNeueLT Pro 55 Roman"/>
            </a:endParaRPr>
          </a:p>
          <a:p>
            <a:endParaRPr lang="en-GB" sz="1400"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Is it correct that they only want Magnet Boxes for 150 of the </a:t>
            </a:r>
            <a:r>
              <a:rPr lang="en-GB" sz="1400" dirty="0" smtClean="0">
                <a:solidFill>
                  <a:srgbClr val="828187"/>
                </a:solidFill>
                <a:latin typeface="HelveticaNeueLT Pro 55 Roman"/>
              </a:rPr>
              <a:t>300 </a:t>
            </a:r>
            <a:r>
              <a:rPr lang="en-GB" sz="1400" dirty="0">
                <a:solidFill>
                  <a:srgbClr val="828187"/>
                </a:solidFill>
                <a:latin typeface="HelveticaNeueLT Pro 55 Roman"/>
              </a:rPr>
              <a:t>USB Flash Drives? </a:t>
            </a:r>
          </a:p>
          <a:p>
            <a:pPr marL="400050" indent="-400050">
              <a:buAutoNum type="romanLcParenR"/>
            </a:pPr>
            <a:endParaRPr lang="en-GB" sz="1400"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How many units of each Virtual Proof do they want </a:t>
            </a:r>
            <a:r>
              <a:rPr lang="en-GB" sz="1400" dirty="0" smtClean="0">
                <a:solidFill>
                  <a:srgbClr val="828187"/>
                </a:solidFill>
                <a:latin typeface="HelveticaNeueLT Pro 55 Roman"/>
              </a:rPr>
              <a:t>to be delivered </a:t>
            </a:r>
            <a:r>
              <a:rPr lang="en-GB" sz="1400" dirty="0">
                <a:solidFill>
                  <a:srgbClr val="828187"/>
                </a:solidFill>
                <a:latin typeface="HelveticaNeueLT Pro 55 Roman"/>
              </a:rPr>
              <a:t>in the Magnet Boxes?</a:t>
            </a:r>
          </a:p>
          <a:p>
            <a:endParaRPr lang="en-GB" sz="1400" dirty="0">
              <a:solidFill>
                <a:srgbClr val="828187"/>
              </a:solidFill>
              <a:latin typeface="HelveticaNeueLT Pro 55 Roman"/>
            </a:endParaRPr>
          </a:p>
          <a:p>
            <a:r>
              <a:rPr lang="en-GB" sz="1400" dirty="0" smtClean="0">
                <a:solidFill>
                  <a:srgbClr val="828187"/>
                </a:solidFill>
                <a:latin typeface="HelveticaNeueLT Pro 55 Roman"/>
              </a:rPr>
              <a:t>Now Operations need to be informed in an email with your Group Leader and aftersales team cc how exactly your customer wishes the order to be delivered.  </a:t>
            </a:r>
            <a:endParaRPr lang="en-GB" sz="1400" dirty="0">
              <a:solidFill>
                <a:srgbClr val="828187"/>
              </a:solidFill>
              <a:latin typeface="HelveticaNeueLT Pro 55 Roman"/>
            </a:endParaRPr>
          </a:p>
        </p:txBody>
      </p:sp>
      <p:sp>
        <p:nvSpPr>
          <p:cNvPr id="2" name="Rectangle 1">
            <a:extLst>
              <a:ext uri="{FF2B5EF4-FFF2-40B4-BE49-F238E27FC236}">
                <a16:creationId xmlns="" xmlns:a16="http://schemas.microsoft.com/office/drawing/2014/main" id="{25C33FF9-3622-C542-AE69-77C05D9DBDD5}"/>
              </a:ext>
            </a:extLst>
          </p:cNvPr>
          <p:cNvSpPr/>
          <p:nvPr/>
        </p:nvSpPr>
        <p:spPr>
          <a:xfrm>
            <a:off x="303796" y="1997425"/>
            <a:ext cx="5636146" cy="738664"/>
          </a:xfrm>
          <a:prstGeom prst="rect">
            <a:avLst/>
          </a:prstGeom>
        </p:spPr>
        <p:txBody>
          <a:bodyPr wrap="square">
            <a:spAutoFit/>
          </a:bodyPr>
          <a:lstStyle/>
          <a:p>
            <a:r>
              <a:rPr lang="en-GB" sz="1400" b="1" dirty="0">
                <a:solidFill>
                  <a:srgbClr val="B50230"/>
                </a:solidFill>
                <a:latin typeface="HelveticaNeueLT Pro 55 Roman"/>
              </a:rPr>
              <a:t>Scenario: </a:t>
            </a:r>
            <a:r>
              <a:rPr lang="en-GB" sz="1400" dirty="0">
                <a:solidFill>
                  <a:srgbClr val="828187"/>
                </a:solidFill>
                <a:latin typeface="HelveticaNeueLT Pro 55 Roman"/>
              </a:rPr>
              <a:t>After the sales order is placed the customer made a change  </a:t>
            </a:r>
            <a:r>
              <a:rPr lang="en-GB" sz="1400" dirty="0" smtClean="0">
                <a:solidFill>
                  <a:srgbClr val="828187"/>
                </a:solidFill>
                <a:latin typeface="HelveticaNeueLT Pro 55 Roman"/>
              </a:rPr>
              <a:t>asking </a:t>
            </a:r>
            <a:r>
              <a:rPr lang="en-GB" sz="1400" dirty="0">
                <a:solidFill>
                  <a:srgbClr val="828187"/>
                </a:solidFill>
                <a:latin typeface="HelveticaNeueLT Pro 55 Roman"/>
              </a:rPr>
              <a:t>for 150 Magnet Boxes to be added to the order of </a:t>
            </a:r>
            <a:r>
              <a:rPr lang="en-GB" sz="1400" dirty="0" smtClean="0">
                <a:solidFill>
                  <a:srgbClr val="828187"/>
                </a:solidFill>
                <a:latin typeface="HelveticaNeueLT Pro 55 Roman"/>
              </a:rPr>
              <a:t>300 </a:t>
            </a:r>
            <a:r>
              <a:rPr lang="en-GB" sz="1400" dirty="0">
                <a:solidFill>
                  <a:srgbClr val="828187"/>
                </a:solidFill>
                <a:latin typeface="HelveticaNeueLT Pro 55 Roman"/>
              </a:rPr>
              <a:t>USB Flash Drives with 2 different Virtual Proofs </a:t>
            </a:r>
          </a:p>
        </p:txBody>
      </p:sp>
      <p:sp>
        <p:nvSpPr>
          <p:cNvPr id="4" name="Rectangle 3">
            <a:extLst>
              <a:ext uri="{FF2B5EF4-FFF2-40B4-BE49-F238E27FC236}">
                <a16:creationId xmlns="" xmlns:a16="http://schemas.microsoft.com/office/drawing/2014/main" id="{EB587EB5-CEF5-5B46-9074-246F6728D57A}"/>
              </a:ext>
            </a:extLst>
          </p:cNvPr>
          <p:cNvSpPr/>
          <p:nvPr/>
        </p:nvSpPr>
        <p:spPr>
          <a:xfrm>
            <a:off x="305914" y="1271057"/>
            <a:ext cx="4319410" cy="461665"/>
          </a:xfrm>
          <a:prstGeom prst="rect">
            <a:avLst/>
          </a:prstGeom>
        </p:spPr>
        <p:txBody>
          <a:bodyPr wrap="square">
            <a:spAutoFit/>
          </a:bodyPr>
          <a:lstStyle/>
          <a:p>
            <a:r>
              <a:rPr lang="en-GB" sz="800" b="1" dirty="0" smtClean="0">
                <a:solidFill>
                  <a:srgbClr val="B50230"/>
                </a:solidFill>
                <a:latin typeface="HelveticaNeueLT Pro 95 Blk"/>
              </a:rPr>
              <a:t>1.7.</a:t>
            </a:r>
            <a:r>
              <a:rPr lang="en-GB" sz="800" b="1" dirty="0" smtClean="0">
                <a:solidFill>
                  <a:srgbClr val="828187"/>
                </a:solidFill>
                <a:latin typeface="HelveticaNeueLT Pro 95 Blk"/>
              </a:rPr>
              <a:t> </a:t>
            </a:r>
            <a:r>
              <a:rPr lang="en-GB" sz="2400" b="1" dirty="0" smtClean="0">
                <a:solidFill>
                  <a:srgbClr val="B50230"/>
                </a:solidFill>
                <a:latin typeface="HelveticaNeueLT Pro 95 Blk"/>
              </a:rPr>
              <a:t>Wrong item line convention</a:t>
            </a:r>
            <a:endParaRPr lang="en-GB" sz="2400" b="1" dirty="0">
              <a:solidFill>
                <a:srgbClr val="B50230"/>
              </a:solidFill>
              <a:latin typeface="HelveticaNeueLT Pro 95 Blk"/>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45" y="982484"/>
            <a:ext cx="4825289" cy="505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6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3953" y="1919128"/>
            <a:ext cx="5149900" cy="738664"/>
          </a:xfrm>
          <a:prstGeom prst="rect">
            <a:avLst/>
          </a:prstGeom>
          <a:noFill/>
        </p:spPr>
        <p:txBody>
          <a:bodyPr wrap="square" rtlCol="0">
            <a:spAutoFit/>
          </a:bodyPr>
          <a:lstStyle/>
          <a:p>
            <a:pPr algn="just"/>
            <a:r>
              <a:rPr lang="en-GB" sz="1400" b="1" dirty="0">
                <a:solidFill>
                  <a:srgbClr val="B50230"/>
                </a:solidFill>
                <a:latin typeface="HelveticaNeueLT Pro 55 Roman"/>
              </a:rPr>
              <a:t>What </a:t>
            </a:r>
            <a:r>
              <a:rPr lang="en-GB" sz="1400" b="1" dirty="0" smtClean="0">
                <a:solidFill>
                  <a:srgbClr val="B50230"/>
                </a:solidFill>
                <a:latin typeface="HelveticaNeueLT Pro 55 Roman"/>
              </a:rPr>
              <a:t>Operations understood: </a:t>
            </a:r>
            <a:r>
              <a:rPr lang="en-GB" sz="1400" dirty="0">
                <a:solidFill>
                  <a:srgbClr val="828187"/>
                </a:solidFill>
                <a:latin typeface="HelveticaNeueLT Pro 55 Roman"/>
              </a:rPr>
              <a:t>Based on the information SAM provided to Operations </a:t>
            </a:r>
            <a:r>
              <a:rPr lang="en-GB" sz="1400" dirty="0" smtClean="0">
                <a:solidFill>
                  <a:srgbClr val="828187"/>
                </a:solidFill>
                <a:latin typeface="HelveticaNeueLT Pro 55 Roman"/>
              </a:rPr>
              <a:t>150 </a:t>
            </a:r>
            <a:r>
              <a:rPr lang="en-GB" sz="1400" dirty="0">
                <a:solidFill>
                  <a:srgbClr val="828187"/>
                </a:solidFill>
                <a:latin typeface="HelveticaNeueLT Pro 55 Roman"/>
              </a:rPr>
              <a:t>units of the </a:t>
            </a:r>
            <a:r>
              <a:rPr lang="en-GB" sz="1400" dirty="0" smtClean="0">
                <a:solidFill>
                  <a:srgbClr val="828187"/>
                </a:solidFill>
                <a:latin typeface="HelveticaNeueLT Pro 55 Roman"/>
              </a:rPr>
              <a:t>250 </a:t>
            </a:r>
            <a:r>
              <a:rPr lang="en-GB" sz="1400" dirty="0">
                <a:solidFill>
                  <a:srgbClr val="828187"/>
                </a:solidFill>
                <a:latin typeface="HelveticaNeueLT Pro 55 Roman"/>
              </a:rPr>
              <a:t>units with the same Virtual Proof will be delivered in </a:t>
            </a:r>
            <a:r>
              <a:rPr lang="en-GB" sz="1400" dirty="0" smtClean="0">
                <a:solidFill>
                  <a:srgbClr val="828187"/>
                </a:solidFill>
                <a:latin typeface="HelveticaNeueLT Pro 55 Roman"/>
              </a:rPr>
              <a:t>Magnet </a:t>
            </a:r>
            <a:r>
              <a:rPr lang="en-GB" sz="1400" dirty="0">
                <a:solidFill>
                  <a:srgbClr val="828187"/>
                </a:solidFill>
                <a:latin typeface="HelveticaNeueLT Pro 55 Roman"/>
              </a:rPr>
              <a:t>Boxes.</a:t>
            </a:r>
          </a:p>
        </p:txBody>
      </p:sp>
      <p:sp>
        <p:nvSpPr>
          <p:cNvPr id="12" name="TextBox 11"/>
          <p:cNvSpPr txBox="1"/>
          <p:nvPr/>
        </p:nvSpPr>
        <p:spPr>
          <a:xfrm>
            <a:off x="6473953" y="3928477"/>
            <a:ext cx="5316994" cy="2031325"/>
          </a:xfrm>
          <a:prstGeom prst="rect">
            <a:avLst/>
          </a:prstGeom>
          <a:noFill/>
        </p:spPr>
        <p:txBody>
          <a:bodyPr wrap="square" rtlCol="0">
            <a:spAutoFit/>
          </a:bodyPr>
          <a:lstStyle/>
          <a:p>
            <a:pPr algn="just"/>
            <a:r>
              <a:rPr lang="en-GB" sz="1400" b="1" dirty="0">
                <a:solidFill>
                  <a:srgbClr val="B50230"/>
                </a:solidFill>
                <a:latin typeface="HelveticaNeueLT Pro 55 Roman"/>
              </a:rPr>
              <a:t>What the customer </a:t>
            </a:r>
            <a:r>
              <a:rPr lang="en-GB" sz="1400" b="1" dirty="0" smtClean="0">
                <a:solidFill>
                  <a:srgbClr val="B50230"/>
                </a:solidFill>
                <a:latin typeface="HelveticaNeueLT Pro 55 Roman"/>
              </a:rPr>
              <a:t>wanted: </a:t>
            </a:r>
            <a:r>
              <a:rPr lang="en-GB" sz="1400" dirty="0">
                <a:solidFill>
                  <a:srgbClr val="828187"/>
                </a:solidFill>
                <a:latin typeface="HelveticaNeueLT Pro 55 Roman"/>
              </a:rPr>
              <a:t>However the customer actually </a:t>
            </a:r>
            <a:r>
              <a:rPr lang="en-GB" sz="1400" dirty="0" smtClean="0">
                <a:solidFill>
                  <a:srgbClr val="828187"/>
                </a:solidFill>
                <a:latin typeface="HelveticaNeueLT Pro 55 Roman"/>
              </a:rPr>
              <a:t>wished to order </a:t>
            </a:r>
            <a:r>
              <a:rPr lang="en-GB" sz="1400" dirty="0">
                <a:solidFill>
                  <a:srgbClr val="828187"/>
                </a:solidFill>
                <a:latin typeface="HelveticaNeueLT Pro 55 Roman"/>
              </a:rPr>
              <a:t>the 50 units in one Virtual Proof and 100 units of the other Virtual Proof delivered in Magnet Boxes.</a:t>
            </a:r>
          </a:p>
          <a:p>
            <a:endParaRPr lang="en-GB" sz="1400" dirty="0">
              <a:solidFill>
                <a:srgbClr val="828187"/>
              </a:solidFill>
              <a:latin typeface="HelveticaNeueLT Pro 55 Roman"/>
            </a:endParaRPr>
          </a:p>
          <a:p>
            <a:pPr marL="342900" indent="-342900">
              <a:buAutoNum type="arabicPeriod"/>
            </a:pPr>
            <a:r>
              <a:rPr lang="en-GB" sz="1400" dirty="0">
                <a:solidFill>
                  <a:srgbClr val="828187"/>
                </a:solidFill>
                <a:latin typeface="HelveticaNeueLT Pro 55 Roman"/>
              </a:rPr>
              <a:t>50 RT.8GB.Blue in MB</a:t>
            </a:r>
          </a:p>
          <a:p>
            <a:pPr marL="342900" indent="-342900">
              <a:buAutoNum type="arabicPeriod"/>
            </a:pPr>
            <a:r>
              <a:rPr lang="en-GB" sz="1400" dirty="0">
                <a:solidFill>
                  <a:srgbClr val="828187"/>
                </a:solidFill>
                <a:latin typeface="HelveticaNeueLT Pro 55 Roman"/>
              </a:rPr>
              <a:t>100 RT.8GB.CUSTOM in MB</a:t>
            </a:r>
          </a:p>
          <a:p>
            <a:pPr marL="342900" indent="-342900">
              <a:buAutoNum type="arabicPeriod"/>
            </a:pPr>
            <a:r>
              <a:rPr lang="en-GB" sz="1400" dirty="0" smtClean="0">
                <a:solidFill>
                  <a:srgbClr val="828187"/>
                </a:solidFill>
                <a:latin typeface="HelveticaNeueLT Pro 55 Roman"/>
              </a:rPr>
              <a:t>150 </a:t>
            </a:r>
            <a:r>
              <a:rPr lang="en-GB" sz="1400" dirty="0">
                <a:solidFill>
                  <a:srgbClr val="828187"/>
                </a:solidFill>
                <a:latin typeface="HelveticaNeueLT Pro 55 Roman"/>
              </a:rPr>
              <a:t>RT.8GB.CUSTOM packed individually in the polybag.</a:t>
            </a:r>
          </a:p>
          <a:p>
            <a:pPr marL="342900" indent="-342900">
              <a:buAutoNum type="arabicPeriod"/>
            </a:pPr>
            <a:endParaRPr lang="en-GB" sz="1400" dirty="0">
              <a:solidFill>
                <a:srgbClr val="828187"/>
              </a:solidFill>
              <a:latin typeface="Helvetica Neue"/>
            </a:endParaRPr>
          </a:p>
          <a:p>
            <a:pPr marL="342900" indent="-342900">
              <a:buAutoNum type="arabicPeriod"/>
            </a:pPr>
            <a:endParaRPr lang="en-GB" sz="1400" dirty="0"/>
          </a:p>
        </p:txBody>
      </p:sp>
      <p:sp>
        <p:nvSpPr>
          <p:cNvPr id="3" name="Rectangle 2">
            <a:extLst>
              <a:ext uri="{FF2B5EF4-FFF2-40B4-BE49-F238E27FC236}">
                <a16:creationId xmlns="" xmlns:a16="http://schemas.microsoft.com/office/drawing/2014/main" id="{22F76602-DE43-154B-8A7D-90837B04744B}"/>
              </a:ext>
            </a:extLst>
          </p:cNvPr>
          <p:cNvSpPr/>
          <p:nvPr/>
        </p:nvSpPr>
        <p:spPr>
          <a:xfrm>
            <a:off x="360665" y="1244434"/>
            <a:ext cx="7751532" cy="461665"/>
          </a:xfrm>
          <a:prstGeom prst="rect">
            <a:avLst/>
          </a:prstGeom>
        </p:spPr>
        <p:txBody>
          <a:bodyPr wrap="square">
            <a:spAutoFit/>
          </a:bodyPr>
          <a:lstStyle/>
          <a:p>
            <a:r>
              <a:rPr lang="en-GB" sz="800" b="1" dirty="0" smtClean="0">
                <a:solidFill>
                  <a:srgbClr val="B50230"/>
                </a:solidFill>
                <a:latin typeface="HelveticaNeueLT Pro 95 Blk"/>
              </a:rPr>
              <a:t>1.7</a:t>
            </a:r>
            <a:r>
              <a:rPr lang="en-GB" sz="2400" b="1" dirty="0" smtClean="0">
                <a:solidFill>
                  <a:srgbClr val="B50230"/>
                </a:solidFill>
                <a:latin typeface="HelveticaNeueLT Pro 95 Blk"/>
              </a:rPr>
              <a:t> Wrong </a:t>
            </a:r>
            <a:r>
              <a:rPr lang="en-GB" sz="2400" b="1" dirty="0">
                <a:solidFill>
                  <a:srgbClr val="B50230"/>
                </a:solidFill>
                <a:latin typeface="HelveticaNeueLT Pro 95 Blk"/>
              </a:rPr>
              <a:t>item line convention</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66" y="1706100"/>
            <a:ext cx="4840441" cy="190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66" y="3710788"/>
            <a:ext cx="5206202" cy="203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6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B31D4D3-7802-B04B-BCC2-9C3F268B9FCE}"/>
              </a:ext>
            </a:extLst>
          </p:cNvPr>
          <p:cNvSpPr/>
          <p:nvPr/>
        </p:nvSpPr>
        <p:spPr>
          <a:xfrm>
            <a:off x="4542529" y="2844225"/>
            <a:ext cx="3106941" cy="584775"/>
          </a:xfrm>
          <a:prstGeom prst="rect">
            <a:avLst/>
          </a:prstGeom>
        </p:spPr>
        <p:txBody>
          <a:bodyPr wrap="none">
            <a:spAutoFit/>
          </a:bodyPr>
          <a:lstStyle/>
          <a:p>
            <a:r>
              <a:rPr lang="en-GB" sz="1000" b="1" dirty="0" smtClean="0">
                <a:solidFill>
                  <a:srgbClr val="B50230"/>
                </a:solidFill>
                <a:latin typeface="HelveticaNeueLT Pro 95 Blk"/>
              </a:rPr>
              <a:t>2. </a:t>
            </a:r>
            <a:r>
              <a:rPr lang="en-GB" sz="3200" b="1" dirty="0" smtClean="0">
                <a:solidFill>
                  <a:srgbClr val="B50230"/>
                </a:solidFill>
                <a:latin typeface="HelveticaNeueLT Pro 95 Blk"/>
              </a:rPr>
              <a:t>Virtual </a:t>
            </a:r>
            <a:r>
              <a:rPr lang="en-GB" sz="3200" b="1" dirty="0">
                <a:solidFill>
                  <a:srgbClr val="B50230"/>
                </a:solidFill>
                <a:latin typeface="HelveticaNeueLT Pro 95 Blk"/>
              </a:rPr>
              <a:t>Proof Errors</a:t>
            </a:r>
            <a:endParaRPr lang="en-GB" sz="3200" dirty="0">
              <a:solidFill>
                <a:srgbClr val="B50230"/>
              </a:solidFill>
              <a:latin typeface="HelveticaNeueLT Pro 95 Blk"/>
            </a:endParaRPr>
          </a:p>
        </p:txBody>
      </p:sp>
    </p:spTree>
    <p:extLst>
      <p:ext uri="{BB962C8B-B14F-4D97-AF65-F5344CB8AC3E}">
        <p14:creationId xmlns:p14="http://schemas.microsoft.com/office/powerpoint/2010/main" val="128301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6" y="1791231"/>
            <a:ext cx="6249288" cy="3757349"/>
          </a:xfrm>
          <a:prstGeom prst="rect">
            <a:avLst/>
          </a:prstGeom>
        </p:spPr>
      </p:pic>
      <p:sp>
        <p:nvSpPr>
          <p:cNvPr id="3" name="TextBox 2"/>
          <p:cNvSpPr txBox="1"/>
          <p:nvPr/>
        </p:nvSpPr>
        <p:spPr>
          <a:xfrm>
            <a:off x="1429056" y="5587273"/>
            <a:ext cx="2628284" cy="369332"/>
          </a:xfrm>
          <a:prstGeom prst="rect">
            <a:avLst/>
          </a:prstGeom>
          <a:noFill/>
        </p:spPr>
        <p:txBody>
          <a:bodyPr wrap="none" rtlCol="0">
            <a:spAutoFit/>
          </a:bodyPr>
          <a:lstStyle/>
          <a:p>
            <a:r>
              <a:rPr lang="en-GB" dirty="0">
                <a:solidFill>
                  <a:srgbClr val="828187"/>
                </a:solidFill>
                <a:latin typeface="HelveticaNeueLT Pro 55 Roman"/>
              </a:rPr>
              <a:t>Can you spot the error?</a:t>
            </a:r>
          </a:p>
        </p:txBody>
      </p:sp>
      <p:sp>
        <p:nvSpPr>
          <p:cNvPr id="10" name="TextBox 9">
            <a:extLst>
              <a:ext uri="{FF2B5EF4-FFF2-40B4-BE49-F238E27FC236}">
                <a16:creationId xmlns="" xmlns:a16="http://schemas.microsoft.com/office/drawing/2014/main" id="{F6509B55-6690-9B43-BD70-FD54E2166DA8}"/>
              </a:ext>
            </a:extLst>
          </p:cNvPr>
          <p:cNvSpPr txBox="1"/>
          <p:nvPr/>
        </p:nvSpPr>
        <p:spPr>
          <a:xfrm>
            <a:off x="264693" y="1264054"/>
            <a:ext cx="3007896" cy="461665"/>
          </a:xfrm>
          <a:prstGeom prst="rect">
            <a:avLst/>
          </a:prstGeom>
          <a:noFill/>
        </p:spPr>
        <p:txBody>
          <a:bodyPr wrap="square" rtlCol="0">
            <a:spAutoFit/>
          </a:bodyPr>
          <a:lstStyle/>
          <a:p>
            <a:r>
              <a:rPr lang="en-GB" sz="800" b="1" dirty="0">
                <a:solidFill>
                  <a:srgbClr val="B50230"/>
                </a:solidFill>
                <a:latin typeface="HelveticaNeueLT Pro 95 Blk"/>
              </a:rPr>
              <a:t>2.1 </a:t>
            </a:r>
            <a:r>
              <a:rPr lang="en-GB" sz="2400" b="1" dirty="0">
                <a:solidFill>
                  <a:srgbClr val="B50230"/>
                </a:solidFill>
                <a:latin typeface="HelveticaNeueLT Pro 95 Blk"/>
              </a:rPr>
              <a:t>Spelling mistake</a:t>
            </a:r>
          </a:p>
        </p:txBody>
      </p:sp>
      <p:sp>
        <p:nvSpPr>
          <p:cNvPr id="11" name="TextBox 10">
            <a:extLst>
              <a:ext uri="{FF2B5EF4-FFF2-40B4-BE49-F238E27FC236}">
                <a16:creationId xmlns="" xmlns:a16="http://schemas.microsoft.com/office/drawing/2014/main" id="{A244A757-6104-A04A-A920-CBB145BE71BB}"/>
              </a:ext>
            </a:extLst>
          </p:cNvPr>
          <p:cNvSpPr txBox="1"/>
          <p:nvPr/>
        </p:nvSpPr>
        <p:spPr>
          <a:xfrm>
            <a:off x="6412827" y="4356167"/>
            <a:ext cx="5606719" cy="1600438"/>
          </a:xfrm>
          <a:prstGeom prst="rect">
            <a:avLst/>
          </a:prstGeom>
          <a:noFill/>
        </p:spPr>
        <p:txBody>
          <a:bodyPr wrap="square" rtlCol="0">
            <a:spAutoFit/>
          </a:bodyPr>
          <a:lstStyle/>
          <a:p>
            <a:r>
              <a:rPr lang="en-GB" sz="1400" b="1" dirty="0">
                <a:solidFill>
                  <a:srgbClr val="B50230"/>
                </a:solidFill>
                <a:latin typeface="HelveticaNeueLT Pro 55 Roman"/>
              </a:rPr>
              <a:t>Solution:</a:t>
            </a:r>
          </a:p>
          <a:p>
            <a:pPr marL="400050" indent="-400050">
              <a:buAutoNum type="romanLcParenR"/>
            </a:pPr>
            <a:r>
              <a:rPr lang="en-GB" sz="1400" dirty="0">
                <a:solidFill>
                  <a:srgbClr val="828187"/>
                </a:solidFill>
                <a:latin typeface="HelveticaNeueLT Pro 55 Roman"/>
              </a:rPr>
              <a:t>‘Copy and paste’ the text from the customers email</a:t>
            </a:r>
          </a:p>
          <a:p>
            <a:pPr marL="400050" indent="-400050">
              <a:buAutoNum type="romanLcParenR"/>
            </a:pPr>
            <a:r>
              <a:rPr lang="en-GB" sz="1400" dirty="0">
                <a:solidFill>
                  <a:srgbClr val="828187"/>
                </a:solidFill>
                <a:latin typeface="HelveticaNeueLT Pro 55 Roman"/>
              </a:rPr>
              <a:t>In some cases customer misspell their own website so always look it up in a browser. </a:t>
            </a:r>
          </a:p>
          <a:p>
            <a:pPr marL="400050" indent="-400050">
              <a:buAutoNum type="romanLcParenR"/>
            </a:pPr>
            <a:r>
              <a:rPr lang="en-GB" sz="1400" dirty="0">
                <a:solidFill>
                  <a:srgbClr val="828187"/>
                </a:solidFill>
                <a:latin typeface="HelveticaNeueLT Pro 55 Roman"/>
              </a:rPr>
              <a:t>Can the customer provide you the text they’d like printed?</a:t>
            </a:r>
          </a:p>
          <a:p>
            <a:pPr marL="400050" indent="-400050">
              <a:buAutoNum type="romanLcParenR"/>
            </a:pPr>
            <a:r>
              <a:rPr lang="en-GB" sz="1400" dirty="0">
                <a:solidFill>
                  <a:srgbClr val="828187"/>
                </a:solidFill>
                <a:latin typeface="HelveticaNeueLT Pro 55 Roman"/>
              </a:rPr>
              <a:t>Compare the text on the Virtual Proof with the text provided before sending it to your customer.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827" y="976200"/>
            <a:ext cx="5445633" cy="309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4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42" y="1618054"/>
            <a:ext cx="5630730" cy="738664"/>
          </a:xfrm>
          <a:prstGeom prst="rect">
            <a:avLst/>
          </a:prstGeom>
          <a:noFill/>
        </p:spPr>
        <p:txBody>
          <a:bodyPr wrap="square" rtlCol="0">
            <a:spAutoFit/>
          </a:bodyPr>
          <a:lstStyle/>
          <a:p>
            <a:r>
              <a:rPr lang="en-GB" sz="1400" b="1" dirty="0">
                <a:solidFill>
                  <a:srgbClr val="B50230"/>
                </a:solidFill>
                <a:latin typeface="HelveticaNeueLT Pro 55 Roman"/>
              </a:rPr>
              <a:t>Scenario: </a:t>
            </a:r>
            <a:r>
              <a:rPr lang="en-GB" sz="1400" dirty="0">
                <a:solidFill>
                  <a:srgbClr val="828187"/>
                </a:solidFill>
                <a:latin typeface="HelveticaNeueLT Pro 55 Roman"/>
              </a:rPr>
              <a:t>The Customer confirmed the order in a short sentence ‘approved as attached’. The SAM did not open the attachment and placed the order based on the quote he sent to the customer. </a:t>
            </a:r>
          </a:p>
        </p:txBody>
      </p:sp>
      <p:sp>
        <p:nvSpPr>
          <p:cNvPr id="3" name="Rectangle 2">
            <a:extLst>
              <a:ext uri="{FF2B5EF4-FFF2-40B4-BE49-F238E27FC236}">
                <a16:creationId xmlns="" xmlns:a16="http://schemas.microsoft.com/office/drawing/2014/main" id="{A408ED67-D287-F142-A138-2DC9FAF7AD1A}"/>
              </a:ext>
            </a:extLst>
          </p:cNvPr>
          <p:cNvSpPr/>
          <p:nvPr/>
        </p:nvSpPr>
        <p:spPr>
          <a:xfrm>
            <a:off x="323842" y="1156389"/>
            <a:ext cx="3627916" cy="461665"/>
          </a:xfrm>
          <a:prstGeom prst="rect">
            <a:avLst/>
          </a:prstGeom>
        </p:spPr>
        <p:txBody>
          <a:bodyPr wrap="none">
            <a:spAutoFit/>
          </a:bodyPr>
          <a:lstStyle/>
          <a:p>
            <a:r>
              <a:rPr lang="en-GB" sz="800" b="1" dirty="0">
                <a:solidFill>
                  <a:srgbClr val="B50230"/>
                </a:solidFill>
                <a:latin typeface="HelveticaNeueLT Pro 95 Blk"/>
              </a:rPr>
              <a:t>2.2</a:t>
            </a:r>
            <a:r>
              <a:rPr lang="en-GB" sz="2400" b="1" dirty="0">
                <a:solidFill>
                  <a:srgbClr val="828187"/>
                </a:solidFill>
                <a:latin typeface="HelveticaNeueLT Pro 95 Blk"/>
              </a:rPr>
              <a:t> </a:t>
            </a:r>
            <a:r>
              <a:rPr lang="en-GB" sz="2400" b="1" dirty="0">
                <a:solidFill>
                  <a:srgbClr val="B50230"/>
                </a:solidFill>
                <a:latin typeface="HelveticaNeueLT Pro 95 Blk"/>
              </a:rPr>
              <a:t>Wrong Virtual Proof processed</a:t>
            </a:r>
          </a:p>
        </p:txBody>
      </p:sp>
      <p:pic>
        <p:nvPicPr>
          <p:cNvPr id="5" name="Picture 3">
            <a:extLst>
              <a:ext uri="{FF2B5EF4-FFF2-40B4-BE49-F238E27FC236}">
                <a16:creationId xmlns="" xmlns:a16="http://schemas.microsoft.com/office/drawing/2014/main" id="{7733FA78-4B01-8949-A33C-8EF584904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623" y="2558280"/>
            <a:ext cx="3004526" cy="3626705"/>
          </a:xfrm>
          <a:prstGeom prst="rect">
            <a:avLst/>
          </a:prstGeom>
          <a:ln/>
        </p:spPr>
        <p:style>
          <a:lnRef idx="2">
            <a:schemeClr val="accent3"/>
          </a:lnRef>
          <a:fillRef idx="1">
            <a:schemeClr val="lt1"/>
          </a:fillRef>
          <a:effectRef idx="0">
            <a:schemeClr val="accent3"/>
          </a:effectRef>
          <a:fontRef idx="minor">
            <a:schemeClr val="dk1"/>
          </a:fontRef>
        </p:style>
      </p:pic>
      <p:sp>
        <p:nvSpPr>
          <p:cNvPr id="4" name="Rectangle 3">
            <a:extLst>
              <a:ext uri="{FF2B5EF4-FFF2-40B4-BE49-F238E27FC236}">
                <a16:creationId xmlns="" xmlns:a16="http://schemas.microsoft.com/office/drawing/2014/main" id="{50446C34-AA61-F64F-ADD0-15EC727BC3D5}"/>
              </a:ext>
            </a:extLst>
          </p:cNvPr>
          <p:cNvSpPr/>
          <p:nvPr/>
        </p:nvSpPr>
        <p:spPr>
          <a:xfrm>
            <a:off x="6421078" y="1618055"/>
            <a:ext cx="5568535" cy="1169551"/>
          </a:xfrm>
          <a:prstGeom prst="rect">
            <a:avLst/>
          </a:prstGeom>
        </p:spPr>
        <p:txBody>
          <a:bodyPr wrap="square">
            <a:spAutoFit/>
          </a:bodyPr>
          <a:lstStyle/>
          <a:p>
            <a:r>
              <a:rPr lang="en-GB" sz="1400" b="1" dirty="0">
                <a:solidFill>
                  <a:srgbClr val="B50230"/>
                </a:solidFill>
                <a:latin typeface="HelveticaNeueLT Pro 55 Roman"/>
              </a:rPr>
              <a:t>Issue: </a:t>
            </a:r>
            <a:r>
              <a:rPr lang="en-GB" sz="1400" dirty="0">
                <a:solidFill>
                  <a:srgbClr val="828187"/>
                </a:solidFill>
                <a:latin typeface="HelveticaNeueLT Pro 55 Roman"/>
              </a:rPr>
              <a:t>On the second page the customer had made changes to the Virtual Proof. </a:t>
            </a:r>
            <a:endParaRPr lang="en-GB" sz="1400" b="1" dirty="0">
              <a:solidFill>
                <a:srgbClr val="828187"/>
              </a:solidFill>
              <a:latin typeface="HelveticaNeueLT Pro 55 Roman"/>
            </a:endParaRPr>
          </a:p>
          <a:p>
            <a:endParaRPr lang="en-GB" sz="1400" dirty="0">
              <a:solidFill>
                <a:srgbClr val="828187"/>
              </a:solidFill>
              <a:latin typeface="HelveticaNeueLT Pro 55 Roman"/>
            </a:endParaRPr>
          </a:p>
          <a:p>
            <a:r>
              <a:rPr lang="en-GB" sz="1400" b="1" dirty="0">
                <a:solidFill>
                  <a:srgbClr val="B50230"/>
                </a:solidFill>
                <a:latin typeface="HelveticaNeueLT Pro 55 Roman"/>
              </a:rPr>
              <a:t>Solution: </a:t>
            </a:r>
            <a:r>
              <a:rPr lang="en-GB" sz="1400" dirty="0">
                <a:solidFill>
                  <a:srgbClr val="828187"/>
                </a:solidFill>
                <a:latin typeface="HelveticaNeueLT Pro 55 Roman"/>
              </a:rPr>
              <a:t>Always double check all attachments provided by the customer.</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813" y="2590154"/>
            <a:ext cx="3445171" cy="3562955"/>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40821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6F9394A-7B38-7344-A689-1735D249EBB4}"/>
              </a:ext>
            </a:extLst>
          </p:cNvPr>
          <p:cNvSpPr/>
          <p:nvPr/>
        </p:nvSpPr>
        <p:spPr>
          <a:xfrm>
            <a:off x="4658747" y="2846538"/>
            <a:ext cx="2874505" cy="584775"/>
          </a:xfrm>
          <a:prstGeom prst="rect">
            <a:avLst/>
          </a:prstGeom>
        </p:spPr>
        <p:txBody>
          <a:bodyPr wrap="none">
            <a:spAutoFit/>
          </a:bodyPr>
          <a:lstStyle/>
          <a:p>
            <a:r>
              <a:rPr lang="en-GB" sz="1000" b="1" dirty="0">
                <a:solidFill>
                  <a:srgbClr val="B50230"/>
                </a:solidFill>
                <a:latin typeface="HelveticaNeueLT Pro 95 Blk"/>
              </a:rPr>
              <a:t>3. </a:t>
            </a:r>
            <a:r>
              <a:rPr lang="en-GB" sz="3200" b="1" dirty="0">
                <a:solidFill>
                  <a:srgbClr val="B50230"/>
                </a:solidFill>
                <a:latin typeface="HelveticaNeueLT Pro 95 Blk"/>
              </a:rPr>
              <a:t>Miscommunication</a:t>
            </a:r>
            <a:endParaRPr lang="en-GB" sz="3200" dirty="0">
              <a:solidFill>
                <a:srgbClr val="B50230"/>
              </a:solidFill>
              <a:latin typeface="HelveticaNeueLT Pro 95 Blk"/>
            </a:endParaRPr>
          </a:p>
        </p:txBody>
      </p:sp>
    </p:spTree>
    <p:extLst>
      <p:ext uri="{BB962C8B-B14F-4D97-AF65-F5344CB8AC3E}">
        <p14:creationId xmlns:p14="http://schemas.microsoft.com/office/powerpoint/2010/main" val="751305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268" y="1711755"/>
            <a:ext cx="5607585" cy="523220"/>
          </a:xfrm>
          <a:prstGeom prst="rect">
            <a:avLst/>
          </a:prstGeom>
          <a:noFill/>
        </p:spPr>
        <p:txBody>
          <a:bodyPr wrap="square" rtlCol="0">
            <a:spAutoFit/>
          </a:bodyPr>
          <a:lstStyle/>
          <a:p>
            <a:r>
              <a:rPr lang="en-GB" sz="1400" b="1" dirty="0">
                <a:solidFill>
                  <a:srgbClr val="B50230"/>
                </a:solidFill>
                <a:latin typeface="HelveticaNeueLT Pro 55 Roman"/>
              </a:rPr>
              <a:t>Scenario: </a:t>
            </a:r>
            <a:r>
              <a:rPr lang="en-GB" sz="1400" dirty="0">
                <a:solidFill>
                  <a:srgbClr val="828187"/>
                </a:solidFill>
                <a:latin typeface="HelveticaNeueLT Pro 55 Roman"/>
              </a:rPr>
              <a:t>Customer requests for parts of the data to be locked (DPUS) on the OTG USB Flash Drive.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280" y="1711755"/>
            <a:ext cx="5532505" cy="4562612"/>
          </a:xfrm>
          <a:prstGeom prst="rect">
            <a:avLst/>
          </a:prstGeom>
        </p:spPr>
      </p:pic>
      <p:sp>
        <p:nvSpPr>
          <p:cNvPr id="2" name="Rectangle 1">
            <a:extLst>
              <a:ext uri="{FF2B5EF4-FFF2-40B4-BE49-F238E27FC236}">
                <a16:creationId xmlns="" xmlns:a16="http://schemas.microsoft.com/office/drawing/2014/main" id="{4BBAD402-E560-014E-AB92-25BB535519EB}"/>
              </a:ext>
            </a:extLst>
          </p:cNvPr>
          <p:cNvSpPr/>
          <p:nvPr/>
        </p:nvSpPr>
        <p:spPr>
          <a:xfrm>
            <a:off x="326268" y="1135740"/>
            <a:ext cx="9355446" cy="461665"/>
          </a:xfrm>
          <a:prstGeom prst="rect">
            <a:avLst/>
          </a:prstGeom>
        </p:spPr>
        <p:txBody>
          <a:bodyPr wrap="none">
            <a:spAutoFit/>
          </a:bodyPr>
          <a:lstStyle/>
          <a:p>
            <a:r>
              <a:rPr lang="en-GB" sz="800" b="1" dirty="0">
                <a:solidFill>
                  <a:srgbClr val="B50230"/>
                </a:solidFill>
                <a:latin typeface="HelveticaNeueLT Pro 95 Blk"/>
              </a:rPr>
              <a:t>3.1</a:t>
            </a:r>
            <a:r>
              <a:rPr lang="en-GB" sz="2400" b="1" dirty="0">
                <a:solidFill>
                  <a:srgbClr val="828187"/>
                </a:solidFill>
                <a:latin typeface="HelveticaNeueLT Pro 95 Blk"/>
              </a:rPr>
              <a:t> </a:t>
            </a:r>
            <a:r>
              <a:rPr lang="en-GB" sz="2400" b="1" dirty="0">
                <a:solidFill>
                  <a:srgbClr val="B50230"/>
                </a:solidFill>
                <a:latin typeface="HelveticaNeueLT Pro 95 Blk"/>
              </a:rPr>
              <a:t>OTG USB Flash Drives - Customer cannot access the locked partition on their mobile</a:t>
            </a:r>
          </a:p>
        </p:txBody>
      </p:sp>
      <p:sp>
        <p:nvSpPr>
          <p:cNvPr id="6" name="Rectangle 5">
            <a:extLst>
              <a:ext uri="{FF2B5EF4-FFF2-40B4-BE49-F238E27FC236}">
                <a16:creationId xmlns="" xmlns:a16="http://schemas.microsoft.com/office/drawing/2014/main" id="{C0E17F24-5F62-8D4A-9DC9-458E7E9C7339}"/>
              </a:ext>
            </a:extLst>
          </p:cNvPr>
          <p:cNvSpPr/>
          <p:nvPr/>
        </p:nvSpPr>
        <p:spPr>
          <a:xfrm>
            <a:off x="326268" y="4102034"/>
            <a:ext cx="5674288" cy="1169551"/>
          </a:xfrm>
          <a:prstGeom prst="rect">
            <a:avLst/>
          </a:prstGeom>
        </p:spPr>
        <p:txBody>
          <a:bodyPr wrap="square">
            <a:spAutoFit/>
          </a:bodyPr>
          <a:lstStyle/>
          <a:p>
            <a:r>
              <a:rPr lang="en-GB" sz="1400" b="1" dirty="0">
                <a:solidFill>
                  <a:srgbClr val="B50230"/>
                </a:solidFill>
                <a:latin typeface="HelveticaNeueLT Pro 55 Roman"/>
              </a:rPr>
              <a:t>Solution:</a:t>
            </a:r>
            <a:r>
              <a:rPr lang="en-GB" sz="1400" b="1" dirty="0">
                <a:solidFill>
                  <a:srgbClr val="828187"/>
                </a:solidFill>
                <a:latin typeface="HelveticaNeueLT Pro 55 Roman"/>
              </a:rPr>
              <a:t> </a:t>
            </a:r>
            <a:r>
              <a:rPr lang="en-GB" sz="1400" dirty="0">
                <a:solidFill>
                  <a:srgbClr val="828187"/>
                </a:solidFill>
                <a:latin typeface="HelveticaNeueLT Pro 55 Roman"/>
              </a:rPr>
              <a:t>Inform the customer of this limitation before placing the order. In some cases the customer will be fine with the limitation. If the customer tells you the data absolutely have to be accessible on a mobile phone you can recommend </a:t>
            </a:r>
            <a:r>
              <a:rPr lang="en-GB" sz="1400" dirty="0" smtClean="0">
                <a:solidFill>
                  <a:srgbClr val="828187"/>
                </a:solidFill>
                <a:latin typeface="HelveticaNeueLT Pro 55 Roman"/>
              </a:rPr>
              <a:t>doing a standard </a:t>
            </a:r>
            <a:r>
              <a:rPr lang="en-GB" sz="1400" dirty="0">
                <a:solidFill>
                  <a:srgbClr val="828187"/>
                </a:solidFill>
                <a:latin typeface="HelveticaNeueLT Pro 55 Roman"/>
              </a:rPr>
              <a:t>Data Preloading in addition to the DPUS.</a:t>
            </a:r>
          </a:p>
        </p:txBody>
      </p:sp>
      <p:sp>
        <p:nvSpPr>
          <p:cNvPr id="7" name="Rectangle 6">
            <a:extLst>
              <a:ext uri="{FF2B5EF4-FFF2-40B4-BE49-F238E27FC236}">
                <a16:creationId xmlns="" xmlns:a16="http://schemas.microsoft.com/office/drawing/2014/main" id="{91DE0069-0BD8-3547-AD43-D902C0CCF69B}"/>
              </a:ext>
            </a:extLst>
          </p:cNvPr>
          <p:cNvSpPr/>
          <p:nvPr/>
        </p:nvSpPr>
        <p:spPr>
          <a:xfrm>
            <a:off x="326267" y="2692106"/>
            <a:ext cx="5607585" cy="738664"/>
          </a:xfrm>
          <a:prstGeom prst="rect">
            <a:avLst/>
          </a:prstGeom>
        </p:spPr>
        <p:txBody>
          <a:bodyPr wrap="square">
            <a:spAutoFit/>
          </a:bodyPr>
          <a:lstStyle/>
          <a:p>
            <a:r>
              <a:rPr lang="en-GB" sz="1400" b="1" dirty="0">
                <a:solidFill>
                  <a:srgbClr val="B50230"/>
                </a:solidFill>
                <a:latin typeface="HelveticaNeueLT Pro 55 Roman"/>
              </a:rPr>
              <a:t>Issue: </a:t>
            </a:r>
            <a:r>
              <a:rPr lang="en-GB" sz="1400" dirty="0">
                <a:solidFill>
                  <a:srgbClr val="828187"/>
                </a:solidFill>
                <a:latin typeface="HelveticaNeueLT Pro 55 Roman"/>
              </a:rPr>
              <a:t>Smart Phones, Smart TV, Printer and Car radios won’t recognize the locked partition (</a:t>
            </a:r>
            <a:r>
              <a:rPr lang="en-GB" sz="1400" dirty="0" err="1">
                <a:solidFill>
                  <a:srgbClr val="828187"/>
                </a:solidFill>
                <a:latin typeface="HelveticaNeueLT Pro 55 Roman"/>
              </a:rPr>
              <a:t>CD-Rom</a:t>
            </a:r>
            <a:r>
              <a:rPr lang="en-GB" sz="1400" dirty="0">
                <a:solidFill>
                  <a:srgbClr val="828187"/>
                </a:solidFill>
                <a:latin typeface="HelveticaNeueLT Pro 55 Roman"/>
              </a:rPr>
              <a:t> partition) preloaded with the customers data.</a:t>
            </a:r>
            <a:endParaRPr lang="en-GB" sz="1400" b="1" dirty="0">
              <a:solidFill>
                <a:srgbClr val="828187"/>
              </a:solidFill>
              <a:latin typeface="HelveticaNeueLT Pro 55 Roman"/>
            </a:endParaRPr>
          </a:p>
        </p:txBody>
      </p:sp>
    </p:spTree>
    <p:extLst>
      <p:ext uri="{BB962C8B-B14F-4D97-AF65-F5344CB8AC3E}">
        <p14:creationId xmlns:p14="http://schemas.microsoft.com/office/powerpoint/2010/main" val="312016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673" y="1255596"/>
            <a:ext cx="5629837" cy="1107996"/>
          </a:xfrm>
          <a:prstGeom prst="rect">
            <a:avLst/>
          </a:prstGeom>
          <a:noFill/>
        </p:spPr>
        <p:txBody>
          <a:bodyPr wrap="square" rtlCol="0">
            <a:spAutoFit/>
          </a:bodyPr>
          <a:lstStyle/>
          <a:p>
            <a:r>
              <a:rPr lang="en-GB" sz="800" b="1" dirty="0">
                <a:solidFill>
                  <a:srgbClr val="B50230"/>
                </a:solidFill>
                <a:latin typeface="HelveticaNeueLT Pro 95 Blk"/>
              </a:rPr>
              <a:t>3.2</a:t>
            </a:r>
            <a:r>
              <a:rPr lang="en-GB" sz="2400" b="1" dirty="0">
                <a:solidFill>
                  <a:srgbClr val="828187"/>
                </a:solidFill>
                <a:latin typeface="HelveticaNeueLT Pro 95 Blk"/>
              </a:rPr>
              <a:t> </a:t>
            </a:r>
            <a:r>
              <a:rPr lang="en-GB" sz="2400" b="1" dirty="0">
                <a:solidFill>
                  <a:srgbClr val="B50230"/>
                </a:solidFill>
                <a:latin typeface="HelveticaNeueLT Pro 95 Blk"/>
              </a:rPr>
              <a:t>OTG Connector type </a:t>
            </a:r>
          </a:p>
          <a:p>
            <a:endParaRPr lang="en-GB" sz="1400" b="1" dirty="0">
              <a:solidFill>
                <a:srgbClr val="C00000"/>
              </a:solidFill>
              <a:latin typeface="Helvetica Neue"/>
            </a:endParaRPr>
          </a:p>
          <a:p>
            <a:r>
              <a:rPr lang="en-GB" sz="1400" b="1" dirty="0">
                <a:solidFill>
                  <a:srgbClr val="B50230"/>
                </a:solidFill>
                <a:latin typeface="HelveticaNeueLT Pro 55 Roman"/>
              </a:rPr>
              <a:t>Scenario: </a:t>
            </a:r>
            <a:r>
              <a:rPr lang="en-GB" sz="1400" dirty="0">
                <a:solidFill>
                  <a:srgbClr val="828187"/>
                </a:solidFill>
                <a:latin typeface="HelveticaNeueLT Pro 55 Roman"/>
              </a:rPr>
              <a:t>Customer thought they ordered OTG Flash Drives with a USB-C connector not Micro-B.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610" y="2008965"/>
            <a:ext cx="5621138" cy="282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555732" y="3053706"/>
            <a:ext cx="766557" cy="369332"/>
          </a:xfrm>
          <a:prstGeom prst="rect">
            <a:avLst/>
          </a:prstGeom>
          <a:noFill/>
        </p:spPr>
        <p:txBody>
          <a:bodyPr wrap="none" rtlCol="0">
            <a:spAutoFit/>
          </a:bodyPr>
          <a:lstStyle/>
          <a:p>
            <a:r>
              <a:rPr lang="en-GB" b="1" dirty="0">
                <a:solidFill>
                  <a:srgbClr val="B50230"/>
                </a:solidFill>
              </a:rPr>
              <a:t>USB-C</a:t>
            </a:r>
          </a:p>
        </p:txBody>
      </p:sp>
      <p:sp>
        <p:nvSpPr>
          <p:cNvPr id="6" name="TextBox 5"/>
          <p:cNvSpPr txBox="1"/>
          <p:nvPr/>
        </p:nvSpPr>
        <p:spPr>
          <a:xfrm>
            <a:off x="6482525" y="2253340"/>
            <a:ext cx="784189" cy="369332"/>
          </a:xfrm>
          <a:prstGeom prst="rect">
            <a:avLst/>
          </a:prstGeom>
          <a:noFill/>
        </p:spPr>
        <p:txBody>
          <a:bodyPr wrap="none" rtlCol="0">
            <a:spAutoFit/>
          </a:bodyPr>
          <a:lstStyle/>
          <a:p>
            <a:r>
              <a:rPr lang="en-GB" b="1" dirty="0">
                <a:solidFill>
                  <a:srgbClr val="B50230"/>
                </a:solidFill>
              </a:rPr>
              <a:t>USB-A</a:t>
            </a:r>
          </a:p>
        </p:txBody>
      </p:sp>
      <p:sp>
        <p:nvSpPr>
          <p:cNvPr id="13" name="TextBox 12"/>
          <p:cNvSpPr txBox="1"/>
          <p:nvPr/>
        </p:nvSpPr>
        <p:spPr>
          <a:xfrm>
            <a:off x="8887165" y="2429483"/>
            <a:ext cx="941668" cy="369332"/>
          </a:xfrm>
          <a:prstGeom prst="rect">
            <a:avLst/>
          </a:prstGeom>
          <a:noFill/>
        </p:spPr>
        <p:txBody>
          <a:bodyPr wrap="none" rtlCol="0">
            <a:spAutoFit/>
          </a:bodyPr>
          <a:lstStyle/>
          <a:p>
            <a:r>
              <a:rPr lang="en-GB" b="1" dirty="0">
                <a:solidFill>
                  <a:srgbClr val="B50230"/>
                </a:solidFill>
              </a:rPr>
              <a:t>Micro-B</a:t>
            </a:r>
          </a:p>
        </p:txBody>
      </p:sp>
      <p:sp>
        <p:nvSpPr>
          <p:cNvPr id="4" name="Rectangle 3">
            <a:extLst>
              <a:ext uri="{FF2B5EF4-FFF2-40B4-BE49-F238E27FC236}">
                <a16:creationId xmlns="" xmlns:a16="http://schemas.microsoft.com/office/drawing/2014/main" id="{1465808D-7FD1-E642-BB8B-C5E47CBBC421}"/>
              </a:ext>
            </a:extLst>
          </p:cNvPr>
          <p:cNvSpPr/>
          <p:nvPr/>
        </p:nvSpPr>
        <p:spPr>
          <a:xfrm>
            <a:off x="146196" y="3521529"/>
            <a:ext cx="5945642" cy="2308324"/>
          </a:xfrm>
          <a:prstGeom prst="rect">
            <a:avLst/>
          </a:prstGeom>
        </p:spPr>
        <p:txBody>
          <a:bodyPr wrap="square">
            <a:spAutoFit/>
          </a:bodyPr>
          <a:lstStyle/>
          <a:p>
            <a:r>
              <a:rPr lang="en-GB" sz="1400" b="1" dirty="0">
                <a:solidFill>
                  <a:srgbClr val="828187"/>
                </a:solidFill>
                <a:latin typeface="HelveticaNeueLT Pro 55 Roman"/>
              </a:rPr>
              <a:t>We offer 4 OTG USB Flash Drives that have a choice of 2 Connectors:  </a:t>
            </a:r>
            <a:r>
              <a:rPr lang="en-GB" sz="1400" dirty="0">
                <a:solidFill>
                  <a:srgbClr val="828187"/>
                </a:solidFill>
                <a:latin typeface="HelveticaNeueLT Pro 55 Roman"/>
              </a:rPr>
              <a:t>Lynx – Orbit – Twister Go – Active.</a:t>
            </a:r>
          </a:p>
          <a:p>
            <a:endParaRPr lang="en-GB" sz="1400" dirty="0">
              <a:solidFill>
                <a:srgbClr val="828187"/>
              </a:solidFill>
              <a:latin typeface="HelveticaNeueLT Pro 55 Roman"/>
            </a:endParaRPr>
          </a:p>
          <a:p>
            <a:r>
              <a:rPr lang="en-GB" sz="1400" b="1" dirty="0">
                <a:solidFill>
                  <a:srgbClr val="B50230"/>
                </a:solidFill>
                <a:latin typeface="HelveticaNeueLT Pro 55 Roman"/>
              </a:rPr>
              <a:t>*ABC* puzzle</a:t>
            </a:r>
          </a:p>
          <a:p>
            <a:endParaRPr lang="en-GB" sz="1400" b="1" dirty="0">
              <a:solidFill>
                <a:srgbClr val="828187"/>
              </a:solidFill>
              <a:latin typeface="HelveticaNeueLT Pro 55 Roman"/>
            </a:endParaRPr>
          </a:p>
          <a:p>
            <a:r>
              <a:rPr lang="en-GB" sz="1400" b="1" dirty="0">
                <a:solidFill>
                  <a:srgbClr val="828187"/>
                </a:solidFill>
                <a:latin typeface="HelveticaNeueLT Pro 55 Roman"/>
              </a:rPr>
              <a:t>A</a:t>
            </a:r>
            <a:r>
              <a:rPr lang="en-GB" sz="1400" dirty="0">
                <a:solidFill>
                  <a:srgbClr val="828187"/>
                </a:solidFill>
                <a:latin typeface="HelveticaNeueLT Pro 55 Roman"/>
              </a:rPr>
              <a:t> – USB Type A – Standard USB Flash Drive Connector.</a:t>
            </a:r>
          </a:p>
          <a:p>
            <a:r>
              <a:rPr lang="en-GB" sz="1400" b="1" dirty="0">
                <a:solidFill>
                  <a:srgbClr val="828187"/>
                </a:solidFill>
                <a:latin typeface="HelveticaNeueLT Pro 55 Roman"/>
              </a:rPr>
              <a:t>B</a:t>
            </a:r>
            <a:r>
              <a:rPr lang="en-GB" sz="1400" dirty="0">
                <a:solidFill>
                  <a:srgbClr val="828187"/>
                </a:solidFill>
                <a:latin typeface="HelveticaNeueLT Pro 55 Roman"/>
              </a:rPr>
              <a:t> –  Micro-B – The oldest version and widely used at the moment.</a:t>
            </a:r>
          </a:p>
          <a:p>
            <a:r>
              <a:rPr lang="en-GB" sz="1400" b="1" dirty="0">
                <a:solidFill>
                  <a:srgbClr val="828187"/>
                </a:solidFill>
                <a:latin typeface="HelveticaNeueLT Pro 55 Roman"/>
              </a:rPr>
              <a:t>C</a:t>
            </a:r>
            <a:r>
              <a:rPr lang="en-GB" sz="1400" dirty="0">
                <a:solidFill>
                  <a:srgbClr val="828187"/>
                </a:solidFill>
                <a:latin typeface="HelveticaNeueLT Pro 55 Roman"/>
              </a:rPr>
              <a:t> –  USB Type C – Compatible with most modern Android system mobile phones and it is on track to replace all cables in the future. Compatible with the newest Apple </a:t>
            </a:r>
            <a:r>
              <a:rPr lang="en-GB" sz="1400" dirty="0" err="1" smtClean="0">
                <a:solidFill>
                  <a:srgbClr val="828187"/>
                </a:solidFill>
                <a:latin typeface="HelveticaNeueLT Pro 55 Roman"/>
              </a:rPr>
              <a:t>MacBooks</a:t>
            </a:r>
            <a:r>
              <a:rPr lang="en-GB" sz="1400" dirty="0" smtClean="0">
                <a:solidFill>
                  <a:srgbClr val="828187"/>
                </a:solidFill>
                <a:latin typeface="HelveticaNeueLT Pro 55 Roman"/>
              </a:rPr>
              <a:t> (</a:t>
            </a:r>
            <a:r>
              <a:rPr lang="en-GB" sz="1400" dirty="0">
                <a:solidFill>
                  <a:srgbClr val="828187"/>
                </a:solidFill>
                <a:latin typeface="HelveticaNeueLT Pro 55 Roman"/>
              </a:rPr>
              <a:t>Thunderbolt </a:t>
            </a:r>
            <a:r>
              <a:rPr lang="en-GB" sz="1400" dirty="0" smtClean="0">
                <a:solidFill>
                  <a:srgbClr val="828187"/>
                </a:solidFill>
                <a:latin typeface="HelveticaNeueLT Pro 55 Roman"/>
              </a:rPr>
              <a:t>3 ports).</a:t>
            </a:r>
            <a:endParaRPr lang="en-GB" sz="1400" b="1" dirty="0">
              <a:solidFill>
                <a:srgbClr val="C00000"/>
              </a:solidFill>
              <a:latin typeface="HelveticaNeueLT Pro 55 Roman"/>
            </a:endParaRPr>
          </a:p>
        </p:txBody>
      </p:sp>
      <p:sp>
        <p:nvSpPr>
          <p:cNvPr id="7" name="TextBox 6">
            <a:extLst>
              <a:ext uri="{FF2B5EF4-FFF2-40B4-BE49-F238E27FC236}">
                <a16:creationId xmlns="" xmlns:a16="http://schemas.microsoft.com/office/drawing/2014/main" id="{B87B66D8-202E-214D-80CA-3534865D1BAC}"/>
              </a:ext>
            </a:extLst>
          </p:cNvPr>
          <p:cNvSpPr txBox="1"/>
          <p:nvPr/>
        </p:nvSpPr>
        <p:spPr>
          <a:xfrm>
            <a:off x="190673" y="2419360"/>
            <a:ext cx="5746645" cy="738664"/>
          </a:xfrm>
          <a:prstGeom prst="rect">
            <a:avLst/>
          </a:prstGeom>
          <a:noFill/>
        </p:spPr>
        <p:txBody>
          <a:bodyPr wrap="square" rtlCol="0">
            <a:spAutoFit/>
          </a:bodyPr>
          <a:lstStyle/>
          <a:p>
            <a:r>
              <a:rPr lang="en-GB" sz="1400" b="1" dirty="0">
                <a:solidFill>
                  <a:srgbClr val="B50230"/>
                </a:solidFill>
                <a:latin typeface="HelveticaNeueLT Pro 55 Roman"/>
              </a:rPr>
              <a:t>Solution: </a:t>
            </a:r>
            <a:r>
              <a:rPr lang="en-GB" sz="1400" dirty="0">
                <a:solidFill>
                  <a:srgbClr val="828187"/>
                </a:solidFill>
                <a:latin typeface="HelveticaNeueLT Pro 55 Roman"/>
              </a:rPr>
              <a:t>Don’t assume what connector the customer wants but rather ask some questions regarding the use of the USB Flash Drive so you can better </a:t>
            </a:r>
            <a:r>
              <a:rPr lang="en-GB" sz="1400" dirty="0" smtClean="0">
                <a:solidFill>
                  <a:srgbClr val="828187"/>
                </a:solidFill>
                <a:latin typeface="HelveticaNeueLT Pro 55 Roman"/>
              </a:rPr>
              <a:t>advise</a:t>
            </a:r>
            <a:r>
              <a:rPr lang="en-GB" sz="1400" dirty="0">
                <a:solidFill>
                  <a:srgbClr val="828187"/>
                </a:solidFill>
                <a:latin typeface="HelveticaNeueLT Pro 55 Roman"/>
              </a:rPr>
              <a:t>. </a:t>
            </a:r>
          </a:p>
        </p:txBody>
      </p:sp>
    </p:spTree>
    <p:extLst>
      <p:ext uri="{BB962C8B-B14F-4D97-AF65-F5344CB8AC3E}">
        <p14:creationId xmlns:p14="http://schemas.microsoft.com/office/powerpoint/2010/main" val="14780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522" y="1228396"/>
            <a:ext cx="4909641" cy="4841823"/>
          </a:xfrm>
          <a:prstGeom prst="rect">
            <a:avLst/>
          </a:prstGeom>
        </p:spPr>
      </p:pic>
      <p:sp>
        <p:nvSpPr>
          <p:cNvPr id="6" name="TextBox 5">
            <a:extLst>
              <a:ext uri="{FF2B5EF4-FFF2-40B4-BE49-F238E27FC236}">
                <a16:creationId xmlns="" xmlns:a16="http://schemas.microsoft.com/office/drawing/2014/main" id="{DE9F4869-2A33-6549-B9E7-1F1AE06E4BDE}"/>
              </a:ext>
            </a:extLst>
          </p:cNvPr>
          <p:cNvSpPr txBox="1"/>
          <p:nvPr/>
        </p:nvSpPr>
        <p:spPr>
          <a:xfrm>
            <a:off x="317554" y="1280456"/>
            <a:ext cx="5629837" cy="4401205"/>
          </a:xfrm>
          <a:prstGeom prst="rect">
            <a:avLst/>
          </a:prstGeom>
          <a:noFill/>
        </p:spPr>
        <p:txBody>
          <a:bodyPr wrap="square" rtlCol="0">
            <a:spAutoFit/>
          </a:bodyPr>
          <a:lstStyle/>
          <a:p>
            <a:r>
              <a:rPr lang="en-GB" sz="1400" b="1" dirty="0">
                <a:solidFill>
                  <a:srgbClr val="B50230"/>
                </a:solidFill>
                <a:latin typeface="HelveticaNeueLT Pro 55 Roman"/>
              </a:rPr>
              <a:t>Solution: </a:t>
            </a:r>
            <a:r>
              <a:rPr lang="en-GB" sz="1400" dirty="0">
                <a:solidFill>
                  <a:srgbClr val="828187"/>
                </a:solidFill>
                <a:latin typeface="HelveticaNeueLT Pro 55 Roman"/>
              </a:rPr>
              <a:t>Please explain the different types of OTG Connector to your customer as it might be the first time </a:t>
            </a:r>
            <a:r>
              <a:rPr lang="en-GB" sz="1400" dirty="0" smtClean="0">
                <a:solidFill>
                  <a:srgbClr val="828187"/>
                </a:solidFill>
                <a:latin typeface="HelveticaNeueLT Pro 55 Roman"/>
              </a:rPr>
              <a:t>they </a:t>
            </a:r>
            <a:r>
              <a:rPr lang="en-GB" sz="1400" dirty="0">
                <a:solidFill>
                  <a:srgbClr val="828187"/>
                </a:solidFill>
                <a:latin typeface="HelveticaNeueLT Pro 55 Roman"/>
              </a:rPr>
              <a:t>use </a:t>
            </a:r>
            <a:r>
              <a:rPr lang="en-GB" sz="1400" dirty="0" smtClean="0">
                <a:solidFill>
                  <a:srgbClr val="828187"/>
                </a:solidFill>
                <a:latin typeface="HelveticaNeueLT Pro 55 Roman"/>
              </a:rPr>
              <a:t>OTG </a:t>
            </a:r>
            <a:r>
              <a:rPr lang="en-GB" sz="1400" dirty="0">
                <a:solidFill>
                  <a:srgbClr val="828187"/>
                </a:solidFill>
                <a:latin typeface="HelveticaNeueLT Pro 55 Roman"/>
              </a:rPr>
              <a:t>USB Flash Drive on a mobile phone:</a:t>
            </a:r>
          </a:p>
          <a:p>
            <a:endParaRPr lang="en-GB" sz="1400"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What mobile phone is the customer using? You can find an up to date list of compatible mobile phones with OTG on Wiki.</a:t>
            </a:r>
          </a:p>
          <a:p>
            <a:pPr marL="400050" indent="-400050">
              <a:buAutoNum type="romanLcParenR"/>
            </a:pPr>
            <a:endParaRPr lang="en-GB" sz="1400"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If the customer is giving them away to customers with different types of phones you can recommend an upgrade to one of our OTG models with all 3 connectors in one, Slide and Bounce.</a:t>
            </a:r>
          </a:p>
          <a:p>
            <a:pPr marL="400050" indent="-400050">
              <a:buAutoNum type="romanLcParenR"/>
            </a:pPr>
            <a:endParaRPr lang="en-GB" sz="1400" b="1"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Highlight in your email the type of Connector you are quoting. Avoid quoting both options – it can be misleading.</a:t>
            </a:r>
          </a:p>
          <a:p>
            <a:pPr marL="400050" indent="-400050">
              <a:buAutoNum type="romanLcParenR"/>
            </a:pPr>
            <a:endParaRPr lang="en-GB" sz="1400"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Have you sent correct samples? OTG varies in the USB Flash Drive Sample pack – OTG types are displayed in the ‘View’ option.</a:t>
            </a:r>
          </a:p>
          <a:p>
            <a:pPr marL="400050" indent="-400050">
              <a:buAutoNum type="romanLcParenR"/>
            </a:pPr>
            <a:endParaRPr lang="en-GB" sz="1400" i="1" dirty="0">
              <a:solidFill>
                <a:srgbClr val="828187"/>
              </a:solidFill>
              <a:latin typeface="HelveticaNeueLT Pro 55 Roman"/>
            </a:endParaRPr>
          </a:p>
          <a:p>
            <a:pPr marL="400050" indent="-400050">
              <a:buAutoNum type="romanLcParenR"/>
            </a:pPr>
            <a:r>
              <a:rPr lang="en-GB" sz="1400" dirty="0">
                <a:solidFill>
                  <a:srgbClr val="828187"/>
                </a:solidFill>
                <a:latin typeface="HelveticaNeueLT Pro 55 Roman"/>
              </a:rPr>
              <a:t>In the current Price List all of the OTG models have USB-C connector except Lynx.  </a:t>
            </a:r>
            <a:endParaRPr lang="en-GB" dirty="0">
              <a:latin typeface="HelveticaNeueLT Pro 55 Roman"/>
            </a:endParaRPr>
          </a:p>
        </p:txBody>
      </p:sp>
    </p:spTree>
    <p:extLst>
      <p:ext uri="{BB962C8B-B14F-4D97-AF65-F5344CB8AC3E}">
        <p14:creationId xmlns:p14="http://schemas.microsoft.com/office/powerpoint/2010/main" val="3664189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380" y="1717231"/>
            <a:ext cx="5597247" cy="954107"/>
          </a:xfrm>
          <a:prstGeom prst="rect">
            <a:avLst/>
          </a:prstGeom>
          <a:noFill/>
        </p:spPr>
        <p:txBody>
          <a:bodyPr wrap="square" rtlCol="0">
            <a:spAutoFit/>
          </a:bodyPr>
          <a:lstStyle/>
          <a:p>
            <a:r>
              <a:rPr lang="en-GB" sz="1400" dirty="0">
                <a:solidFill>
                  <a:srgbClr val="828187"/>
                </a:solidFill>
                <a:latin typeface="HelveticaNeueLT Pro 55 Roman"/>
              </a:rPr>
              <a:t>The </a:t>
            </a:r>
            <a:r>
              <a:rPr lang="en-GB" sz="1400" b="1" dirty="0">
                <a:solidFill>
                  <a:srgbClr val="B50230"/>
                </a:solidFill>
                <a:latin typeface="HelveticaNeueLT Pro 55 Roman"/>
              </a:rPr>
              <a:t>Magnet Box </a:t>
            </a:r>
            <a:r>
              <a:rPr lang="en-GB" sz="1400" dirty="0">
                <a:solidFill>
                  <a:srgbClr val="828187"/>
                </a:solidFill>
                <a:latin typeface="HelveticaNeueLT Pro 55 Roman"/>
              </a:rPr>
              <a:t>and </a:t>
            </a:r>
            <a:r>
              <a:rPr lang="en-GB" sz="1400" b="1" dirty="0">
                <a:solidFill>
                  <a:srgbClr val="B50230"/>
                </a:solidFill>
                <a:latin typeface="HelveticaNeueLT Pro 55 Roman"/>
              </a:rPr>
              <a:t>Magnet Box Medium</a:t>
            </a:r>
            <a:r>
              <a:rPr lang="en-GB" sz="1400" dirty="0">
                <a:solidFill>
                  <a:srgbClr val="B50230"/>
                </a:solidFill>
                <a:latin typeface="HelveticaNeueLT Pro 55 Roman"/>
              </a:rPr>
              <a:t> </a:t>
            </a:r>
            <a:r>
              <a:rPr lang="en-GB" sz="1400" dirty="0">
                <a:solidFill>
                  <a:srgbClr val="828187"/>
                </a:solidFill>
                <a:latin typeface="HelveticaNeueLT Pro 55 Roman"/>
              </a:rPr>
              <a:t>start with the same word, so </a:t>
            </a:r>
            <a:r>
              <a:rPr lang="en-GB" sz="1400" dirty="0" smtClean="0">
                <a:solidFill>
                  <a:srgbClr val="828187"/>
                </a:solidFill>
                <a:latin typeface="HelveticaNeueLT Pro 55 Roman"/>
              </a:rPr>
              <a:t>it </a:t>
            </a:r>
            <a:r>
              <a:rPr lang="en-GB" sz="1400" dirty="0">
                <a:solidFill>
                  <a:srgbClr val="828187"/>
                </a:solidFill>
                <a:latin typeface="HelveticaNeueLT Pro 55 Roman"/>
              </a:rPr>
              <a:t>can be easy for a customer to mix </a:t>
            </a:r>
            <a:r>
              <a:rPr lang="en-GB" sz="1400" dirty="0" smtClean="0">
                <a:solidFill>
                  <a:srgbClr val="828187"/>
                </a:solidFill>
                <a:latin typeface="HelveticaNeueLT Pro 55 Roman"/>
              </a:rPr>
              <a:t>both names up</a:t>
            </a:r>
            <a:r>
              <a:rPr lang="en-GB" sz="1400" dirty="0">
                <a:solidFill>
                  <a:srgbClr val="828187"/>
                </a:solidFill>
                <a:latin typeface="HelveticaNeueLT Pro 55 Roman"/>
              </a:rPr>
              <a:t>. </a:t>
            </a:r>
          </a:p>
          <a:p>
            <a:r>
              <a:rPr lang="en-GB" sz="1400" dirty="0">
                <a:solidFill>
                  <a:srgbClr val="828187"/>
                </a:solidFill>
                <a:latin typeface="HelveticaNeueLT Pro 55 Roman"/>
              </a:rPr>
              <a:t>In the below example the customer asked for an order with ‘boxes’  referring to MBM (Magnet Box Medium). </a:t>
            </a:r>
          </a:p>
        </p:txBody>
      </p:sp>
      <p:pic>
        <p:nvPicPr>
          <p:cNvPr id="1028" name="Picture 4" descr="C:\Users\anastasija.p\Download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10" y="5118822"/>
            <a:ext cx="4316726" cy="930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nastasija.p\Downloads\MB-&amp;-MB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986" y="1551246"/>
            <a:ext cx="5384555" cy="2937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692" y="5118012"/>
            <a:ext cx="5459508" cy="738664"/>
          </a:xfrm>
          <a:prstGeom prst="rect">
            <a:avLst/>
          </a:prstGeom>
          <a:noFill/>
        </p:spPr>
        <p:txBody>
          <a:bodyPr wrap="square" rtlCol="0">
            <a:spAutoFit/>
          </a:bodyPr>
          <a:lstStyle/>
          <a:p>
            <a:r>
              <a:rPr lang="en-GB" sz="1400" dirty="0">
                <a:solidFill>
                  <a:srgbClr val="828187"/>
                </a:solidFill>
                <a:latin typeface="HelveticaNeueLT Pro 55 Roman"/>
              </a:rPr>
              <a:t>ii)   When a customer asks for a repeat order with Magnet Boxes always double check if the customer has previously ordered MB or MBM.</a:t>
            </a:r>
          </a:p>
        </p:txBody>
      </p:sp>
      <p:sp>
        <p:nvSpPr>
          <p:cNvPr id="6" name="TextBox 5"/>
          <p:cNvSpPr txBox="1"/>
          <p:nvPr/>
        </p:nvSpPr>
        <p:spPr>
          <a:xfrm>
            <a:off x="335380" y="3597997"/>
            <a:ext cx="5597247" cy="1384995"/>
          </a:xfrm>
          <a:prstGeom prst="rect">
            <a:avLst/>
          </a:prstGeom>
          <a:noFill/>
        </p:spPr>
        <p:txBody>
          <a:bodyPr wrap="square" rtlCol="0">
            <a:spAutoFit/>
          </a:bodyPr>
          <a:lstStyle/>
          <a:p>
            <a:r>
              <a:rPr lang="en-GB" sz="1400" b="1" dirty="0">
                <a:solidFill>
                  <a:srgbClr val="B50230"/>
                </a:solidFill>
                <a:latin typeface="HelveticaNeueLT Pro 55 Roman"/>
              </a:rPr>
              <a:t>Solution: </a:t>
            </a:r>
          </a:p>
          <a:p>
            <a:pPr marL="400050" indent="-400050">
              <a:buAutoNum type="romanLcParenR"/>
            </a:pPr>
            <a:r>
              <a:rPr lang="en-GB" sz="1400" dirty="0">
                <a:solidFill>
                  <a:srgbClr val="828187"/>
                </a:solidFill>
                <a:latin typeface="HelveticaNeueLT Pro 55 Roman"/>
              </a:rPr>
              <a:t>Ask the customer whether they are interested </a:t>
            </a:r>
            <a:r>
              <a:rPr lang="en-GB" sz="1400" b="1" dirty="0">
                <a:solidFill>
                  <a:srgbClr val="B50230"/>
                </a:solidFill>
                <a:latin typeface="HelveticaNeueLT Pro 55 Roman"/>
              </a:rPr>
              <a:t>in a small or medium sized </a:t>
            </a:r>
            <a:r>
              <a:rPr lang="en-GB" sz="1400" dirty="0">
                <a:solidFill>
                  <a:srgbClr val="828187"/>
                </a:solidFill>
                <a:latin typeface="HelveticaNeueLT Pro 55 Roman"/>
              </a:rPr>
              <a:t>Magnet Box. The picture in the quote is small so it can be difficult for the customer to see the actual difference between the two, however you can find a picture of the two in the Briefcase. </a:t>
            </a:r>
          </a:p>
        </p:txBody>
      </p:sp>
      <p:sp>
        <p:nvSpPr>
          <p:cNvPr id="2" name="Rectangle 1">
            <a:extLst>
              <a:ext uri="{FF2B5EF4-FFF2-40B4-BE49-F238E27FC236}">
                <a16:creationId xmlns="" xmlns:a16="http://schemas.microsoft.com/office/drawing/2014/main" id="{B84CE901-6B90-CB42-B279-6CED41C32A1D}"/>
              </a:ext>
            </a:extLst>
          </p:cNvPr>
          <p:cNvSpPr/>
          <p:nvPr/>
        </p:nvSpPr>
        <p:spPr>
          <a:xfrm>
            <a:off x="335380" y="1245089"/>
            <a:ext cx="1654620" cy="461665"/>
          </a:xfrm>
          <a:prstGeom prst="rect">
            <a:avLst/>
          </a:prstGeom>
        </p:spPr>
        <p:txBody>
          <a:bodyPr wrap="none">
            <a:spAutoFit/>
          </a:bodyPr>
          <a:lstStyle/>
          <a:p>
            <a:pPr algn="just"/>
            <a:r>
              <a:rPr lang="en-GB" sz="800" b="1" dirty="0">
                <a:solidFill>
                  <a:srgbClr val="B50230"/>
                </a:solidFill>
                <a:latin typeface="HelveticaNeueLT Pro 95 Blk"/>
              </a:rPr>
              <a:t>3.3</a:t>
            </a:r>
            <a:r>
              <a:rPr lang="en-GB" sz="2400" b="1" dirty="0">
                <a:solidFill>
                  <a:srgbClr val="828187"/>
                </a:solidFill>
                <a:latin typeface="HelveticaNeueLT Pro 95 Blk"/>
              </a:rPr>
              <a:t> </a:t>
            </a:r>
            <a:r>
              <a:rPr lang="en-GB" sz="2400" b="1" dirty="0">
                <a:solidFill>
                  <a:srgbClr val="B50230"/>
                </a:solidFill>
                <a:latin typeface="HelveticaNeueLT Pro 95 Blk"/>
              </a:rPr>
              <a:t>MB or MBM?</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79" y="3015383"/>
            <a:ext cx="5273450" cy="24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03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title="Points of failure"/>
          <p:cNvGraphicFramePr>
            <a:graphicFrameLocks/>
          </p:cNvGraphicFramePr>
          <p:nvPr>
            <p:extLst>
              <p:ext uri="{D42A27DB-BD31-4B8C-83A1-F6EECF244321}">
                <p14:modId xmlns:p14="http://schemas.microsoft.com/office/powerpoint/2010/main" val="1195931351"/>
              </p:ext>
            </p:extLst>
          </p:nvPr>
        </p:nvGraphicFramePr>
        <p:xfrm>
          <a:off x="2760953" y="1767957"/>
          <a:ext cx="6615953" cy="40202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 xmlns:a16="http://schemas.microsoft.com/office/drawing/2014/main" id="{26A0C518-EDA2-E04F-804E-ACE1281A8262}"/>
              </a:ext>
            </a:extLst>
          </p:cNvPr>
          <p:cNvSpPr/>
          <p:nvPr/>
        </p:nvSpPr>
        <p:spPr>
          <a:xfrm>
            <a:off x="415488" y="1216538"/>
            <a:ext cx="10037931" cy="830997"/>
          </a:xfrm>
          <a:prstGeom prst="rect">
            <a:avLst/>
          </a:prstGeom>
        </p:spPr>
        <p:txBody>
          <a:bodyPr wrap="square">
            <a:spAutoFit/>
          </a:bodyPr>
          <a:lstStyle/>
          <a:p>
            <a:r>
              <a:rPr lang="en-GB" sz="2400" b="1" dirty="0" smtClean="0">
                <a:solidFill>
                  <a:srgbClr val="B50230"/>
                </a:solidFill>
                <a:latin typeface="HelveticaNeueLT Pro 95 Blk" pitchFamily="34" charset="0"/>
              </a:rPr>
              <a:t>What </a:t>
            </a:r>
            <a:r>
              <a:rPr lang="en-GB" sz="2400" b="1" dirty="0">
                <a:solidFill>
                  <a:srgbClr val="B50230"/>
                </a:solidFill>
                <a:latin typeface="HelveticaNeueLT Pro 95 Blk" pitchFamily="34" charset="0"/>
              </a:rPr>
              <a:t>are the most common sales mistakes?</a:t>
            </a:r>
            <a:r>
              <a:rPr lang="en-GB" sz="2400" dirty="0">
                <a:solidFill>
                  <a:srgbClr val="B50230"/>
                </a:solidFill>
                <a:latin typeface="HelveticaNeueLT Pro 95 Blk" pitchFamily="34" charset="0"/>
              </a:rPr>
              <a:t/>
            </a:r>
            <a:br>
              <a:rPr lang="en-GB" sz="2400" dirty="0">
                <a:solidFill>
                  <a:srgbClr val="B50230"/>
                </a:solidFill>
                <a:latin typeface="HelveticaNeueLT Pro 95 Blk" pitchFamily="34" charset="0"/>
              </a:rPr>
            </a:br>
            <a:endParaRPr lang="en-GB" sz="2400" dirty="0">
              <a:solidFill>
                <a:srgbClr val="B50230"/>
              </a:solidFill>
              <a:latin typeface="HelveticaNeueLT Pro 95 Blk" pitchFamily="34" charset="0"/>
            </a:endParaRPr>
          </a:p>
        </p:txBody>
      </p:sp>
      <p:sp>
        <p:nvSpPr>
          <p:cNvPr id="4" name="TextBox 3">
            <a:extLst>
              <a:ext uri="{FF2B5EF4-FFF2-40B4-BE49-F238E27FC236}">
                <a16:creationId xmlns="" xmlns:a16="http://schemas.microsoft.com/office/drawing/2014/main" id="{E09B3C82-400A-3544-AAF4-49C9B17E59D4}"/>
              </a:ext>
            </a:extLst>
          </p:cNvPr>
          <p:cNvSpPr txBox="1"/>
          <p:nvPr/>
        </p:nvSpPr>
        <p:spPr>
          <a:xfrm>
            <a:off x="3627521" y="1746748"/>
            <a:ext cx="1894973" cy="314169"/>
          </a:xfrm>
          <a:prstGeom prst="rect">
            <a:avLst/>
          </a:prstGeom>
          <a:noFill/>
        </p:spPr>
        <p:txBody>
          <a:bodyPr wrap="square" rtlCol="0">
            <a:spAutoFit/>
          </a:bodyPr>
          <a:lstStyle/>
          <a:p>
            <a:r>
              <a:rPr lang="en-GB" sz="1400" dirty="0">
                <a:solidFill>
                  <a:srgbClr val="828187"/>
                </a:solidFill>
                <a:latin typeface="HelveticaNeueLT Pro 55 Roman"/>
                <a:ea typeface="Helvetica Neue" charset="0"/>
                <a:cs typeface="Helvetica Neue" charset="0"/>
              </a:rPr>
              <a:t>Data Handling Error</a:t>
            </a:r>
          </a:p>
        </p:txBody>
      </p:sp>
      <p:sp>
        <p:nvSpPr>
          <p:cNvPr id="10" name="TextBox 9">
            <a:extLst>
              <a:ext uri="{FF2B5EF4-FFF2-40B4-BE49-F238E27FC236}">
                <a16:creationId xmlns="" xmlns:a16="http://schemas.microsoft.com/office/drawing/2014/main" id="{0D3E7E36-3279-604E-825B-16A8385272C9}"/>
              </a:ext>
            </a:extLst>
          </p:cNvPr>
          <p:cNvSpPr txBox="1"/>
          <p:nvPr/>
        </p:nvSpPr>
        <p:spPr>
          <a:xfrm>
            <a:off x="2260932" y="2362364"/>
            <a:ext cx="1894973" cy="314169"/>
          </a:xfrm>
          <a:prstGeom prst="rect">
            <a:avLst/>
          </a:prstGeom>
          <a:noFill/>
        </p:spPr>
        <p:txBody>
          <a:bodyPr wrap="square" rtlCol="0">
            <a:spAutoFit/>
          </a:bodyPr>
          <a:lstStyle/>
          <a:p>
            <a:r>
              <a:rPr lang="en-GB" sz="1400" dirty="0">
                <a:solidFill>
                  <a:srgbClr val="828187"/>
                </a:solidFill>
                <a:latin typeface="HelveticaNeueLT Pro 55 Roman" pitchFamily="34" charset="0"/>
                <a:ea typeface="Helvetica Neue" charset="0"/>
                <a:cs typeface="Helvetica Neue" charset="0"/>
              </a:rPr>
              <a:t>Miscommunication</a:t>
            </a:r>
          </a:p>
        </p:txBody>
      </p:sp>
      <p:sp>
        <p:nvSpPr>
          <p:cNvPr id="11" name="TextBox 10">
            <a:extLst>
              <a:ext uri="{FF2B5EF4-FFF2-40B4-BE49-F238E27FC236}">
                <a16:creationId xmlns="" xmlns:a16="http://schemas.microsoft.com/office/drawing/2014/main" id="{6298C196-2728-F14E-8462-E9101738CEE8}"/>
              </a:ext>
            </a:extLst>
          </p:cNvPr>
          <p:cNvSpPr txBox="1"/>
          <p:nvPr/>
        </p:nvSpPr>
        <p:spPr>
          <a:xfrm>
            <a:off x="2317086" y="4560132"/>
            <a:ext cx="1894973" cy="314169"/>
          </a:xfrm>
          <a:prstGeom prst="rect">
            <a:avLst/>
          </a:prstGeom>
          <a:noFill/>
        </p:spPr>
        <p:txBody>
          <a:bodyPr wrap="square" rtlCol="0">
            <a:spAutoFit/>
          </a:bodyPr>
          <a:lstStyle/>
          <a:p>
            <a:r>
              <a:rPr lang="en-GB" sz="1400" dirty="0">
                <a:solidFill>
                  <a:srgbClr val="828187"/>
                </a:solidFill>
                <a:latin typeface="HelveticaNeueLT Pro 55 Roman" pitchFamily="34" charset="0"/>
                <a:ea typeface="Helvetica Neue" charset="0"/>
                <a:cs typeface="Helvetica Neue" charset="0"/>
              </a:rPr>
              <a:t>Virtual Proof Error</a:t>
            </a:r>
          </a:p>
        </p:txBody>
      </p:sp>
      <p:sp>
        <p:nvSpPr>
          <p:cNvPr id="12" name="TextBox 11">
            <a:extLst>
              <a:ext uri="{FF2B5EF4-FFF2-40B4-BE49-F238E27FC236}">
                <a16:creationId xmlns="" xmlns:a16="http://schemas.microsoft.com/office/drawing/2014/main" id="{CEA06398-C432-DF46-9DFD-EE3F784A1840}"/>
              </a:ext>
            </a:extLst>
          </p:cNvPr>
          <p:cNvSpPr txBox="1"/>
          <p:nvPr/>
        </p:nvSpPr>
        <p:spPr>
          <a:xfrm>
            <a:off x="9020636" y="3708365"/>
            <a:ext cx="2279277" cy="307777"/>
          </a:xfrm>
          <a:prstGeom prst="rect">
            <a:avLst/>
          </a:prstGeom>
          <a:noFill/>
        </p:spPr>
        <p:txBody>
          <a:bodyPr wrap="square" rtlCol="0">
            <a:spAutoFit/>
          </a:bodyPr>
          <a:lstStyle/>
          <a:p>
            <a:r>
              <a:rPr lang="en-GB" sz="1400" dirty="0">
                <a:solidFill>
                  <a:srgbClr val="828187"/>
                </a:solidFill>
                <a:latin typeface="HelveticaNeueLT Pro 55 Roman" pitchFamily="34" charset="0"/>
                <a:ea typeface="Helvetica Neue" charset="0"/>
                <a:cs typeface="Helvetica Neue" charset="0"/>
              </a:rPr>
              <a:t>Sales Order Entry Error</a:t>
            </a:r>
          </a:p>
        </p:txBody>
      </p:sp>
      <p:sp>
        <p:nvSpPr>
          <p:cNvPr id="13" name="Rectangle 12">
            <a:extLst>
              <a:ext uri="{FF2B5EF4-FFF2-40B4-BE49-F238E27FC236}">
                <a16:creationId xmlns="" xmlns:a16="http://schemas.microsoft.com/office/drawing/2014/main" id="{63B08466-0894-B84F-A150-C56C7E31D452}"/>
              </a:ext>
            </a:extLst>
          </p:cNvPr>
          <p:cNvSpPr/>
          <p:nvPr/>
        </p:nvSpPr>
        <p:spPr>
          <a:xfrm>
            <a:off x="415488" y="5618748"/>
            <a:ext cx="11222995" cy="646331"/>
          </a:xfrm>
          <a:prstGeom prst="rect">
            <a:avLst/>
          </a:prstGeom>
        </p:spPr>
        <p:txBody>
          <a:bodyPr wrap="square">
            <a:spAutoFit/>
          </a:bodyPr>
          <a:lstStyle/>
          <a:p>
            <a:pPr algn="ctr"/>
            <a:r>
              <a:rPr lang="en-GB" dirty="0">
                <a:solidFill>
                  <a:srgbClr val="828187"/>
                </a:solidFill>
                <a:latin typeface="HelveticaNeueLT Pro 55 Roman"/>
              </a:rPr>
              <a:t>During the training we will be looking into how you can </a:t>
            </a:r>
            <a:r>
              <a:rPr lang="en-GB" dirty="0">
                <a:solidFill>
                  <a:srgbClr val="B50230"/>
                </a:solidFill>
                <a:latin typeface="HelveticaNeueLT Pro 55 Roman"/>
              </a:rPr>
              <a:t>avoid</a:t>
            </a:r>
            <a:r>
              <a:rPr lang="en-GB" dirty="0">
                <a:solidFill>
                  <a:srgbClr val="828187"/>
                </a:solidFill>
                <a:latin typeface="HelveticaNeueLT Pro 55 Roman"/>
              </a:rPr>
              <a:t> the most common sales mistakes and keep your customers </a:t>
            </a:r>
            <a:r>
              <a:rPr lang="en-GB" dirty="0">
                <a:solidFill>
                  <a:srgbClr val="B50230"/>
                </a:solidFill>
                <a:latin typeface="HelveticaNeueLT Pro 55 Roman"/>
              </a:rPr>
              <a:t>happy</a:t>
            </a:r>
            <a:r>
              <a:rPr lang="en-GB" dirty="0">
                <a:solidFill>
                  <a:srgbClr val="828187"/>
                </a:solidFill>
                <a:latin typeface="HelveticaNeueLT Pro 55 Roman"/>
              </a:rPr>
              <a:t>.</a:t>
            </a:r>
          </a:p>
        </p:txBody>
      </p:sp>
    </p:spTree>
    <p:extLst>
      <p:ext uri="{BB962C8B-B14F-4D97-AF65-F5344CB8AC3E}">
        <p14:creationId xmlns:p14="http://schemas.microsoft.com/office/powerpoint/2010/main" val="36761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108" y="2973721"/>
            <a:ext cx="9321783" cy="461665"/>
          </a:xfrm>
          <a:prstGeom prst="rect">
            <a:avLst/>
          </a:prstGeom>
          <a:noFill/>
        </p:spPr>
        <p:txBody>
          <a:bodyPr wrap="none" rtlCol="0">
            <a:spAutoFit/>
          </a:bodyPr>
          <a:lstStyle/>
          <a:p>
            <a:r>
              <a:rPr lang="en-GB" sz="2400" b="1" dirty="0">
                <a:solidFill>
                  <a:srgbClr val="828187"/>
                </a:solidFill>
                <a:latin typeface="HelveticaNeueLT Pro 95 Blk"/>
              </a:rPr>
              <a:t>Any Questions or perhaps an example of your aftersales case you would like to share? </a:t>
            </a:r>
          </a:p>
        </p:txBody>
      </p:sp>
    </p:spTree>
    <p:extLst>
      <p:ext uri="{BB962C8B-B14F-4D97-AF65-F5344CB8AC3E}">
        <p14:creationId xmlns:p14="http://schemas.microsoft.com/office/powerpoint/2010/main" val="2266355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5558170-C338-9C46-BEBC-6FCB77997D25}"/>
              </a:ext>
            </a:extLst>
          </p:cNvPr>
          <p:cNvSpPr/>
          <p:nvPr/>
        </p:nvSpPr>
        <p:spPr>
          <a:xfrm>
            <a:off x="4175760" y="2844225"/>
            <a:ext cx="3840480" cy="584775"/>
          </a:xfrm>
          <a:prstGeom prst="rect">
            <a:avLst/>
          </a:prstGeom>
        </p:spPr>
        <p:txBody>
          <a:bodyPr wrap="square">
            <a:spAutoFit/>
          </a:bodyPr>
          <a:lstStyle/>
          <a:p>
            <a:r>
              <a:rPr lang="en-GB" sz="1000" b="1" dirty="0">
                <a:solidFill>
                  <a:srgbClr val="B50230"/>
                </a:solidFill>
                <a:latin typeface="HelveticaNeueLT Pro 95 Blk"/>
                <a:ea typeface="Helvetica Neue" charset="0"/>
                <a:cs typeface="Helvetica Neue" charset="0"/>
              </a:rPr>
              <a:t>1.</a:t>
            </a:r>
            <a:r>
              <a:rPr lang="en-GB" sz="1000" b="1" dirty="0">
                <a:solidFill>
                  <a:srgbClr val="B50230"/>
                </a:solidFill>
                <a:latin typeface="HelveticaNeueLT Pro 95 Blk"/>
              </a:rPr>
              <a:t> </a:t>
            </a:r>
            <a:r>
              <a:rPr lang="en-GB" sz="3200" b="1" dirty="0">
                <a:solidFill>
                  <a:srgbClr val="B50230"/>
                </a:solidFill>
                <a:latin typeface="HelveticaNeueLT Pro 95 Blk"/>
              </a:rPr>
              <a:t>Sales</a:t>
            </a:r>
            <a:r>
              <a:rPr lang="en-GB" sz="2400" b="1" dirty="0">
                <a:solidFill>
                  <a:srgbClr val="B50230"/>
                </a:solidFill>
                <a:latin typeface="HelveticaNeueLT Pro 95 Blk"/>
              </a:rPr>
              <a:t> </a:t>
            </a:r>
            <a:r>
              <a:rPr lang="en-GB" sz="3200" b="1" dirty="0">
                <a:solidFill>
                  <a:srgbClr val="B50230"/>
                </a:solidFill>
                <a:latin typeface="HelveticaNeueLT Pro 95 Blk" pitchFamily="34" charset="0"/>
              </a:rPr>
              <a:t>Order</a:t>
            </a:r>
            <a:r>
              <a:rPr lang="en-GB" sz="3200" b="1" dirty="0">
                <a:solidFill>
                  <a:srgbClr val="B50230"/>
                </a:solidFill>
                <a:latin typeface="HelveticaNeueLT Pro 95 Blk"/>
              </a:rPr>
              <a:t> Entry Errors</a:t>
            </a:r>
          </a:p>
        </p:txBody>
      </p:sp>
    </p:spTree>
    <p:extLst>
      <p:ext uri="{BB962C8B-B14F-4D97-AF65-F5344CB8AC3E}">
        <p14:creationId xmlns:p14="http://schemas.microsoft.com/office/powerpoint/2010/main" val="1779574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644" y="1865046"/>
            <a:ext cx="5290331" cy="1169551"/>
          </a:xfrm>
          <a:prstGeom prst="rect">
            <a:avLst/>
          </a:prstGeom>
          <a:noFill/>
        </p:spPr>
        <p:txBody>
          <a:bodyPr wrap="square" rtlCol="0">
            <a:spAutoFit/>
          </a:bodyPr>
          <a:lstStyle/>
          <a:p>
            <a:r>
              <a:rPr lang="en-GB" sz="1400" dirty="0">
                <a:solidFill>
                  <a:srgbClr val="828187"/>
                </a:solidFill>
                <a:latin typeface="HelveticaNeueLT Pro 55 Roman"/>
              </a:rPr>
              <a:t>Territories most commonly affected:</a:t>
            </a:r>
          </a:p>
          <a:p>
            <a:endParaRPr lang="en-GB" sz="1400" dirty="0">
              <a:solidFill>
                <a:srgbClr val="828187"/>
              </a:solidFill>
              <a:latin typeface="HelveticaNeueLT Pro 55 Roman"/>
            </a:endParaRPr>
          </a:p>
          <a:p>
            <a:pPr marL="285750" indent="-285750">
              <a:buFont typeface="Arial" panose="020B0604020202020204" pitchFamily="34" charset="0"/>
              <a:buChar char="•"/>
            </a:pPr>
            <a:r>
              <a:rPr lang="en-GB" sz="1400" dirty="0">
                <a:solidFill>
                  <a:srgbClr val="828187"/>
                </a:solidFill>
                <a:latin typeface="HelveticaNeueLT Pro 55 Roman"/>
              </a:rPr>
              <a:t>Switzerland – preferable currency CHF </a:t>
            </a:r>
          </a:p>
          <a:p>
            <a:pPr marL="285750" indent="-285750">
              <a:buFont typeface="Arial" panose="020B0604020202020204" pitchFamily="34" charset="0"/>
              <a:buChar char="•"/>
            </a:pPr>
            <a:r>
              <a:rPr lang="en-GB" sz="1400" dirty="0">
                <a:solidFill>
                  <a:srgbClr val="828187"/>
                </a:solidFill>
                <a:latin typeface="HelveticaNeueLT Pro 55 Roman"/>
              </a:rPr>
              <a:t>Ireland - EUR</a:t>
            </a:r>
          </a:p>
          <a:p>
            <a:pPr marL="285750" indent="-285750">
              <a:buFont typeface="Arial" panose="020B0604020202020204" pitchFamily="34" charset="0"/>
              <a:buChar char="•"/>
            </a:pPr>
            <a:r>
              <a:rPr lang="en-GB" sz="1400" dirty="0">
                <a:solidFill>
                  <a:srgbClr val="828187"/>
                </a:solidFill>
                <a:latin typeface="HelveticaNeueLT Pro 55 Roman"/>
              </a:rPr>
              <a:t>Northern Ireland - GBP</a:t>
            </a:r>
          </a:p>
        </p:txBody>
      </p:sp>
      <p:sp>
        <p:nvSpPr>
          <p:cNvPr id="3" name="Rectangle 2">
            <a:extLst>
              <a:ext uri="{FF2B5EF4-FFF2-40B4-BE49-F238E27FC236}">
                <a16:creationId xmlns="" xmlns:a16="http://schemas.microsoft.com/office/drawing/2014/main" id="{0F7EDBB1-307B-3547-A6FF-DE9340F95186}"/>
              </a:ext>
            </a:extLst>
          </p:cNvPr>
          <p:cNvSpPr/>
          <p:nvPr/>
        </p:nvSpPr>
        <p:spPr>
          <a:xfrm>
            <a:off x="341644" y="1241734"/>
            <a:ext cx="3576620" cy="461665"/>
          </a:xfrm>
          <a:prstGeom prst="rect">
            <a:avLst/>
          </a:prstGeom>
        </p:spPr>
        <p:txBody>
          <a:bodyPr wrap="none">
            <a:spAutoFit/>
          </a:bodyPr>
          <a:lstStyle/>
          <a:p>
            <a:r>
              <a:rPr lang="en-GB" sz="800" b="1" dirty="0">
                <a:solidFill>
                  <a:srgbClr val="B50230"/>
                </a:solidFill>
                <a:latin typeface="HelveticaNeueLT Pro 95 Blk" pitchFamily="34" charset="0"/>
              </a:rPr>
              <a:t>1.1</a:t>
            </a:r>
            <a:r>
              <a:rPr lang="en-GB" sz="1000" b="1" dirty="0">
                <a:solidFill>
                  <a:srgbClr val="828187"/>
                </a:solidFill>
                <a:latin typeface="HelveticaNeueLT Pro 95 Blk" pitchFamily="34" charset="0"/>
              </a:rPr>
              <a:t> </a:t>
            </a:r>
            <a:r>
              <a:rPr lang="en-GB" sz="2400" b="1" dirty="0">
                <a:solidFill>
                  <a:srgbClr val="B50230"/>
                </a:solidFill>
                <a:latin typeface="HelveticaNeueLT Pro 95 Blk" pitchFamily="34" charset="0"/>
              </a:rPr>
              <a:t>Wrong Currency </a:t>
            </a:r>
            <a:r>
              <a:rPr lang="en-GB" sz="2400" b="1" dirty="0" smtClean="0">
                <a:solidFill>
                  <a:srgbClr val="B50230"/>
                </a:solidFill>
                <a:latin typeface="HelveticaNeueLT Pro 95 Blk" pitchFamily="34" charset="0"/>
              </a:rPr>
              <a:t>for New Leads</a:t>
            </a:r>
            <a:endParaRPr lang="en-GB" sz="2400" b="1" dirty="0">
              <a:solidFill>
                <a:srgbClr val="B50230"/>
              </a:solidFill>
              <a:latin typeface="HelveticaNeueLT Pro 95 Blk" pitchFamily="34" charset="0"/>
            </a:endParaRPr>
          </a:p>
        </p:txBody>
      </p:sp>
      <p:sp>
        <p:nvSpPr>
          <p:cNvPr id="5" name="Rectangle 4">
            <a:extLst>
              <a:ext uri="{FF2B5EF4-FFF2-40B4-BE49-F238E27FC236}">
                <a16:creationId xmlns="" xmlns:a16="http://schemas.microsoft.com/office/drawing/2014/main" id="{9A4ED9EA-E2B0-984F-9659-90A06BE0FB93}"/>
              </a:ext>
            </a:extLst>
          </p:cNvPr>
          <p:cNvSpPr/>
          <p:nvPr/>
        </p:nvSpPr>
        <p:spPr>
          <a:xfrm>
            <a:off x="341644" y="3628936"/>
            <a:ext cx="5144754" cy="954107"/>
          </a:xfrm>
          <a:prstGeom prst="rect">
            <a:avLst/>
          </a:prstGeom>
        </p:spPr>
        <p:txBody>
          <a:bodyPr wrap="square">
            <a:spAutoFit/>
          </a:bodyPr>
          <a:lstStyle/>
          <a:p>
            <a:r>
              <a:rPr lang="en-GB" sz="1400" b="1" dirty="0">
                <a:solidFill>
                  <a:srgbClr val="B50230"/>
                </a:solidFill>
                <a:latin typeface="HelveticaNeueLT Pro 55 Roman"/>
              </a:rPr>
              <a:t>Solution: </a:t>
            </a:r>
            <a:r>
              <a:rPr lang="en-GB" sz="1400" dirty="0">
                <a:solidFill>
                  <a:srgbClr val="828187"/>
                </a:solidFill>
                <a:latin typeface="HelveticaNeueLT Pro 55 Roman"/>
              </a:rPr>
              <a:t>When you receive a New Web Lead you should check ‘Location of User Computer’ in the online form so you can tick the correct Primary Currency on NetSuite and in the quote.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79" y="961452"/>
            <a:ext cx="5739994" cy="5188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6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404" y="1846784"/>
            <a:ext cx="5975683" cy="2893100"/>
          </a:xfrm>
          <a:prstGeom prst="rect">
            <a:avLst/>
          </a:prstGeom>
          <a:noFill/>
        </p:spPr>
        <p:txBody>
          <a:bodyPr wrap="square" rtlCol="0">
            <a:spAutoFit/>
          </a:bodyPr>
          <a:lstStyle/>
          <a:p>
            <a:r>
              <a:rPr lang="en-GB" sz="1400" b="1" dirty="0">
                <a:solidFill>
                  <a:srgbClr val="B50230"/>
                </a:solidFill>
                <a:latin typeface="HelveticaNeueLT Pro 55 Roman"/>
              </a:rPr>
              <a:t>Scenario: </a:t>
            </a:r>
            <a:r>
              <a:rPr lang="en-GB" sz="1400" dirty="0">
                <a:solidFill>
                  <a:srgbClr val="828187"/>
                </a:solidFill>
                <a:latin typeface="HelveticaNeueLT Pro 55 Roman"/>
              </a:rPr>
              <a:t>The Lead was by mistake saved in NetSuite with GBP as Primary currency under the Finance tab. The quote was created correctly in EUR.</a:t>
            </a:r>
          </a:p>
          <a:p>
            <a:r>
              <a:rPr lang="en-GB" sz="1400" dirty="0">
                <a:solidFill>
                  <a:srgbClr val="828187"/>
                </a:solidFill>
                <a:latin typeface="HelveticaNeueLT Pro 55 Roman"/>
              </a:rPr>
              <a:t>When uploading the quote to a NetSuite Sales Order the unit price will automatically switch to the Primary currency, in this case GBP. </a:t>
            </a:r>
          </a:p>
          <a:p>
            <a:endParaRPr lang="en-GB" sz="1400" dirty="0">
              <a:solidFill>
                <a:srgbClr val="828187"/>
              </a:solidFill>
              <a:latin typeface="HelveticaNeueLT Pro 55 Roman"/>
            </a:endParaRPr>
          </a:p>
          <a:p>
            <a:r>
              <a:rPr lang="en-GB" sz="1400" b="1" dirty="0">
                <a:solidFill>
                  <a:srgbClr val="B50230"/>
                </a:solidFill>
                <a:latin typeface="HelveticaNeueLT Pro 55 Roman"/>
              </a:rPr>
              <a:t>Solution: </a:t>
            </a:r>
            <a:r>
              <a:rPr lang="en-GB" sz="1400" dirty="0">
                <a:solidFill>
                  <a:srgbClr val="828187"/>
                </a:solidFill>
                <a:latin typeface="HelveticaNeueLT Pro 55 Roman"/>
              </a:rPr>
              <a:t>If the lead is already in NetSuite or it’s an existing customer you should always double check the currency before quoting </a:t>
            </a:r>
            <a:r>
              <a:rPr lang="en-GB" sz="1400" dirty="0">
                <a:solidFill>
                  <a:srgbClr val="B50230"/>
                </a:solidFill>
                <a:latin typeface="HelveticaNeueLT Pro 55 Roman"/>
              </a:rPr>
              <a:t>or</a:t>
            </a:r>
            <a:r>
              <a:rPr lang="en-GB" sz="1400" dirty="0">
                <a:solidFill>
                  <a:srgbClr val="828187"/>
                </a:solidFill>
                <a:latin typeface="HelveticaNeueLT Pro 55 Roman"/>
              </a:rPr>
              <a:t> placing the order. </a:t>
            </a:r>
          </a:p>
          <a:p>
            <a:endParaRPr lang="en-GB" sz="1400" b="1" dirty="0">
              <a:solidFill>
                <a:srgbClr val="B50230"/>
              </a:solidFill>
              <a:latin typeface="HelveticaNeueLT Pro 55 Roman"/>
            </a:endParaRPr>
          </a:p>
          <a:p>
            <a:r>
              <a:rPr lang="en-GB" sz="1400" b="1" dirty="0">
                <a:solidFill>
                  <a:srgbClr val="B50230"/>
                </a:solidFill>
                <a:latin typeface="HelveticaNeueLT Pro 55 Roman"/>
              </a:rPr>
              <a:t>Exception: </a:t>
            </a:r>
            <a:r>
              <a:rPr lang="en-GB" sz="1400" dirty="0">
                <a:solidFill>
                  <a:srgbClr val="828187"/>
                </a:solidFill>
                <a:latin typeface="HelveticaNeueLT Pro 55 Roman"/>
              </a:rPr>
              <a:t>In some rare cases your customer might request to be billed in different currencies for each order, there is an option to add several currencies in the Financial tab. </a:t>
            </a:r>
          </a:p>
        </p:txBody>
      </p:sp>
      <p:sp>
        <p:nvSpPr>
          <p:cNvPr id="5" name="TextBox 4"/>
          <p:cNvSpPr txBox="1"/>
          <p:nvPr/>
        </p:nvSpPr>
        <p:spPr>
          <a:xfrm>
            <a:off x="6669741" y="3999497"/>
            <a:ext cx="5378824" cy="646331"/>
          </a:xfrm>
          <a:prstGeom prst="rect">
            <a:avLst/>
          </a:prstGeom>
          <a:noFill/>
        </p:spPr>
        <p:txBody>
          <a:bodyPr wrap="square" rtlCol="0">
            <a:spAutoFit/>
          </a:bodyPr>
          <a:lstStyle/>
          <a:p>
            <a:pPr marL="342900" indent="-342900">
              <a:buFont typeface="+mj-lt"/>
              <a:buAutoNum type="arabicPeriod"/>
            </a:pPr>
            <a:endParaRPr lang="en-GB" dirty="0">
              <a:solidFill>
                <a:srgbClr val="828187"/>
              </a:solidFill>
              <a:latin typeface="Helvetica Neue"/>
            </a:endParaRPr>
          </a:p>
          <a:p>
            <a:endParaRPr lang="en-GB" dirty="0"/>
          </a:p>
        </p:txBody>
      </p:sp>
      <p:sp>
        <p:nvSpPr>
          <p:cNvPr id="2" name="Rectangle 1">
            <a:extLst>
              <a:ext uri="{FF2B5EF4-FFF2-40B4-BE49-F238E27FC236}">
                <a16:creationId xmlns="" xmlns:a16="http://schemas.microsoft.com/office/drawing/2014/main" id="{AB6020CB-F975-DD40-9E46-561AB7AFAF4A}"/>
              </a:ext>
            </a:extLst>
          </p:cNvPr>
          <p:cNvSpPr/>
          <p:nvPr/>
        </p:nvSpPr>
        <p:spPr>
          <a:xfrm>
            <a:off x="354404" y="1293093"/>
            <a:ext cx="4852610" cy="461665"/>
          </a:xfrm>
          <a:prstGeom prst="rect">
            <a:avLst/>
          </a:prstGeom>
        </p:spPr>
        <p:txBody>
          <a:bodyPr wrap="none">
            <a:spAutoFit/>
          </a:bodyPr>
          <a:lstStyle/>
          <a:p>
            <a:r>
              <a:rPr lang="en-GB" sz="800" b="1" dirty="0">
                <a:solidFill>
                  <a:srgbClr val="B50230"/>
                </a:solidFill>
                <a:latin typeface="HelveticaNeueLT Pro 95 Blk"/>
              </a:rPr>
              <a:t>1.2</a:t>
            </a:r>
            <a:r>
              <a:rPr lang="en-GB" b="1" dirty="0">
                <a:solidFill>
                  <a:srgbClr val="828187"/>
                </a:solidFill>
                <a:latin typeface="Helvetica Neue"/>
              </a:rPr>
              <a:t> </a:t>
            </a:r>
            <a:r>
              <a:rPr lang="en-GB" sz="2400" b="1" dirty="0">
                <a:solidFill>
                  <a:srgbClr val="B50230"/>
                </a:solidFill>
                <a:latin typeface="HelveticaNeueLT Pro 95 Blk"/>
              </a:rPr>
              <a:t>Wrong Currency for old </a:t>
            </a:r>
            <a:r>
              <a:rPr lang="en-GB" sz="2400" b="1" dirty="0" smtClean="0">
                <a:solidFill>
                  <a:srgbClr val="B50230"/>
                </a:solidFill>
                <a:latin typeface="HelveticaNeueLT Pro 95 Blk"/>
              </a:rPr>
              <a:t>Leads/Customers</a:t>
            </a:r>
            <a:endParaRPr lang="en-GB" sz="2400" b="1" dirty="0">
              <a:solidFill>
                <a:srgbClr val="B50230"/>
              </a:solidFill>
              <a:latin typeface="HelveticaNeueLT Pro 95 Blk"/>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820" y="4739884"/>
            <a:ext cx="2273658" cy="152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967" y="923973"/>
            <a:ext cx="3859986" cy="533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7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961" y="1749886"/>
            <a:ext cx="5680417" cy="1169551"/>
          </a:xfrm>
          <a:prstGeom prst="rect">
            <a:avLst/>
          </a:prstGeom>
          <a:noFill/>
        </p:spPr>
        <p:txBody>
          <a:bodyPr wrap="square" rtlCol="0">
            <a:spAutoFit/>
          </a:bodyPr>
          <a:lstStyle/>
          <a:p>
            <a:r>
              <a:rPr lang="en-GB" sz="1400" b="1" dirty="0">
                <a:solidFill>
                  <a:srgbClr val="B50230"/>
                </a:solidFill>
                <a:latin typeface="HelveticaNeueLT Pro 55 Roman"/>
              </a:rPr>
              <a:t>Scenario:</a:t>
            </a:r>
            <a:r>
              <a:rPr lang="en-GB" sz="1400" dirty="0">
                <a:solidFill>
                  <a:srgbClr val="B50230"/>
                </a:solidFill>
                <a:latin typeface="HelveticaNeueLT Pro 55 Roman"/>
              </a:rPr>
              <a:t> </a:t>
            </a:r>
            <a:r>
              <a:rPr lang="en-GB" sz="1400" dirty="0">
                <a:solidFill>
                  <a:srgbClr val="828187"/>
                </a:solidFill>
                <a:latin typeface="HelveticaNeueLT Pro 55 Roman"/>
              </a:rPr>
              <a:t>Order from a returning customer is placed in NetSuite with the same shipping address as their previous order. However the customer has moved or wishes to have it delivered to a different location. SAM did not double check the delivery address with the customer. </a:t>
            </a:r>
          </a:p>
        </p:txBody>
      </p:sp>
      <p:sp>
        <p:nvSpPr>
          <p:cNvPr id="3" name="TextBox 2">
            <a:extLst>
              <a:ext uri="{FF2B5EF4-FFF2-40B4-BE49-F238E27FC236}">
                <a16:creationId xmlns="" xmlns:a16="http://schemas.microsoft.com/office/drawing/2014/main" id="{5255E50F-567E-3E42-A341-141293D4DAF6}"/>
              </a:ext>
            </a:extLst>
          </p:cNvPr>
          <p:cNvSpPr txBox="1"/>
          <p:nvPr/>
        </p:nvSpPr>
        <p:spPr>
          <a:xfrm>
            <a:off x="348961" y="3592735"/>
            <a:ext cx="5680417" cy="1446550"/>
          </a:xfrm>
          <a:prstGeom prst="rect">
            <a:avLst/>
          </a:prstGeom>
          <a:noFill/>
        </p:spPr>
        <p:txBody>
          <a:bodyPr wrap="square" rtlCol="0">
            <a:spAutoFit/>
          </a:bodyPr>
          <a:lstStyle/>
          <a:p>
            <a:r>
              <a:rPr lang="en-US" sz="1400" b="1" dirty="0">
                <a:solidFill>
                  <a:srgbClr val="B50230"/>
                </a:solidFill>
                <a:latin typeface="HelveticaNeueLT Pro 55 Roman"/>
              </a:rPr>
              <a:t>Solution</a:t>
            </a:r>
            <a:r>
              <a:rPr lang="en-US" sz="1400" dirty="0">
                <a:solidFill>
                  <a:srgbClr val="B50230"/>
                </a:solidFill>
                <a:latin typeface="HelveticaNeueLT Pro 55 Roman"/>
              </a:rPr>
              <a:t>: </a:t>
            </a:r>
            <a:r>
              <a:rPr lang="en-GB" sz="1400" dirty="0">
                <a:solidFill>
                  <a:srgbClr val="828187"/>
                </a:solidFill>
                <a:latin typeface="HelveticaNeueLT Pro 55 Roman"/>
              </a:rPr>
              <a:t>Order details confirmation email should without exception be sent to both new and returning customers. The email should include the shipping address and a complete quote of the order the customer needs to confirm prior to you placing the order in NetSuite. For repeat enquiries it is better to outline the delivery address in the email body. </a:t>
            </a:r>
          </a:p>
          <a:p>
            <a:endParaRPr lang="en-US" dirty="0"/>
          </a:p>
        </p:txBody>
      </p:sp>
      <p:sp>
        <p:nvSpPr>
          <p:cNvPr id="6" name="Rectangle 5">
            <a:extLst>
              <a:ext uri="{FF2B5EF4-FFF2-40B4-BE49-F238E27FC236}">
                <a16:creationId xmlns="" xmlns:a16="http://schemas.microsoft.com/office/drawing/2014/main" id="{C7BA1A16-0A7B-2744-A39F-0984AB7171F5}"/>
              </a:ext>
            </a:extLst>
          </p:cNvPr>
          <p:cNvSpPr/>
          <p:nvPr/>
        </p:nvSpPr>
        <p:spPr>
          <a:xfrm>
            <a:off x="348961" y="1280129"/>
            <a:ext cx="3268844" cy="461665"/>
          </a:xfrm>
          <a:prstGeom prst="rect">
            <a:avLst/>
          </a:prstGeom>
        </p:spPr>
        <p:txBody>
          <a:bodyPr wrap="none">
            <a:spAutoFit/>
          </a:bodyPr>
          <a:lstStyle/>
          <a:p>
            <a:r>
              <a:rPr lang="en-GB" sz="800" b="1" dirty="0">
                <a:solidFill>
                  <a:srgbClr val="B50230"/>
                </a:solidFill>
                <a:latin typeface="HelveticaNeueLT Pro 95 Blk"/>
              </a:rPr>
              <a:t>1.3</a:t>
            </a:r>
            <a:r>
              <a:rPr lang="en-GB" sz="1400" b="1" dirty="0">
                <a:solidFill>
                  <a:srgbClr val="B50230"/>
                </a:solidFill>
                <a:latin typeface="Helvetica Neue"/>
              </a:rPr>
              <a:t> </a:t>
            </a:r>
            <a:r>
              <a:rPr lang="en-GB" sz="2400" b="1" dirty="0">
                <a:solidFill>
                  <a:srgbClr val="B50230"/>
                </a:solidFill>
                <a:latin typeface="HelveticaNeueLT Pro 95 Blk"/>
              </a:rPr>
              <a:t>Incorrect Shipping Address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662" y="2185112"/>
            <a:ext cx="5819020" cy="207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8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17" y="2002210"/>
            <a:ext cx="5755347" cy="1169551"/>
          </a:xfrm>
          <a:prstGeom prst="rect">
            <a:avLst/>
          </a:prstGeom>
          <a:noFill/>
        </p:spPr>
        <p:txBody>
          <a:bodyPr wrap="square" rtlCol="0">
            <a:spAutoFit/>
          </a:bodyPr>
          <a:lstStyle/>
          <a:p>
            <a:r>
              <a:rPr lang="en-GB" sz="1400" b="1" dirty="0">
                <a:solidFill>
                  <a:srgbClr val="B50230"/>
                </a:solidFill>
                <a:latin typeface="HelveticaNeueLT Pro 55 Roman"/>
              </a:rPr>
              <a:t>Scenario: </a:t>
            </a:r>
            <a:r>
              <a:rPr lang="en-GB" sz="1400" dirty="0">
                <a:solidFill>
                  <a:srgbClr val="828187"/>
                </a:solidFill>
                <a:latin typeface="HelveticaNeueLT Pro 55 Roman"/>
              </a:rPr>
              <a:t>The order was delivered with an incorrect Virtual Proof and a replacement order has to be placed.</a:t>
            </a:r>
          </a:p>
          <a:p>
            <a:endParaRPr lang="en-GB" sz="1400" dirty="0">
              <a:solidFill>
                <a:srgbClr val="828187"/>
              </a:solidFill>
              <a:latin typeface="HelveticaNeueLT Pro 55 Roman"/>
            </a:endParaRPr>
          </a:p>
          <a:p>
            <a:r>
              <a:rPr lang="en-GB" sz="1400" dirty="0">
                <a:solidFill>
                  <a:srgbClr val="828187"/>
                </a:solidFill>
                <a:latin typeface="HelveticaNeueLT Pro 55 Roman"/>
              </a:rPr>
              <a:t>Below instructions </a:t>
            </a:r>
            <a:r>
              <a:rPr lang="en-GB" sz="1400" dirty="0" smtClean="0">
                <a:solidFill>
                  <a:srgbClr val="828187"/>
                </a:solidFill>
                <a:latin typeface="HelveticaNeueLT Pro 55 Roman"/>
              </a:rPr>
              <a:t>were </a:t>
            </a:r>
            <a:r>
              <a:rPr lang="en-GB" sz="1400" dirty="0">
                <a:solidFill>
                  <a:srgbClr val="828187"/>
                </a:solidFill>
                <a:latin typeface="HelveticaNeueLT Pro 55 Roman"/>
              </a:rPr>
              <a:t>provided by Aftersales for the new order with correct Virtual Proof.</a:t>
            </a:r>
          </a:p>
        </p:txBody>
      </p:sp>
      <p:sp>
        <p:nvSpPr>
          <p:cNvPr id="9" name="TextBox 8">
            <a:extLst>
              <a:ext uri="{FF2B5EF4-FFF2-40B4-BE49-F238E27FC236}">
                <a16:creationId xmlns="" xmlns:a16="http://schemas.microsoft.com/office/drawing/2014/main" id="{318EA815-5272-3749-96F2-E9E3F6BF27BF}"/>
              </a:ext>
            </a:extLst>
          </p:cNvPr>
          <p:cNvSpPr txBox="1"/>
          <p:nvPr/>
        </p:nvSpPr>
        <p:spPr>
          <a:xfrm>
            <a:off x="6358231" y="4511385"/>
            <a:ext cx="5523325" cy="738664"/>
          </a:xfrm>
          <a:prstGeom prst="rect">
            <a:avLst/>
          </a:prstGeom>
          <a:noFill/>
        </p:spPr>
        <p:txBody>
          <a:bodyPr wrap="square" rtlCol="0">
            <a:spAutoFit/>
          </a:bodyPr>
          <a:lstStyle/>
          <a:p>
            <a:r>
              <a:rPr lang="en-GB" sz="1400" b="1" dirty="0">
                <a:solidFill>
                  <a:srgbClr val="B50230"/>
                </a:solidFill>
                <a:latin typeface="HelveticaNeueLT Pro 55 Roman"/>
              </a:rPr>
              <a:t>Solution: </a:t>
            </a:r>
            <a:r>
              <a:rPr lang="en-GB" sz="1400" dirty="0">
                <a:solidFill>
                  <a:srgbClr val="828187"/>
                </a:solidFill>
                <a:latin typeface="HelveticaNeueLT Pro 55 Roman"/>
              </a:rPr>
              <a:t>When placing a replacement order you should </a:t>
            </a:r>
            <a:r>
              <a:rPr lang="en-GB" sz="1400" b="1" dirty="0">
                <a:solidFill>
                  <a:srgbClr val="B50230"/>
                </a:solidFill>
                <a:latin typeface="HelveticaNeueLT Pro 55 Roman"/>
              </a:rPr>
              <a:t>always</a:t>
            </a:r>
            <a:r>
              <a:rPr lang="en-GB" sz="1400" dirty="0">
                <a:solidFill>
                  <a:srgbClr val="828187"/>
                </a:solidFill>
                <a:latin typeface="HelveticaNeueLT Pro 55 Roman"/>
              </a:rPr>
              <a:t> double check the original order to make sure valuable information isn’t missed.</a:t>
            </a:r>
          </a:p>
        </p:txBody>
      </p:sp>
      <p:sp>
        <p:nvSpPr>
          <p:cNvPr id="10" name="TextBox 9">
            <a:extLst>
              <a:ext uri="{FF2B5EF4-FFF2-40B4-BE49-F238E27FC236}">
                <a16:creationId xmlns="" xmlns:a16="http://schemas.microsoft.com/office/drawing/2014/main" id="{60C9BC4D-1896-9542-AABE-D5BB15B8D358}"/>
              </a:ext>
            </a:extLst>
          </p:cNvPr>
          <p:cNvSpPr txBox="1"/>
          <p:nvPr/>
        </p:nvSpPr>
        <p:spPr>
          <a:xfrm>
            <a:off x="6358230" y="2014260"/>
            <a:ext cx="5508884" cy="954107"/>
          </a:xfrm>
          <a:prstGeom prst="rect">
            <a:avLst/>
          </a:prstGeom>
          <a:noFill/>
        </p:spPr>
        <p:txBody>
          <a:bodyPr wrap="square" rtlCol="0">
            <a:spAutoFit/>
          </a:bodyPr>
          <a:lstStyle/>
          <a:p>
            <a:r>
              <a:rPr lang="en-GB" sz="1400" b="1" dirty="0">
                <a:solidFill>
                  <a:srgbClr val="B50230"/>
                </a:solidFill>
                <a:latin typeface="HelveticaNeueLT Pro 55 Roman"/>
              </a:rPr>
              <a:t>Replacement: </a:t>
            </a:r>
            <a:r>
              <a:rPr lang="en-GB" sz="1400" dirty="0">
                <a:solidFill>
                  <a:srgbClr val="828187"/>
                </a:solidFill>
                <a:latin typeface="HelveticaNeueLT Pro 55 Roman"/>
              </a:rPr>
              <a:t>When placing the replacement order the SAM did not check the original Job Notes and the important formatting request from the customer was missed resulting in another aftersales mistake.</a:t>
            </a:r>
          </a:p>
        </p:txBody>
      </p:sp>
      <p:sp>
        <p:nvSpPr>
          <p:cNvPr id="7" name="Rectangle 6">
            <a:extLst>
              <a:ext uri="{FF2B5EF4-FFF2-40B4-BE49-F238E27FC236}">
                <a16:creationId xmlns="" xmlns:a16="http://schemas.microsoft.com/office/drawing/2014/main" id="{4B395D4C-94D9-AF46-83A1-B5E0D1EE1F6E}"/>
              </a:ext>
            </a:extLst>
          </p:cNvPr>
          <p:cNvSpPr/>
          <p:nvPr/>
        </p:nvSpPr>
        <p:spPr>
          <a:xfrm>
            <a:off x="335516" y="1264195"/>
            <a:ext cx="5575165" cy="461665"/>
          </a:xfrm>
          <a:prstGeom prst="rect">
            <a:avLst/>
          </a:prstGeom>
        </p:spPr>
        <p:txBody>
          <a:bodyPr wrap="square">
            <a:spAutoFit/>
          </a:bodyPr>
          <a:lstStyle/>
          <a:p>
            <a:r>
              <a:rPr lang="en-GB" sz="800" b="1" dirty="0">
                <a:solidFill>
                  <a:srgbClr val="B50230"/>
                </a:solidFill>
                <a:latin typeface="HelveticaNeueLT Pro 95 Blk"/>
              </a:rPr>
              <a:t>1.4</a:t>
            </a:r>
            <a:r>
              <a:rPr lang="en-GB" sz="2400" b="1" dirty="0">
                <a:solidFill>
                  <a:srgbClr val="B50230"/>
                </a:solidFill>
                <a:latin typeface="HelveticaNeueLT Pro 95 Blk"/>
              </a:rPr>
              <a:t> Replacement order entry error: Incorrect format</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16" y="3976584"/>
            <a:ext cx="5441646" cy="904133"/>
          </a:xfrm>
          <a:prstGeom prst="rect">
            <a:avLst/>
          </a:prstGeom>
          <a:ln/>
        </p:spPr>
        <p:style>
          <a:lnRef idx="2">
            <a:schemeClr val="accent3"/>
          </a:lnRef>
          <a:fillRef idx="1">
            <a:schemeClr val="lt1"/>
          </a:fillRef>
          <a:effectRef idx="0">
            <a:schemeClr val="accent3"/>
          </a:effectRef>
          <a:fontRef idx="minor">
            <a:schemeClr val="dk1"/>
          </a:fontRef>
        </p:style>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905" y="3100041"/>
            <a:ext cx="4330483" cy="120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0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1000"/>
                                        <p:tgtEl>
                                          <p:spTgt spid="8197"/>
                                        </p:tgtEl>
                                      </p:cBhvr>
                                    </p:animEffect>
                                    <p:anim calcmode="lin" valueType="num">
                                      <p:cBhvr>
                                        <p:cTn id="13" dur="1000" fill="hold"/>
                                        <p:tgtEl>
                                          <p:spTgt spid="8197"/>
                                        </p:tgtEl>
                                        <p:attrNameLst>
                                          <p:attrName>ppt_x</p:attrName>
                                        </p:attrNameLst>
                                      </p:cBhvr>
                                      <p:tavLst>
                                        <p:tav tm="0">
                                          <p:val>
                                            <p:strVal val="#ppt_x"/>
                                          </p:val>
                                        </p:tav>
                                        <p:tav tm="100000">
                                          <p:val>
                                            <p:strVal val="#ppt_x"/>
                                          </p:val>
                                        </p:tav>
                                      </p:tavLst>
                                    </p:anim>
                                    <p:anim calcmode="lin" valueType="num">
                                      <p:cBhvr>
                                        <p:cTn id="14"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6716" y="1873571"/>
            <a:ext cx="5605020" cy="954107"/>
          </a:xfrm>
          <a:prstGeom prst="rect">
            <a:avLst/>
          </a:prstGeom>
          <a:noFill/>
        </p:spPr>
        <p:txBody>
          <a:bodyPr wrap="square" rtlCol="0">
            <a:spAutoFit/>
          </a:bodyPr>
          <a:lstStyle/>
          <a:p>
            <a:r>
              <a:rPr lang="en-GB" sz="1400" b="1" dirty="0">
                <a:solidFill>
                  <a:srgbClr val="B50230"/>
                </a:solidFill>
                <a:latin typeface="HelveticaNeueLT Pro 55 Roman"/>
              </a:rPr>
              <a:t>Scenario: </a:t>
            </a:r>
            <a:r>
              <a:rPr lang="en-GB" sz="1400" dirty="0">
                <a:solidFill>
                  <a:srgbClr val="828187"/>
                </a:solidFill>
                <a:latin typeface="HelveticaNeueLT Pro 55 Roman"/>
              </a:rPr>
              <a:t>The order was upgraded to 4GB, however the customer could not accept an order larger than 2GB and returned the order to us.</a:t>
            </a:r>
          </a:p>
          <a:p>
            <a:endParaRPr lang="en-GB" sz="1400" dirty="0">
              <a:solidFill>
                <a:srgbClr val="828187"/>
              </a:solidFill>
              <a:latin typeface="Helvetica Neue"/>
            </a:endParaRPr>
          </a:p>
        </p:txBody>
      </p:sp>
      <p:sp>
        <p:nvSpPr>
          <p:cNvPr id="2" name="Rectangle 1">
            <a:extLst>
              <a:ext uri="{FF2B5EF4-FFF2-40B4-BE49-F238E27FC236}">
                <a16:creationId xmlns="" xmlns:a16="http://schemas.microsoft.com/office/drawing/2014/main" id="{CA7D3778-7248-0045-A770-D555D95AFC26}"/>
              </a:ext>
            </a:extLst>
          </p:cNvPr>
          <p:cNvSpPr/>
          <p:nvPr/>
        </p:nvSpPr>
        <p:spPr>
          <a:xfrm>
            <a:off x="326716" y="1272424"/>
            <a:ext cx="6381322" cy="461665"/>
          </a:xfrm>
          <a:prstGeom prst="rect">
            <a:avLst/>
          </a:prstGeom>
        </p:spPr>
        <p:txBody>
          <a:bodyPr wrap="square">
            <a:spAutoFit/>
          </a:bodyPr>
          <a:lstStyle/>
          <a:p>
            <a:r>
              <a:rPr lang="en-GB" sz="800" b="1" dirty="0">
                <a:solidFill>
                  <a:srgbClr val="B50230"/>
                </a:solidFill>
                <a:latin typeface="HelveticaNeueLT Pro 95 Blk"/>
              </a:rPr>
              <a:t>1.5</a:t>
            </a:r>
            <a:r>
              <a:rPr lang="en-GB" sz="2400" b="1" dirty="0">
                <a:solidFill>
                  <a:srgbClr val="B50230"/>
                </a:solidFill>
                <a:latin typeface="HelveticaNeueLT Pro 95 Blk"/>
              </a:rPr>
              <a:t> Replacement order entry error – Missing accessories</a:t>
            </a:r>
          </a:p>
        </p:txBody>
      </p:sp>
      <p:sp>
        <p:nvSpPr>
          <p:cNvPr id="6" name="TextBox 5">
            <a:extLst>
              <a:ext uri="{FF2B5EF4-FFF2-40B4-BE49-F238E27FC236}">
                <a16:creationId xmlns="" xmlns:a16="http://schemas.microsoft.com/office/drawing/2014/main" id="{E06D3281-5417-D346-AAD5-24FBFF9FD1EF}"/>
              </a:ext>
            </a:extLst>
          </p:cNvPr>
          <p:cNvSpPr txBox="1"/>
          <p:nvPr/>
        </p:nvSpPr>
        <p:spPr>
          <a:xfrm>
            <a:off x="6392221" y="1828562"/>
            <a:ext cx="5621310" cy="1600438"/>
          </a:xfrm>
          <a:prstGeom prst="rect">
            <a:avLst/>
          </a:prstGeom>
          <a:noFill/>
        </p:spPr>
        <p:txBody>
          <a:bodyPr wrap="square" rtlCol="0">
            <a:spAutoFit/>
          </a:bodyPr>
          <a:lstStyle/>
          <a:p>
            <a:r>
              <a:rPr lang="en-GB" sz="1400" b="1" dirty="0">
                <a:solidFill>
                  <a:srgbClr val="B50230"/>
                </a:solidFill>
                <a:latin typeface="HelveticaNeueLT Pro 55 Roman"/>
              </a:rPr>
              <a:t>Solution: </a:t>
            </a:r>
            <a:r>
              <a:rPr lang="en-GB" sz="1400" dirty="0">
                <a:solidFill>
                  <a:srgbClr val="828187"/>
                </a:solidFill>
                <a:latin typeface="HelveticaNeueLT Pro 55 Roman"/>
              </a:rPr>
              <a:t>The original aftersales case could have been avoided if SAM double checked the Excel list provided by operations on a daily basis on #</a:t>
            </a:r>
            <a:r>
              <a:rPr lang="en-GB" sz="1400" dirty="0" err="1">
                <a:solidFill>
                  <a:srgbClr val="828187"/>
                </a:solidFill>
                <a:latin typeface="HelveticaNeueLT Pro 55 Roman"/>
              </a:rPr>
              <a:t>sales_global</a:t>
            </a:r>
            <a:r>
              <a:rPr lang="en-GB" sz="1400" dirty="0">
                <a:solidFill>
                  <a:srgbClr val="828187"/>
                </a:solidFill>
                <a:latin typeface="HelveticaNeueLT Pro 55 Roman"/>
              </a:rPr>
              <a:t>. </a:t>
            </a:r>
          </a:p>
          <a:p>
            <a:endParaRPr lang="en-GB" sz="1400" dirty="0">
              <a:solidFill>
                <a:srgbClr val="828187"/>
              </a:solidFill>
              <a:latin typeface="HelveticaNeueLT Pro 55 Roman"/>
            </a:endParaRPr>
          </a:p>
          <a:p>
            <a:r>
              <a:rPr lang="en-GB" sz="1400" dirty="0">
                <a:solidFill>
                  <a:srgbClr val="828187"/>
                </a:solidFill>
                <a:latin typeface="HelveticaNeueLT Pro 55 Roman"/>
              </a:rPr>
              <a:t>The second mistake was done when SAM didn’t </a:t>
            </a:r>
            <a:r>
              <a:rPr lang="en-GB" sz="1400" dirty="0" smtClean="0">
                <a:solidFill>
                  <a:srgbClr val="828187"/>
                </a:solidFill>
                <a:latin typeface="HelveticaNeueLT Pro 55 Roman"/>
              </a:rPr>
              <a:t>verify if </a:t>
            </a:r>
            <a:r>
              <a:rPr lang="en-GB" sz="1400" dirty="0">
                <a:solidFill>
                  <a:srgbClr val="828187"/>
                </a:solidFill>
                <a:latin typeface="HelveticaNeueLT Pro 55 Roman"/>
              </a:rPr>
              <a:t>the customer returned the accessories along with the USB Flash Drives and the replacement order was </a:t>
            </a:r>
            <a:r>
              <a:rPr lang="en-GB" sz="1400" dirty="0" smtClean="0">
                <a:solidFill>
                  <a:srgbClr val="828187"/>
                </a:solidFill>
                <a:latin typeface="HelveticaNeueLT Pro 55 Roman"/>
              </a:rPr>
              <a:t>placed </a:t>
            </a:r>
            <a:r>
              <a:rPr lang="en-GB" sz="1400" dirty="0">
                <a:solidFill>
                  <a:srgbClr val="828187"/>
                </a:solidFill>
                <a:latin typeface="HelveticaNeueLT Pro 55 Roman"/>
              </a:rPr>
              <a:t>without Magnet Boxes (MB</a:t>
            </a:r>
            <a:r>
              <a:rPr lang="en-GB" sz="1400" dirty="0" smtClean="0">
                <a:solidFill>
                  <a:srgbClr val="828187"/>
                </a:solidFill>
                <a:latin typeface="HelveticaNeueLT Pro 55 Roman"/>
              </a:rPr>
              <a:t>).</a:t>
            </a:r>
            <a:endParaRPr lang="en-GB" sz="1400" dirty="0">
              <a:solidFill>
                <a:srgbClr val="828187"/>
              </a:solidFill>
              <a:latin typeface="HelveticaNeueLT Pro 55 Roman"/>
            </a:endParaRPr>
          </a:p>
        </p:txBody>
      </p:sp>
      <p:sp>
        <p:nvSpPr>
          <p:cNvPr id="3" name="Rectangle 2">
            <a:extLst>
              <a:ext uri="{FF2B5EF4-FFF2-40B4-BE49-F238E27FC236}">
                <a16:creationId xmlns="" xmlns:a16="http://schemas.microsoft.com/office/drawing/2014/main" id="{1E1C8901-010D-1940-9056-3C18A29868C1}"/>
              </a:ext>
            </a:extLst>
          </p:cNvPr>
          <p:cNvSpPr/>
          <p:nvPr/>
        </p:nvSpPr>
        <p:spPr>
          <a:xfrm>
            <a:off x="326716" y="2824104"/>
            <a:ext cx="5677043" cy="523220"/>
          </a:xfrm>
          <a:prstGeom prst="rect">
            <a:avLst/>
          </a:prstGeom>
        </p:spPr>
        <p:txBody>
          <a:bodyPr wrap="square">
            <a:spAutoFit/>
          </a:bodyPr>
          <a:lstStyle/>
          <a:p>
            <a:r>
              <a:rPr lang="en-GB" sz="1400" dirty="0">
                <a:solidFill>
                  <a:srgbClr val="828187"/>
                </a:solidFill>
                <a:latin typeface="HelveticaNeueLT Pro 55 Roman"/>
              </a:rPr>
              <a:t>Aftersales provided the following instructions for the replacement order: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89" y="3699279"/>
            <a:ext cx="4999001" cy="1738090"/>
          </a:xfrm>
          <a:prstGeom prst="rect">
            <a:avLst/>
          </a:prstGeom>
          <a:ln/>
        </p:spPr>
        <p:style>
          <a:lnRef idx="2">
            <a:schemeClr val="accent3"/>
          </a:lnRef>
          <a:fillRef idx="1">
            <a:schemeClr val="lt1"/>
          </a:fillRef>
          <a:effectRef idx="0">
            <a:schemeClr val="accent3"/>
          </a:effectRef>
          <a:fontRef idx="minor">
            <a:schemeClr val="dk1"/>
          </a:fontRef>
        </p:style>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378" y="3598240"/>
            <a:ext cx="3439480" cy="242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7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1000"/>
                                        <p:tgtEl>
                                          <p:spTgt spid="9220"/>
                                        </p:tgtEl>
                                      </p:cBhvr>
                                    </p:animEffect>
                                    <p:anim calcmode="lin" valueType="num">
                                      <p:cBhvr>
                                        <p:cTn id="14" dur="1000" fill="hold"/>
                                        <p:tgtEl>
                                          <p:spTgt spid="9220"/>
                                        </p:tgtEl>
                                        <p:attrNameLst>
                                          <p:attrName>ppt_x</p:attrName>
                                        </p:attrNameLst>
                                      </p:cBhvr>
                                      <p:tavLst>
                                        <p:tav tm="0">
                                          <p:val>
                                            <p:strVal val="#ppt_x"/>
                                          </p:val>
                                        </p:tav>
                                        <p:tav tm="100000">
                                          <p:val>
                                            <p:strVal val="#ppt_x"/>
                                          </p:val>
                                        </p:tav>
                                      </p:tavLst>
                                    </p:anim>
                                    <p:anim calcmode="lin" valueType="num">
                                      <p:cBhvr>
                                        <p:cTn id="15"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9689" y="1928379"/>
            <a:ext cx="5692610" cy="3108543"/>
          </a:xfrm>
          <a:prstGeom prst="rect">
            <a:avLst/>
          </a:prstGeom>
          <a:noFill/>
        </p:spPr>
        <p:txBody>
          <a:bodyPr wrap="square" rtlCol="0">
            <a:spAutoFit/>
          </a:bodyPr>
          <a:lstStyle/>
          <a:p>
            <a:r>
              <a:rPr lang="en-GB" sz="1400" b="1" dirty="0">
                <a:solidFill>
                  <a:srgbClr val="B50230"/>
                </a:solidFill>
                <a:latin typeface="HelveticaNeueLT Pro 55 Roman"/>
              </a:rPr>
              <a:t>Sales Order Check List </a:t>
            </a:r>
            <a:r>
              <a:rPr lang="en-GB" sz="1400" dirty="0">
                <a:solidFill>
                  <a:srgbClr val="828187"/>
                </a:solidFill>
                <a:latin typeface="HelveticaNeueLT Pro 55 Roman"/>
              </a:rPr>
              <a:t>should also be used when placing an order for an existing customer, in addition to looking up the previous order in NetSuite please double check:</a:t>
            </a:r>
          </a:p>
          <a:p>
            <a:endParaRPr lang="en-GB" sz="1400" dirty="0">
              <a:solidFill>
                <a:srgbClr val="828187"/>
              </a:solidFill>
              <a:latin typeface="HelveticaNeueLT Pro 55 Roman"/>
            </a:endParaRPr>
          </a:p>
          <a:p>
            <a:pPr marL="285750" indent="-285750">
              <a:buFont typeface="Arial" panose="020B0604020202020204" pitchFamily="34" charset="0"/>
              <a:buChar char="•"/>
            </a:pPr>
            <a:r>
              <a:rPr lang="en-GB" sz="1400" dirty="0">
                <a:solidFill>
                  <a:srgbClr val="828187"/>
                </a:solidFill>
                <a:latin typeface="HelveticaNeueLT Pro 55 Roman"/>
              </a:rPr>
              <a:t>Quantity</a:t>
            </a:r>
          </a:p>
          <a:p>
            <a:pPr marL="285750" indent="-285750">
              <a:buFont typeface="Arial" panose="020B0604020202020204" pitchFamily="34" charset="0"/>
              <a:buChar char="•"/>
            </a:pPr>
            <a:r>
              <a:rPr lang="en-GB" sz="1400" dirty="0">
                <a:solidFill>
                  <a:srgbClr val="828187"/>
                </a:solidFill>
                <a:latin typeface="HelveticaNeueLT Pro 55 Roman"/>
              </a:rPr>
              <a:t>Capacity </a:t>
            </a:r>
          </a:p>
          <a:p>
            <a:pPr marL="285750" indent="-285750">
              <a:buFont typeface="Arial" panose="020B0604020202020204" pitchFamily="34" charset="0"/>
              <a:buChar char="•"/>
            </a:pPr>
            <a:r>
              <a:rPr lang="en-GB" sz="1400" dirty="0">
                <a:solidFill>
                  <a:srgbClr val="828187"/>
                </a:solidFill>
                <a:latin typeface="HelveticaNeueLT Pro 55 Roman"/>
              </a:rPr>
              <a:t>OTG Connector type </a:t>
            </a:r>
          </a:p>
          <a:p>
            <a:pPr marL="285750" indent="-285750">
              <a:buFont typeface="Arial" panose="020B0604020202020204" pitchFamily="34" charset="0"/>
              <a:buChar char="•"/>
            </a:pPr>
            <a:r>
              <a:rPr lang="en-GB" sz="1400" dirty="0">
                <a:solidFill>
                  <a:srgbClr val="828187"/>
                </a:solidFill>
                <a:latin typeface="HelveticaNeueLT Pro 55 Roman"/>
              </a:rPr>
              <a:t>Service</a:t>
            </a:r>
          </a:p>
          <a:p>
            <a:pPr marL="285750" indent="-285750">
              <a:buFont typeface="Arial" panose="020B0604020202020204" pitchFamily="34" charset="0"/>
              <a:buChar char="•"/>
            </a:pPr>
            <a:r>
              <a:rPr lang="en-GB" sz="1400" dirty="0">
                <a:solidFill>
                  <a:srgbClr val="828187"/>
                </a:solidFill>
                <a:latin typeface="HelveticaNeueLT Pro 55 Roman"/>
              </a:rPr>
              <a:t>Accessories </a:t>
            </a:r>
          </a:p>
          <a:p>
            <a:pPr marL="285750" indent="-285750">
              <a:buFont typeface="Arial" panose="020B0604020202020204" pitchFamily="34" charset="0"/>
              <a:buChar char="•"/>
            </a:pPr>
            <a:r>
              <a:rPr lang="en-GB" sz="1400" dirty="0">
                <a:solidFill>
                  <a:srgbClr val="828187"/>
                </a:solidFill>
                <a:latin typeface="HelveticaNeueLT Pro 55 Roman"/>
              </a:rPr>
              <a:t>Shipping address </a:t>
            </a:r>
          </a:p>
          <a:p>
            <a:pPr marL="285750" indent="-285750">
              <a:buFont typeface="Arial" panose="020B0604020202020204" pitchFamily="34" charset="0"/>
              <a:buChar char="•"/>
            </a:pPr>
            <a:r>
              <a:rPr lang="en-GB" sz="1400" dirty="0">
                <a:solidFill>
                  <a:srgbClr val="828187"/>
                </a:solidFill>
                <a:latin typeface="HelveticaNeueLT Pro 55 Roman"/>
              </a:rPr>
              <a:t>Job Notes</a:t>
            </a:r>
          </a:p>
          <a:p>
            <a:endParaRPr lang="en-GB" sz="1400" dirty="0">
              <a:solidFill>
                <a:srgbClr val="828187"/>
              </a:solidFill>
              <a:latin typeface="HelveticaNeueLT Pro 55 Roman"/>
            </a:endParaRPr>
          </a:p>
          <a:p>
            <a:endParaRPr lang="en-GB" sz="1400" dirty="0">
              <a:solidFill>
                <a:srgbClr val="828187"/>
              </a:solidFill>
              <a:latin typeface="HelveticaNeueLT Pro 55 Roman"/>
            </a:endParaRPr>
          </a:p>
          <a:p>
            <a:r>
              <a:rPr lang="en-GB" sz="1400" b="1" dirty="0">
                <a:solidFill>
                  <a:srgbClr val="828187"/>
                </a:solidFill>
                <a:latin typeface="HelveticaNeueLT Pro 55 Roman"/>
              </a:rPr>
              <a:t>The same rule applies for replacement orders.</a:t>
            </a:r>
          </a:p>
        </p:txBody>
      </p:sp>
      <p:sp>
        <p:nvSpPr>
          <p:cNvPr id="17" name="TextBox 16"/>
          <p:cNvSpPr txBox="1"/>
          <p:nvPr/>
        </p:nvSpPr>
        <p:spPr>
          <a:xfrm>
            <a:off x="789756" y="5542898"/>
            <a:ext cx="10612488" cy="338554"/>
          </a:xfrm>
          <a:prstGeom prst="rect">
            <a:avLst/>
          </a:prstGeom>
          <a:noFill/>
        </p:spPr>
        <p:txBody>
          <a:bodyPr wrap="square" rtlCol="0">
            <a:spAutoFit/>
          </a:bodyPr>
          <a:lstStyle/>
          <a:p>
            <a:pPr algn="ctr"/>
            <a:r>
              <a:rPr lang="en-GB" sz="1600" b="1" dirty="0" smtClean="0">
                <a:solidFill>
                  <a:srgbClr val="B50230"/>
                </a:solidFill>
                <a:latin typeface="HelveticaNeueLT Pro 55 Roman"/>
              </a:rPr>
              <a:t>The </a:t>
            </a:r>
            <a:r>
              <a:rPr lang="en-GB" sz="1600" b="1" dirty="0">
                <a:solidFill>
                  <a:srgbClr val="B50230"/>
                </a:solidFill>
                <a:latin typeface="HelveticaNeueLT Pro 55 Roman"/>
              </a:rPr>
              <a:t>aftersales team will only provide instructions sufficient to resolve the original issue for the replacement order</a:t>
            </a:r>
            <a:r>
              <a:rPr lang="en-GB" sz="1600" b="1" dirty="0" smtClean="0">
                <a:solidFill>
                  <a:srgbClr val="B50230"/>
                </a:solidFill>
                <a:latin typeface="HelveticaNeueLT Pro 55 Roman"/>
              </a:rPr>
              <a:t>.</a:t>
            </a:r>
            <a:endParaRPr lang="en-GB" dirty="0">
              <a:latin typeface="HelveticaNeueLT Pro 55 Roman"/>
            </a:endParaRPr>
          </a:p>
        </p:txBody>
      </p:sp>
      <p:sp>
        <p:nvSpPr>
          <p:cNvPr id="2" name="Rectangle 1">
            <a:extLst>
              <a:ext uri="{FF2B5EF4-FFF2-40B4-BE49-F238E27FC236}">
                <a16:creationId xmlns="" xmlns:a16="http://schemas.microsoft.com/office/drawing/2014/main" id="{A57A95AB-9CCF-ED4A-B28C-8DA9B9FCEFA6}"/>
              </a:ext>
            </a:extLst>
          </p:cNvPr>
          <p:cNvSpPr/>
          <p:nvPr/>
        </p:nvSpPr>
        <p:spPr>
          <a:xfrm>
            <a:off x="329689" y="1259639"/>
            <a:ext cx="2420856" cy="461665"/>
          </a:xfrm>
          <a:prstGeom prst="rect">
            <a:avLst/>
          </a:prstGeom>
        </p:spPr>
        <p:txBody>
          <a:bodyPr wrap="none">
            <a:spAutoFit/>
          </a:bodyPr>
          <a:lstStyle/>
          <a:p>
            <a:r>
              <a:rPr lang="en-GB" sz="800" b="1" dirty="0">
                <a:solidFill>
                  <a:srgbClr val="B50230"/>
                </a:solidFill>
                <a:latin typeface="HelveticaNeueLT Pro 95 Blk"/>
                <a:ea typeface="Helvetica Neue" charset="0"/>
                <a:cs typeface="Helvetica Neue" charset="0"/>
              </a:rPr>
              <a:t>1.6</a:t>
            </a:r>
            <a:r>
              <a:rPr lang="en-GB" sz="2400" b="1" dirty="0">
                <a:solidFill>
                  <a:srgbClr val="B50230"/>
                </a:solidFill>
                <a:latin typeface="HelveticaNeueLT Pro 95 Blk"/>
                <a:ea typeface="Helvetica Neue" charset="0"/>
                <a:cs typeface="Helvetica Neue" charset="0"/>
              </a:rPr>
              <a:t>  </a:t>
            </a:r>
            <a:r>
              <a:rPr lang="en-GB" sz="2400" b="1" dirty="0">
                <a:solidFill>
                  <a:srgbClr val="B50230"/>
                </a:solidFill>
                <a:latin typeface="HelveticaNeueLT Pro 95 Blk"/>
              </a:rPr>
              <a:t>Replacement order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659" y="1259638"/>
            <a:ext cx="5604309" cy="398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4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7079</TotalTime>
  <Words>1580</Words>
  <Application>Microsoft Office PowerPoint</Application>
  <PresentationFormat>Custom</PresentationFormat>
  <Paragraphs>125</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Anastasija Pulawski</cp:lastModifiedBy>
  <cp:revision>366</cp:revision>
  <cp:lastPrinted>2018-07-09T13:59:14Z</cp:lastPrinted>
  <dcterms:created xsi:type="dcterms:W3CDTF">2018-02-21T15:11:45Z</dcterms:created>
  <dcterms:modified xsi:type="dcterms:W3CDTF">2019-02-27T14:04:26Z</dcterms:modified>
</cp:coreProperties>
</file>