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sldIdLst>
    <p:sldId id="257" r:id="rId3"/>
    <p:sldId id="277" r:id="rId4"/>
    <p:sldId id="264" r:id="rId5"/>
    <p:sldId id="265" r:id="rId6"/>
    <p:sldId id="266" r:id="rId7"/>
    <p:sldId id="275" r:id="rId8"/>
    <p:sldId id="268" r:id="rId9"/>
    <p:sldId id="260" r:id="rId10"/>
    <p:sldId id="267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230"/>
    <a:srgbClr val="555555"/>
    <a:srgbClr val="A32035"/>
    <a:srgbClr val="A6022D"/>
    <a:srgbClr val="3DAE2B"/>
    <a:srgbClr val="828187"/>
    <a:srgbClr val="000000"/>
    <a:srgbClr val="FE0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32FC-7652-4A4B-9264-6D0C5D92E13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DB4F-7E1A-401D-B2DA-26BF1FC41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4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Sales Academy |  </a:t>
            </a:r>
            <a:r>
              <a:rPr lang="en-GB" b="1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Negotiation</a:t>
            </a:r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AA935C8-BFA4-4CDD-A275-459C6BDC70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7E6E6A9-6ED9-4F68-BC58-C64812845B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t.wikipedia.org/wiki/Ferrari_SF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88C5BD-C4ED-4EE6-9EE6-FAA1F66D2827}"/>
              </a:ext>
            </a:extLst>
          </p:cNvPr>
          <p:cNvSpPr txBox="1"/>
          <p:nvPr/>
        </p:nvSpPr>
        <p:spPr>
          <a:xfrm>
            <a:off x="391160" y="1479318"/>
            <a:ext cx="414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Negotiations</a:t>
            </a:r>
          </a:p>
          <a:p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6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F5B770-24FF-432F-BB62-B1E0EDCB0B0D}"/>
              </a:ext>
            </a:extLst>
          </p:cNvPr>
          <p:cNvSpPr/>
          <p:nvPr/>
        </p:nvSpPr>
        <p:spPr>
          <a:xfrm>
            <a:off x="345667" y="127703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54F66-B22E-4623-BF08-A637350EF217}"/>
              </a:ext>
            </a:extLst>
          </p:cNvPr>
          <p:cNvSpPr txBox="1"/>
          <p:nvPr/>
        </p:nvSpPr>
        <p:spPr>
          <a:xfrm>
            <a:off x="486383" y="1920017"/>
            <a:ext cx="68451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lead has emailed you the information below: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1GB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Classic USB Flash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50p/unit lower price from competitor (still above cost price)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firm deadline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9CBE5-E151-471C-940F-8FA70AD486D0}"/>
              </a:ext>
            </a:extLst>
          </p:cNvPr>
          <p:cNvSpPr txBox="1"/>
          <p:nvPr/>
        </p:nvSpPr>
        <p:spPr>
          <a:xfrm>
            <a:off x="486383" y="4207267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do?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005CA-3631-4F89-B622-F3CF7FFF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33" y="1664092"/>
            <a:ext cx="4572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63742B-E60B-420D-9CC0-E01089444E5F}"/>
              </a:ext>
            </a:extLst>
          </p:cNvPr>
          <p:cNvSpPr/>
          <p:nvPr/>
        </p:nvSpPr>
        <p:spPr>
          <a:xfrm>
            <a:off x="5092931" y="1424248"/>
            <a:ext cx="1041862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5E02F-A383-464A-BF25-0F120F586B0D}"/>
              </a:ext>
            </a:extLst>
          </p:cNvPr>
          <p:cNvSpPr/>
          <p:nvPr/>
        </p:nvSpPr>
        <p:spPr>
          <a:xfrm>
            <a:off x="8290560" y="1424248"/>
            <a:ext cx="1041862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1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13138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negotiation?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185" y="2087606"/>
            <a:ext cx="648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bargaining process between two or more parties seeking to discover common ground and reach an agreement.</a:t>
            </a:r>
            <a:b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A552113-D238-4C9E-BE04-916C9A14A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19" y="1386859"/>
            <a:ext cx="4331994" cy="43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5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B60CF9A-2490-45FD-8800-FCB1475413BC}"/>
              </a:ext>
            </a:extLst>
          </p:cNvPr>
          <p:cNvSpPr/>
          <p:nvPr/>
        </p:nvSpPr>
        <p:spPr>
          <a:xfrm>
            <a:off x="345667" y="118559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we encounter negotiation?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2" descr="Image result for red telephone emoji">
            <a:extLst>
              <a:ext uri="{FF2B5EF4-FFF2-40B4-BE49-F238E27FC236}">
                <a16:creationId xmlns:a16="http://schemas.microsoft.com/office/drawing/2014/main" id="{9F19FD7F-35CC-4096-A011-01CBC56E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" y="1902990"/>
            <a:ext cx="4835356" cy="37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email emoji">
            <a:extLst>
              <a:ext uri="{FF2B5EF4-FFF2-40B4-BE49-F238E27FC236}">
                <a16:creationId xmlns:a16="http://schemas.microsoft.com/office/drawing/2014/main" id="{DBDBAC64-B858-48EC-992C-16B91E3E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83" y="1902990"/>
            <a:ext cx="4081008" cy="408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A7F25E-995E-4B15-A624-1151667D1C07}"/>
              </a:ext>
            </a:extLst>
          </p:cNvPr>
          <p:cNvSpPr/>
          <p:nvPr/>
        </p:nvSpPr>
        <p:spPr>
          <a:xfrm>
            <a:off x="444726" y="1152874"/>
            <a:ext cx="9834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Benefits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5BD56A-2E23-410D-BB11-C1C86D0301BB}"/>
              </a:ext>
            </a:extLst>
          </p:cNvPr>
          <p:cNvSpPr/>
          <p:nvPr/>
        </p:nvSpPr>
        <p:spPr>
          <a:xfrm>
            <a:off x="795729" y="1568780"/>
            <a:ext cx="4632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n w="11430"/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own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Samples (Next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Quote (15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Factory Direct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Units Minimum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Year Warranty/2 Year Warranty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Hidden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Virtual 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Printing included on all printable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Original NAND Flash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Sales Staff</a:t>
            </a: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n w="11430"/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\\UK-FP-01\homet$\therese\Desktop\Wafer_list_gb.png">
            <a:extLst>
              <a:ext uri="{FF2B5EF4-FFF2-40B4-BE49-F238E27FC236}">
                <a16:creationId xmlns:a16="http://schemas.microsoft.com/office/drawing/2014/main" id="{2F508BF8-B482-4D86-99CE-ACD83D64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24" y="135403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herese\Desktop\FB_PowerBanks_2017.jpg">
            <a:extLst>
              <a:ext uri="{FF2B5EF4-FFF2-40B4-BE49-F238E27FC236}">
                <a16:creationId xmlns:a16="http://schemas.microsoft.com/office/drawing/2014/main" id="{C193A38D-313F-4620-9CA8-0FA719B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00" y="1710294"/>
            <a:ext cx="4627794" cy="32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UK-FP-01\homet$\therese\Desktop\Kinetic_list_gb.png">
            <a:extLst>
              <a:ext uri="{FF2B5EF4-FFF2-40B4-BE49-F238E27FC236}">
                <a16:creationId xmlns:a16="http://schemas.microsoft.com/office/drawing/2014/main" id="{FAFD9219-7359-4B36-9211-266DA1C4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4" y="301886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54E376-9C97-4048-8331-E4F378CABEF0}"/>
              </a:ext>
            </a:extLst>
          </p:cNvPr>
          <p:cNvSpPr/>
          <p:nvPr/>
        </p:nvSpPr>
        <p:spPr>
          <a:xfrm>
            <a:off x="338047" y="107891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negotiate on the phone? 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33E3AB-F722-475F-A24C-1780735DA363}"/>
              </a:ext>
            </a:extLst>
          </p:cNvPr>
          <p:cNvSpPr/>
          <p:nvPr/>
        </p:nvSpPr>
        <p:spPr>
          <a:xfrm>
            <a:off x="353285" y="2051246"/>
            <a:ext cx="7056507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phone is your best tool in a negotiation.  </a:t>
            </a:r>
          </a:p>
          <a:p>
            <a:pPr lvl="0">
              <a:spcBef>
                <a:spcPct val="20000"/>
              </a:spcBef>
              <a:defRPr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why Flashbay is more expensive - discuss the benefits of a Flashbay order vs a competitor.</a:t>
            </a:r>
          </a:p>
          <a:p>
            <a:pPr lvl="0">
              <a:spcBef>
                <a:spcPct val="20000"/>
              </a:spcBef>
              <a:defRPr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mention all the benefits </a:t>
            </a:r>
            <a:r>
              <a:rPr lang="en-GB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the customer i.e. if they don’t have a firm deadline, </a:t>
            </a:r>
            <a:r>
              <a:rPr lang="en-GB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mention a five day delivery.  </a:t>
            </a:r>
          </a:p>
          <a:p>
            <a:pPr lvl="0">
              <a:spcBef>
                <a:spcPct val="20000"/>
              </a:spcBef>
              <a:defRPr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 mention price on the phone.</a:t>
            </a:r>
          </a:p>
          <a:p>
            <a:pPr lvl="0">
              <a:spcBef>
                <a:spcPct val="20000"/>
              </a:spcBef>
              <a:defRPr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when the customer will be able to make a decision.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C2669E-5805-40E0-9E74-4FE5979C7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64" y="1831330"/>
            <a:ext cx="3681209" cy="28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157753-D582-4B34-9BC5-45157C64A853}"/>
              </a:ext>
            </a:extLst>
          </p:cNvPr>
          <p:cNvSpPr/>
          <p:nvPr/>
        </p:nvSpPr>
        <p:spPr>
          <a:xfrm>
            <a:off x="345667" y="1185595"/>
            <a:ext cx="9556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negotiate by email?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4E0F14-E088-42B3-A656-B4D5813A6E76}"/>
              </a:ext>
            </a:extLst>
          </p:cNvPr>
          <p:cNvSpPr/>
          <p:nvPr/>
        </p:nvSpPr>
        <p:spPr>
          <a:xfrm>
            <a:off x="553894" y="2070778"/>
            <a:ext cx="78686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aware of who will be reading your email i.e. a decision-maker more senior than the person you originally spoke to - keep it professional.</a:t>
            </a: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why you are lowering the price.</a:t>
            </a:r>
          </a:p>
          <a:p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the Flashbay benefits you’ve mentioned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they ready to order? Why not send order details straight away!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a Quote </a:t>
            </a:r>
            <a:r>
              <a:rPr lang="en-GB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new Price List.  </a:t>
            </a: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up on your lower quote before it expires.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410250D-C4C6-4792-AC98-0CF64D66A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0" y="2720340"/>
            <a:ext cx="4572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38C3C3-342D-459F-8174-E23B5E819041}"/>
              </a:ext>
            </a:extLst>
          </p:cNvPr>
          <p:cNvSpPr/>
          <p:nvPr/>
        </p:nvSpPr>
        <p:spPr>
          <a:xfrm>
            <a:off x="345667" y="1170355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n-GB" sz="3200" b="1" dirty="0" err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Price_Check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76095-F2AF-47AC-8567-D1A1CA2FD6A4}"/>
              </a:ext>
            </a:extLst>
          </p:cNvPr>
          <p:cNvSpPr txBox="1"/>
          <p:nvPr/>
        </p:nvSpPr>
        <p:spPr>
          <a:xfrm>
            <a:off x="436912" y="1861810"/>
            <a:ext cx="1145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channel on Slack for price checks -  to be used for new business if you need approval for a price that is </a:t>
            </a:r>
            <a:r>
              <a:rPr lang="en-US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 0.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6B40CA-028D-480D-853B-80A9D091BA45}"/>
              </a:ext>
            </a:extLst>
          </p:cNvPr>
          <p:cNvSpPr/>
          <p:nvPr/>
        </p:nvSpPr>
        <p:spPr>
          <a:xfrm>
            <a:off x="307567" y="2461974"/>
            <a:ext cx="826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n-GB" sz="3200" b="1" dirty="0" err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Price_Check_Existing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A515B-9C38-4AF6-8137-E3B2BD5241B2}"/>
              </a:ext>
            </a:extLst>
          </p:cNvPr>
          <p:cNvSpPr txBox="1"/>
          <p:nvPr/>
        </p:nvSpPr>
        <p:spPr>
          <a:xfrm>
            <a:off x="414053" y="3139081"/>
            <a:ext cx="1154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existing customers - if you need to offer a price that is 20% or more below the price the customer previously paid for the same product.</a:t>
            </a:r>
          </a:p>
        </p:txBody>
      </p:sp>
      <p:pic>
        <p:nvPicPr>
          <p:cNvPr id="14" name="Picture 14" descr="Image result for money emoji">
            <a:extLst>
              <a:ext uri="{FF2B5EF4-FFF2-40B4-BE49-F238E27FC236}">
                <a16:creationId xmlns:a16="http://schemas.microsoft.com/office/drawing/2014/main" id="{9313EBF9-1FE9-43B5-8963-E47B9C5A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19" y="3909563"/>
            <a:ext cx="2058489" cy="20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1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C1D006-5A82-420A-B6E9-BABEAA394E6F}"/>
              </a:ext>
            </a:extLst>
          </p:cNvPr>
          <p:cNvSpPr/>
          <p:nvPr/>
        </p:nvSpPr>
        <p:spPr>
          <a:xfrm>
            <a:off x="345667" y="1125033"/>
            <a:ext cx="10304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n-GB" sz="3200" b="1" dirty="0" err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Price_Check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n-GB" sz="3200" b="1" dirty="0" err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Price_Check_Existing</a:t>
            </a: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3200" b="1" dirty="0">
                <a:solidFill>
                  <a:srgbClr val="B50230"/>
                </a:solidFill>
                <a:latin typeface="HelveticaNeueLT Pro 95 Blk" pitchFamily="34" charset="0"/>
              </a:rPr>
              <a:t> </a:t>
            </a:r>
            <a:endParaRPr lang="en-GB" dirty="0">
              <a:solidFill>
                <a:srgbClr val="B50230"/>
              </a:solidFill>
              <a:latin typeface="HelveticaNeueLT Pro 95 Blk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82340-DCC4-4D26-BF91-60E0CB584934}"/>
              </a:ext>
            </a:extLst>
          </p:cNvPr>
          <p:cNvSpPr txBox="1"/>
          <p:nvPr/>
        </p:nvSpPr>
        <p:spPr>
          <a:xfrm>
            <a:off x="403166" y="1759774"/>
            <a:ext cx="11354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 to posting on the Price Check channels you should first try to negotiate with your Lead. (Remember negotiation is not always about price)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using the channels, be sure to @mention your line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the competitor quote if you have it.  </a:t>
            </a:r>
          </a:p>
          <a:p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</a:p>
          <a:p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Example of a template:</a:t>
            </a:r>
          </a:p>
          <a:p>
            <a:endParaRPr lang="en-US" sz="12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</a:t>
            </a:r>
            <a:r>
              <a:rPr lang="en-US" sz="1200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Capacity: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ii) Quantity: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iii) Flashbay Quoted Unit Price: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iv) Competitor Quoted Unit Price: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v) Date Received: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vi) Competitor: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vii) Website: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viii) Product: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ix) C#: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x) Samples received: YES/NO</a:t>
            </a: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xi) Profit: (important to complete this field)</a:t>
            </a:r>
          </a:p>
          <a:p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your conversations with your customer, now how do you want to play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 the thread with news on the order and add a tick when you have won the order.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- sometimes more than one round of negotiation is needed.</a:t>
            </a:r>
          </a:p>
          <a:p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6" descr="Image result for eye emoji transparent">
            <a:extLst>
              <a:ext uri="{FF2B5EF4-FFF2-40B4-BE49-F238E27FC236}">
                <a16:creationId xmlns:a16="http://schemas.microsoft.com/office/drawing/2014/main" id="{09176B08-0E77-437C-93F3-117DDBBA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74" y="3384364"/>
            <a:ext cx="1375957" cy="13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green tick emoji transparent">
            <a:extLst>
              <a:ext uri="{FF2B5EF4-FFF2-40B4-BE49-F238E27FC236}">
                <a16:creationId xmlns:a16="http://schemas.microsoft.com/office/drawing/2014/main" id="{7B34DE2D-CEE5-47FF-AA4C-663A31AD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128" y="3149254"/>
            <a:ext cx="1375957" cy="13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C9192-F723-4B1E-9AE1-64DDDA3A38E1}"/>
              </a:ext>
            </a:extLst>
          </p:cNvPr>
          <p:cNvSpPr txBox="1"/>
          <p:nvPr/>
        </p:nvSpPr>
        <p:spPr>
          <a:xfrm>
            <a:off x="5033010" y="2776271"/>
            <a:ext cx="323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means your manager is </a:t>
            </a:r>
          </a:p>
          <a:p>
            <a:pPr algn="ctr"/>
            <a:r>
              <a:rPr lang="en-GB" sz="14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 into it…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17D41-AAC1-4B63-9D53-9C89DA8564D0}"/>
              </a:ext>
            </a:extLst>
          </p:cNvPr>
          <p:cNvSpPr txBox="1"/>
          <p:nvPr/>
        </p:nvSpPr>
        <p:spPr>
          <a:xfrm>
            <a:off x="8258521" y="2472511"/>
            <a:ext cx="341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means you won the order!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BC3CB08-37C3-4B29-BCA2-CB27C00D3048}"/>
              </a:ext>
            </a:extLst>
          </p:cNvPr>
          <p:cNvSpPr/>
          <p:nvPr/>
        </p:nvSpPr>
        <p:spPr>
          <a:xfrm>
            <a:off x="6472363" y="3311086"/>
            <a:ext cx="296080" cy="350520"/>
          </a:xfrm>
          <a:prstGeom prst="downArrow">
            <a:avLst/>
          </a:prstGeom>
          <a:solidFill>
            <a:srgbClr val="B50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13648CD-A437-48F9-B8D9-1AC75882904B}"/>
              </a:ext>
            </a:extLst>
          </p:cNvPr>
          <p:cNvSpPr/>
          <p:nvPr/>
        </p:nvSpPr>
        <p:spPr>
          <a:xfrm>
            <a:off x="9865180" y="2773024"/>
            <a:ext cx="204797" cy="350520"/>
          </a:xfrm>
          <a:prstGeom prst="downArrow">
            <a:avLst/>
          </a:prstGeom>
          <a:solidFill>
            <a:srgbClr val="B50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7A7A9-AACC-4536-8357-78BE380391E7}"/>
              </a:ext>
            </a:extLst>
          </p:cNvPr>
          <p:cNvSpPr/>
          <p:nvPr/>
        </p:nvSpPr>
        <p:spPr>
          <a:xfrm>
            <a:off x="345667" y="1157314"/>
            <a:ext cx="826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NAND Flash?</a:t>
            </a:r>
            <a:br>
              <a:rPr lang="en-GB" sz="32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2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EABC3-485E-4A00-8CF8-0B7F43296456}"/>
              </a:ext>
            </a:extLst>
          </p:cNvPr>
          <p:cNvSpPr/>
          <p:nvPr/>
        </p:nvSpPr>
        <p:spPr>
          <a:xfrm>
            <a:off x="345664" y="1871184"/>
            <a:ext cx="5750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"NAND flash" is the memory chip used in USB flash drives and other electrical items including smartphones. NAND flash memory chips are manufactured by just a few hi-tech giants - Samsung, Intel and Hynix - in a variety of capacities and levels of performance.</a:t>
            </a:r>
          </a:p>
          <a:p>
            <a:pPr lvl="0" algn="just">
              <a:defRPr/>
            </a:pPr>
            <a:endParaRPr lang="en-GB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defRPr/>
            </a:pPr>
            <a:r>
              <a:rPr lang="nb-NO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Prices change daily in accordance with laws of supply and demand </a:t>
            </a:r>
            <a:r>
              <a:rPr lang="en-GB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 like commodities i.e. coffee and gold. </a:t>
            </a:r>
          </a:p>
          <a:p>
            <a:pPr lvl="0" algn="just">
              <a:defRPr/>
            </a:pPr>
            <a:endParaRPr lang="nb-NO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defRPr/>
            </a:pPr>
            <a:r>
              <a:rPr lang="nb-NO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determines the R/W speed as well as the warranty of the USB Flash Drive.</a:t>
            </a:r>
          </a:p>
          <a:p>
            <a:pPr lvl="0" algn="just">
              <a:defRPr/>
            </a:pPr>
            <a:endParaRPr lang="nb-NO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>
              <a:defRPr/>
            </a:pPr>
            <a:r>
              <a:rPr lang="nb-NO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cannot expect our customers to understand the detailed technology inside a USB Flash Drive. </a:t>
            </a:r>
          </a:p>
          <a:p>
            <a:pPr lvl="0" algn="just">
              <a:defRPr/>
            </a:pPr>
            <a:endParaRPr lang="nb-NO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 descr="\\uk-fp-01\homet$\joanna.n\Desktop\comparison_memory.gif">
            <a:extLst>
              <a:ext uri="{FF2B5EF4-FFF2-40B4-BE49-F238E27FC236}">
                <a16:creationId xmlns:a16="http://schemas.microsoft.com/office/drawing/2014/main" id="{A6F66D41-B445-4088-9F18-8C6C437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75" y="4979727"/>
            <a:ext cx="4004073" cy="10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ed fire truck driving down the road&#10;&#10;Description automatically generated">
            <a:extLst>
              <a:ext uri="{FF2B5EF4-FFF2-40B4-BE49-F238E27FC236}">
                <a16:creationId xmlns:a16="http://schemas.microsoft.com/office/drawing/2014/main" id="{6C65CB21-30F8-4CF1-8A1A-62559DB6A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98919" y="2799761"/>
            <a:ext cx="4379143" cy="2513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963B7-AC54-4C03-9C16-267785FF0953}"/>
              </a:ext>
            </a:extLst>
          </p:cNvPr>
          <p:cNvSpPr txBox="1"/>
          <p:nvPr/>
        </p:nvSpPr>
        <p:spPr>
          <a:xfrm>
            <a:off x="6678593" y="1545045"/>
            <a:ext cx="51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b-NO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NAND Flash is like the engine in a car and drives the USB – it determines the speed of the flash drive and the length of the warranty.</a:t>
            </a:r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1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583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HelveticaNeueLT Pro 55 Roman</vt:lpstr>
      <vt:lpstr>HelveticaNeueLT Pro 95 Blk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UK5</cp:lastModifiedBy>
  <cp:revision>249</cp:revision>
  <dcterms:created xsi:type="dcterms:W3CDTF">2018-02-21T15:11:45Z</dcterms:created>
  <dcterms:modified xsi:type="dcterms:W3CDTF">2020-03-11T14:52:18Z</dcterms:modified>
</cp:coreProperties>
</file>