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9" r:id="rId2"/>
    <p:sldId id="258" r:id="rId3"/>
    <p:sldId id="261" r:id="rId4"/>
    <p:sldId id="262" r:id="rId5"/>
    <p:sldId id="287" r:id="rId6"/>
    <p:sldId id="279" r:id="rId7"/>
    <p:sldId id="288" r:id="rId8"/>
    <p:sldId id="281" r:id="rId9"/>
    <p:sldId id="289" r:id="rId10"/>
    <p:sldId id="282" r:id="rId11"/>
    <p:sldId id="290" r:id="rId12"/>
    <p:sldId id="283" r:id="rId13"/>
    <p:sldId id="284" r:id="rId14"/>
    <p:sldId id="286" r:id="rId15"/>
    <p:sldId id="285" r:id="rId16"/>
    <p:sldId id="263" r:id="rId17"/>
    <p:sldId id="264" r:id="rId18"/>
    <p:sldId id="267" r:id="rId19"/>
    <p:sldId id="270" r:id="rId20"/>
    <p:sldId id="265" r:id="rId21"/>
    <p:sldId id="271" r:id="rId22"/>
    <p:sldId id="272" r:id="rId23"/>
    <p:sldId id="274" r:id="rId24"/>
    <p:sldId id="275" r:id="rId25"/>
    <p:sldId id="276" r:id="rId26"/>
    <p:sldId id="278" r:id="rId27"/>
    <p:sldId id="292" r:id="rId28"/>
    <p:sldId id="27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0230"/>
    <a:srgbClr val="555555"/>
    <a:srgbClr val="A32035"/>
    <a:srgbClr val="8281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18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756" y="5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E2725-BB9A-4792-9A13-18A22A8AEA3F}" type="datetimeFigureOut">
              <a:rPr lang="en-GB" smtClean="0"/>
              <a:t>12/08/2022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7C911-D0CB-4738-A472-D14DE15BF4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445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9318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5EE088E-401F-4D55-9C0A-2821C6198805}"/>
              </a:ext>
            </a:extLst>
          </p:cNvPr>
          <p:cNvGrpSpPr/>
          <p:nvPr userDrawn="1"/>
        </p:nvGrpSpPr>
        <p:grpSpPr>
          <a:xfrm>
            <a:off x="0" y="6282993"/>
            <a:ext cx="12192000" cy="575007"/>
            <a:chOff x="0" y="6282993"/>
            <a:chExt cx="12192000" cy="57500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D357FFB-98A8-49D5-BC6E-87D327A2637C}"/>
                </a:ext>
              </a:extLst>
            </p:cNvPr>
            <p:cNvSpPr/>
            <p:nvPr/>
          </p:nvSpPr>
          <p:spPr>
            <a:xfrm>
              <a:off x="0" y="6282994"/>
              <a:ext cx="12192000" cy="575006"/>
            </a:xfrm>
            <a:prstGeom prst="rect">
              <a:avLst/>
            </a:prstGeom>
            <a:solidFill>
              <a:srgbClr val="B50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1AD65D0-E478-4BC6-9D4B-CBAFB91E3E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654" b="50000"/>
            <a:stretch/>
          </p:blipFill>
          <p:spPr>
            <a:xfrm>
              <a:off x="9260060" y="6282993"/>
              <a:ext cx="2590311" cy="575007"/>
            </a:xfrm>
            <a:prstGeom prst="rect">
              <a:avLst/>
            </a:prstGeom>
          </p:spPr>
        </p:pic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D937DC8-4DF6-4C2A-B565-FC8DCCF60BC6}"/>
              </a:ext>
            </a:extLst>
          </p:cNvPr>
          <p:cNvCxnSpPr>
            <a:cxnSpLocks/>
          </p:cNvCxnSpPr>
          <p:nvPr userDrawn="1"/>
        </p:nvCxnSpPr>
        <p:spPr>
          <a:xfrm>
            <a:off x="0" y="1018073"/>
            <a:ext cx="3829050" cy="0"/>
          </a:xfrm>
          <a:prstGeom prst="line">
            <a:avLst/>
          </a:prstGeom>
          <a:ln w="9525">
            <a:gradFill flip="none" rotWithShape="1">
              <a:gsLst>
                <a:gs pos="24000">
                  <a:srgbClr val="B50230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EEB8211D-0A06-489D-9A05-F70E916E6626}"/>
              </a:ext>
            </a:extLst>
          </p:cNvPr>
          <p:cNvSpPr/>
          <p:nvPr userDrawn="1"/>
        </p:nvSpPr>
        <p:spPr>
          <a:xfrm>
            <a:off x="391160" y="371073"/>
            <a:ext cx="60923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A32035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Flashbay Sales Academy | </a:t>
            </a:r>
            <a:r>
              <a:rPr lang="en-GB" b="1" dirty="0">
                <a:solidFill>
                  <a:srgbClr val="A32035"/>
                </a:solidFill>
                <a:latin typeface="HelveticaNeueLT Pro 95 Blk" panose="020B0904020202020204" pitchFamily="34" charset="0"/>
                <a:cs typeface="Arial" panose="020B0604020202020204" pitchFamily="34" charset="0"/>
              </a:rPr>
              <a:t>Aftersales Training</a:t>
            </a:r>
            <a:endParaRPr lang="en-GB" b="1" dirty="0">
              <a:solidFill>
                <a:srgbClr val="B50230"/>
              </a:solidFill>
              <a:latin typeface="HelveticaNeueLT Pro 95 Blk" panose="020B09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1DA2D1CC-2C4A-4A2C-9D60-2F2D6CB09F8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685" y="415660"/>
            <a:ext cx="2170635" cy="44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14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F2DBBB76-1EDA-45CD-B016-4A08FF84967A}"/>
              </a:ext>
            </a:extLst>
          </p:cNvPr>
          <p:cNvSpPr txBox="1"/>
          <p:nvPr/>
        </p:nvSpPr>
        <p:spPr>
          <a:xfrm>
            <a:off x="391160" y="1479318"/>
            <a:ext cx="7091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this course we will discuss: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298306-024E-4114-814C-FE3C0B845811}"/>
              </a:ext>
            </a:extLst>
          </p:cNvPr>
          <p:cNvSpPr txBox="1"/>
          <p:nvPr/>
        </p:nvSpPr>
        <p:spPr>
          <a:xfrm>
            <a:off x="353410" y="2556047"/>
            <a:ext cx="115631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Solving Aftersales case cycle</a:t>
            </a:r>
          </a:p>
          <a:p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How to report cases correctly</a:t>
            </a:r>
          </a:p>
          <a:p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Responsible parts for mistakes</a:t>
            </a:r>
          </a:p>
          <a:p>
            <a:r>
              <a:rPr lang="en-US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 Examples of potential mistakes</a:t>
            </a:r>
          </a:p>
          <a:p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5. Case studies</a:t>
            </a:r>
          </a:p>
          <a:p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6. Introduction to Aftersales and Warehouse department</a:t>
            </a:r>
          </a:p>
          <a:p>
            <a:pPr algn="ctr"/>
            <a:endParaRPr lang="en-GB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GB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GB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GB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GB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GB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301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2298306-024E-4114-814C-FE3C0B845811}"/>
              </a:ext>
            </a:extLst>
          </p:cNvPr>
          <p:cNvSpPr txBox="1"/>
          <p:nvPr/>
        </p:nvSpPr>
        <p:spPr>
          <a:xfrm>
            <a:off x="138797" y="1106680"/>
            <a:ext cx="595720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b="1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Technical / Data issues</a:t>
            </a:r>
            <a:r>
              <a:rPr lang="en-GB" sz="20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algn="just"/>
            <a:endParaRPr lang="en-GB" sz="1600" i="1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is “missing”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sz="1600" i="1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</a:t>
            </a:r>
            <a:r>
              <a:rPr lang="en-GB" sz="16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iven that USB is recognised and there is DP on order, </a:t>
            </a:r>
            <a:r>
              <a:rPr lang="en-GB" sz="1600" i="1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6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there DPUS on order? </a:t>
            </a:r>
          </a:p>
          <a:p>
            <a:pPr algn="just"/>
            <a:endParaRPr lang="en-GB" sz="1600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USB flash drives are not recognised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a thin connector supplied, USB can be potentially plugged upside down.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see if there is any pattern the customer shall be asked to check USBs on several computers/ OS.</a:t>
            </a:r>
          </a:p>
          <a:p>
            <a:pPr algn="just"/>
            <a:endParaRPr lang="en-GB" sz="1600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Any ‘Error’ message? 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Please provide the screenshot of the issue and its translation.</a:t>
            </a:r>
          </a:p>
          <a:p>
            <a:pPr algn="just"/>
            <a:endParaRPr lang="en-GB" sz="1600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Pre-loaded data is incomplete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Please supply screenshots of the issue plus the Root/Properties of original data that was confirmed with the customer.</a:t>
            </a:r>
            <a:endParaRPr lang="en-GB" sz="1600" i="1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325" y="1025015"/>
            <a:ext cx="5788405" cy="515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373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F76CD1-8B44-4A11-D9B4-17A31A651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357" y="2565716"/>
            <a:ext cx="4375929" cy="29365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233236-DE66-0297-906D-28E8380361C3}"/>
              </a:ext>
            </a:extLst>
          </p:cNvPr>
          <p:cNvSpPr txBox="1"/>
          <p:nvPr/>
        </p:nvSpPr>
        <p:spPr>
          <a:xfrm>
            <a:off x="3287485" y="1283012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 err="1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Powerbank</a:t>
            </a:r>
            <a:r>
              <a:rPr lang="en-GB" sz="32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Issues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F1CE7F-835F-999F-A7E0-92114B77D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653424"/>
            <a:ext cx="4738914" cy="316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14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2298306-024E-4114-814C-FE3C0B845811}"/>
              </a:ext>
            </a:extLst>
          </p:cNvPr>
          <p:cNvSpPr txBox="1"/>
          <p:nvPr/>
        </p:nvSpPr>
        <p:spPr>
          <a:xfrm>
            <a:off x="258130" y="1223370"/>
            <a:ext cx="62666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b="1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Text Parts “</a:t>
            </a:r>
            <a:r>
              <a:rPr lang="en-GB" sz="2000" b="1" dirty="0" err="1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Powerbank</a:t>
            </a:r>
            <a:r>
              <a:rPr lang="en-GB" sz="2000" b="1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Issues” :</a:t>
            </a:r>
          </a:p>
          <a:p>
            <a:pPr algn="just"/>
            <a:endParaRPr lang="en-GB" i="1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Customer might be misled by the colour of the LED - LED turns red quickly – “why, is it empty?”: 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 LED kicks in roughly at 19% of capacity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PB is empty, red LED starts blinking or PB switches off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GB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PB only charges once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battery capacity of devices/mobiles phones to be checked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Customer receives PB charged up to only a few %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According to aviation law, for safety reasons Power Banks can be only pre-charged up to 30%.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512" y="1092631"/>
            <a:ext cx="4649491" cy="499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256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2298306-024E-4114-814C-FE3C0B845811}"/>
              </a:ext>
            </a:extLst>
          </p:cNvPr>
          <p:cNvSpPr txBox="1"/>
          <p:nvPr/>
        </p:nvSpPr>
        <p:spPr>
          <a:xfrm>
            <a:off x="65523" y="1227919"/>
            <a:ext cx="620366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b="1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Text Parts “Data Preloading services in UK”:</a:t>
            </a:r>
          </a:p>
          <a:p>
            <a:pPr algn="just"/>
            <a:endParaRPr lang="en-GB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Customer can ask to change DP or do a brand new pre-load after order has been shipped (especially a big demand for DPUS orders)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Only Aftersales in UK office can quote and approve DP job</a:t>
            </a:r>
          </a:p>
          <a:p>
            <a:pPr algn="just"/>
            <a:endParaRPr lang="en-GB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get a quote ASAP, fill in all details in the table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817" y="1162515"/>
            <a:ext cx="5190236" cy="508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998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2298306-024E-4114-814C-FE3C0B845811}"/>
              </a:ext>
            </a:extLst>
          </p:cNvPr>
          <p:cNvSpPr txBox="1"/>
          <p:nvPr/>
        </p:nvSpPr>
        <p:spPr>
          <a:xfrm>
            <a:off x="424543" y="1519542"/>
            <a:ext cx="475964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Text Parts to be used for DP confirmation with Operations and also with Aftersales team:</a:t>
            </a:r>
          </a:p>
          <a:p>
            <a:endParaRPr lang="en-GB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Aftersales to advise when to load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Initial table with all information for the job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Uploaded to relevant location </a:t>
            </a:r>
          </a:p>
          <a:p>
            <a:endParaRPr lang="en-GB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706" y="1237875"/>
            <a:ext cx="6426601" cy="400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117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2298306-024E-4114-814C-FE3C0B845811}"/>
              </a:ext>
            </a:extLst>
          </p:cNvPr>
          <p:cNvSpPr txBox="1"/>
          <p:nvPr/>
        </p:nvSpPr>
        <p:spPr>
          <a:xfrm>
            <a:off x="154027" y="1301574"/>
            <a:ext cx="527812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Text Parts “Order Cancellation</a:t>
            </a:r>
            <a:r>
              <a:rPr lang="en-GB" sz="20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”:</a:t>
            </a:r>
          </a:p>
          <a:p>
            <a:endParaRPr lang="en-GB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will always try to save the order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Only Senior, Group or Team leader can request cancellation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Include description of what has been done to save the order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825" y="1166546"/>
            <a:ext cx="6088146" cy="478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744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F2DBBB76-1EDA-45CD-B016-4A08FF84967A}"/>
              </a:ext>
            </a:extLst>
          </p:cNvPr>
          <p:cNvSpPr txBox="1"/>
          <p:nvPr/>
        </p:nvSpPr>
        <p:spPr>
          <a:xfrm>
            <a:off x="391160" y="1212618"/>
            <a:ext cx="7711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Responsible parts for mistakes</a:t>
            </a:r>
            <a:endParaRPr lang="en-GB" sz="3200" b="1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298306-024E-4114-814C-FE3C0B845811}"/>
              </a:ext>
            </a:extLst>
          </p:cNvPr>
          <p:cNvSpPr txBox="1"/>
          <p:nvPr/>
        </p:nvSpPr>
        <p:spPr>
          <a:xfrm>
            <a:off x="499648" y="1952917"/>
            <a:ext cx="115631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b="1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most common causes of Aftersales are:</a:t>
            </a:r>
          </a:p>
          <a:p>
            <a:endParaRPr lang="en-US" b="1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Factory error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Courier error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Completely unpreventable error (very rare)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Sales person error</a:t>
            </a:r>
          </a:p>
          <a:p>
            <a:endParaRPr lang="en-US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365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F2DBBB76-1EDA-45CD-B016-4A08FF84967A}"/>
              </a:ext>
            </a:extLst>
          </p:cNvPr>
          <p:cNvSpPr txBox="1"/>
          <p:nvPr/>
        </p:nvSpPr>
        <p:spPr>
          <a:xfrm>
            <a:off x="391160" y="1212618"/>
            <a:ext cx="7711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 Examples of potential mistakes</a:t>
            </a:r>
            <a:endParaRPr lang="en-GB" sz="3200" b="1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298306-024E-4114-814C-FE3C0B845811}"/>
              </a:ext>
            </a:extLst>
          </p:cNvPr>
          <p:cNvSpPr txBox="1"/>
          <p:nvPr/>
        </p:nvSpPr>
        <p:spPr>
          <a:xfrm>
            <a:off x="433105" y="2008224"/>
            <a:ext cx="115631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Sales person errors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want to avoid mistakes and also spot mistakes made by customers. 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not leave space for doubt or confusion: if something is unclear, </a:t>
            </a: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ask the customer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again to clarify. 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Aftersales team will have to answer the question “Was it 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completely unpreventable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?” If the answer is “NO” then in most cases it means the SAM should have done better and the case will likely be marked as a Sales Mistake. </a:t>
            </a: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03208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2298306-024E-4114-814C-FE3C0B845811}"/>
              </a:ext>
            </a:extLst>
          </p:cNvPr>
          <p:cNvSpPr txBox="1"/>
          <p:nvPr/>
        </p:nvSpPr>
        <p:spPr>
          <a:xfrm>
            <a:off x="335490" y="1028918"/>
            <a:ext cx="1162920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Most Common Sales Errors</a:t>
            </a:r>
            <a:endParaRPr lang="en-US" sz="2000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Wrong VP supplied with order</a:t>
            </a:r>
          </a:p>
          <a:p>
            <a:endParaRPr lang="en-US" sz="1000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Discrepancy between artwork and VP </a:t>
            </a:r>
          </a:p>
          <a:p>
            <a:endParaRPr lang="en-US" sz="1000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Wrong details of order - Capacity, quantity, special requests missed in Job notes, etc. SAM often states USB 2.0 type instead of 3.0 type. </a:t>
            </a:r>
          </a:p>
          <a:p>
            <a:endParaRPr lang="en-US" sz="1000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Delivery address  - </a:t>
            </a:r>
            <a:r>
              <a:rPr lang="en-US" sz="1600" u="sng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ALWAYS</a:t>
            </a:r>
            <a:r>
              <a:rPr lang="en-US" sz="16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confirm delivery address. Do not suggest the address, but rather ask customer to provide it.</a:t>
            </a:r>
          </a:p>
          <a:p>
            <a:endParaRPr lang="en-US" sz="1000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Wrong currency - Some customers might be based in different countries. If you know customer account is in EUR but order is in CHF, it will be marked as sales mistake.</a:t>
            </a:r>
          </a:p>
          <a:p>
            <a:endParaRPr lang="en-US" sz="1000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Wrong quote sent for approval</a:t>
            </a:r>
          </a:p>
          <a:p>
            <a:endParaRPr lang="en-US" sz="1000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taking the best care to meet deadline - There is a certain procedure to chase payments which must be followed.  Customer must be informed what to do to meet deadline</a:t>
            </a:r>
          </a:p>
          <a:p>
            <a:endParaRPr lang="en-US" sz="1000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DP screenshots not confirmed </a:t>
            </a:r>
          </a:p>
          <a:p>
            <a:endParaRPr lang="en-US" sz="1000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Unclear communication with Operations /Graphics - Always keep communication and requests as clear as possible. Ops will reply back every time they make any changes for you - make sure they understood exactly what to do.</a:t>
            </a:r>
          </a:p>
        </p:txBody>
      </p:sp>
    </p:spTree>
    <p:extLst>
      <p:ext uri="{BB962C8B-B14F-4D97-AF65-F5344CB8AC3E}">
        <p14:creationId xmlns:p14="http://schemas.microsoft.com/office/powerpoint/2010/main" val="1830424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4558" y="1138237"/>
            <a:ext cx="56378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DPUS not explained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617" y="1223815"/>
            <a:ext cx="5347900" cy="44103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AE6360D-6835-4255-862D-EACAB6C90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355" y="2012183"/>
            <a:ext cx="5768293" cy="259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19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F2DBBB76-1EDA-45CD-B016-4A08FF84967A}"/>
              </a:ext>
            </a:extLst>
          </p:cNvPr>
          <p:cNvSpPr txBox="1"/>
          <p:nvPr/>
        </p:nvSpPr>
        <p:spPr>
          <a:xfrm>
            <a:off x="391160" y="1161604"/>
            <a:ext cx="5812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Aftersales?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298306-024E-4114-814C-FE3C0B845811}"/>
              </a:ext>
            </a:extLst>
          </p:cNvPr>
          <p:cNvSpPr txBox="1"/>
          <p:nvPr/>
        </p:nvSpPr>
        <p:spPr>
          <a:xfrm>
            <a:off x="361799" y="2134253"/>
            <a:ext cx="113704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Aftersales refers to the service provided to handle any issues after a successful sale.</a:t>
            </a:r>
          </a:p>
          <a:p>
            <a:pPr algn="just"/>
            <a:endParaRPr lang="en-GB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en-GB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 doing this, we prove to our customers that we take even the smallest issues very seriously and we are a trustworthy company. This would hopefully give the customer confidence for future relations/business. </a:t>
            </a:r>
          </a:p>
        </p:txBody>
      </p:sp>
    </p:spTree>
    <p:extLst>
      <p:ext uri="{BB962C8B-B14F-4D97-AF65-F5344CB8AC3E}">
        <p14:creationId xmlns:p14="http://schemas.microsoft.com/office/powerpoint/2010/main" val="2000940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2298306-024E-4114-814C-FE3C0B845811}"/>
              </a:ext>
            </a:extLst>
          </p:cNvPr>
          <p:cNvSpPr txBox="1"/>
          <p:nvPr/>
        </p:nvSpPr>
        <p:spPr>
          <a:xfrm>
            <a:off x="529577" y="1358362"/>
            <a:ext cx="1156315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000" b="1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Completely unpreventable errors</a:t>
            </a:r>
          </a:p>
          <a:p>
            <a:endParaRPr lang="en-US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 the name already suggests, these are errors which could not be prevented:</a:t>
            </a:r>
          </a:p>
          <a:p>
            <a:r>
              <a:rPr lang="en-US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Names misspelled on the list provided by customer for individual engraving</a:t>
            </a:r>
          </a:p>
          <a:p>
            <a:endParaRPr lang="en-US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Incorrect phone number is provided (or to a different branch)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Initial request</a:t>
            </a:r>
            <a:r>
              <a:rPr lang="en-US" b="1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 customer is wrong (perhaps their own internal miscommunication)</a:t>
            </a:r>
          </a:p>
        </p:txBody>
      </p:sp>
    </p:spTree>
    <p:extLst>
      <p:ext uri="{BB962C8B-B14F-4D97-AF65-F5344CB8AC3E}">
        <p14:creationId xmlns:p14="http://schemas.microsoft.com/office/powerpoint/2010/main" val="1559077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2298306-024E-4114-814C-FE3C0B845811}"/>
              </a:ext>
            </a:extLst>
          </p:cNvPr>
          <p:cNvSpPr txBox="1"/>
          <p:nvPr/>
        </p:nvSpPr>
        <p:spPr>
          <a:xfrm>
            <a:off x="340826" y="1181908"/>
            <a:ext cx="1155476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Remember! </a:t>
            </a:r>
          </a:p>
          <a:p>
            <a:pPr algn="just"/>
            <a:endParaRPr lang="en-US" sz="2200" b="1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n-US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you ‘Save’ the order then want to change something (even if production has not yet started), it will be treated as a sales mistake – unless you can show proof it was a customer error / request.</a:t>
            </a:r>
          </a:p>
          <a:p>
            <a:pPr algn="just"/>
            <a:endParaRPr lang="en-US" sz="1000" b="1" u="sng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24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Always check ALL details of the order BEFORE clicking ‘Save’ button!</a:t>
            </a:r>
          </a:p>
          <a:p>
            <a:pPr algn="just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Check that the final quote you send to the customer for confirmation includes all necessary services, product and accessories requested as well as the correct address.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Triple check </a:t>
            </a:r>
            <a:r>
              <a:rPr lang="en-US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details before pressing ‘Save’ in NetSuite. </a:t>
            </a:r>
          </a:p>
          <a:p>
            <a:pPr algn="just"/>
            <a:endParaRPr lang="en-US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n-US" i="1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a mistake is made, instead of panicking just reach out to your colleagues in Aftersales. </a:t>
            </a:r>
          </a:p>
          <a:p>
            <a:pPr algn="just"/>
            <a:endParaRPr lang="en-US" i="1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n-US" i="1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Team / Group Leaders </a:t>
            </a:r>
            <a:r>
              <a:rPr lang="en-US" i="1" u="sng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have the potential to re-instate commission for sales mistakes</a:t>
            </a:r>
            <a:r>
              <a:rPr lang="en-US" i="1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but this requires you to promptly report the issue and cooperate fully in the resolution process.</a:t>
            </a:r>
          </a:p>
        </p:txBody>
      </p:sp>
    </p:spTree>
    <p:extLst>
      <p:ext uri="{BB962C8B-B14F-4D97-AF65-F5344CB8AC3E}">
        <p14:creationId xmlns:p14="http://schemas.microsoft.com/office/powerpoint/2010/main" val="2864206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2298306-024E-4114-814C-FE3C0B845811}"/>
              </a:ext>
            </a:extLst>
          </p:cNvPr>
          <p:cNvSpPr txBox="1"/>
          <p:nvPr/>
        </p:nvSpPr>
        <p:spPr>
          <a:xfrm>
            <a:off x="314025" y="1232031"/>
            <a:ext cx="1155476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kern="0" dirty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Further Reading</a:t>
            </a:r>
          </a:p>
          <a:p>
            <a:endParaRPr lang="en-US" b="1" kern="0" dirty="0">
              <a:ln w="1905"/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0" indent="-342900" defTabSz="457182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Flashbay Wiki is an incredibly valuable resource and contains lots of information pertaining to past Aftersales cases and general product knowledge.</a:t>
            </a:r>
          </a:p>
          <a:p>
            <a:pPr marL="342900" lvl="0" indent="-342900" defTabSz="457182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0" indent="-342900" defTabSz="457182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Good places to start are Aftersales Awareness and Product Knowledge </a:t>
            </a:r>
          </a:p>
          <a:p>
            <a:pPr marL="342900" lvl="0" indent="-342900" defTabSz="457182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0" indent="-342900" defTabSz="457182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These resources are constantly updated so try to check and refresh your product knowledge from time to time.</a:t>
            </a:r>
          </a:p>
        </p:txBody>
      </p:sp>
    </p:spTree>
    <p:extLst>
      <p:ext uri="{BB962C8B-B14F-4D97-AF65-F5344CB8AC3E}">
        <p14:creationId xmlns:p14="http://schemas.microsoft.com/office/powerpoint/2010/main" val="32259457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F2DBBB76-1EDA-45CD-B016-4A08FF84967A}"/>
              </a:ext>
            </a:extLst>
          </p:cNvPr>
          <p:cNvSpPr txBox="1"/>
          <p:nvPr/>
        </p:nvSpPr>
        <p:spPr>
          <a:xfrm>
            <a:off x="391160" y="1212618"/>
            <a:ext cx="7711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5. Case study</a:t>
            </a:r>
            <a:endParaRPr lang="en-GB" sz="3200" b="1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298306-024E-4114-814C-FE3C0B845811}"/>
              </a:ext>
            </a:extLst>
          </p:cNvPr>
          <p:cNvSpPr txBox="1"/>
          <p:nvPr/>
        </p:nvSpPr>
        <p:spPr>
          <a:xfrm>
            <a:off x="480239" y="1797393"/>
            <a:ext cx="65017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A) Flashbay expects our SAMs to provide full support to customers, whenever necessary. When a customer asks for a lot of print on limited space and it’s </a:t>
            </a:r>
            <a:r>
              <a:rPr lang="en-US" sz="1600" u="sng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obvious</a:t>
            </a:r>
            <a:r>
              <a:rPr lang="en-US" sz="16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print will be hard to read, the SAM should spot it and warn the customer. Perhaps a different model will do? Or change VP to have less details?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461" y="1098763"/>
            <a:ext cx="4863119" cy="49795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31" y="3279047"/>
            <a:ext cx="5809444" cy="255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2861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2298306-024E-4114-814C-FE3C0B845811}"/>
              </a:ext>
            </a:extLst>
          </p:cNvPr>
          <p:cNvSpPr txBox="1"/>
          <p:nvPr/>
        </p:nvSpPr>
        <p:spPr>
          <a:xfrm>
            <a:off x="315660" y="1551024"/>
            <a:ext cx="54109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lphaUcParenR" startAt="2"/>
            </a:pPr>
            <a:r>
              <a:rPr lang="en-US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SAM sent the customer a quote and two VPs. Customer resent a scan where they marked which VP they want, also a scan of signed VP. The problem was that they marked two different VPs.</a:t>
            </a:r>
          </a:p>
          <a:p>
            <a:pPr marL="342900" indent="-342900" algn="just">
              <a:buAutoNum type="alphaUcParenR" startAt="2"/>
            </a:pPr>
            <a:endParaRPr lang="en-US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would you do?</a:t>
            </a:r>
          </a:p>
          <a:p>
            <a:endParaRPr lang="en-US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603" y="757371"/>
            <a:ext cx="4276580" cy="496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663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2298306-024E-4114-814C-FE3C0B845811}"/>
              </a:ext>
            </a:extLst>
          </p:cNvPr>
          <p:cNvSpPr txBox="1"/>
          <p:nvPr/>
        </p:nvSpPr>
        <p:spPr>
          <a:xfrm>
            <a:off x="261131" y="1123185"/>
            <a:ext cx="117183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C) 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customer zipped data for DP on Mac OS, it has to be unzipped on Mac as well, otherwise some files can be corrupted.</a:t>
            </a:r>
          </a:p>
          <a:p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 default, all data is unzipped by Ops on Windows which is why a SAM </a:t>
            </a:r>
            <a:r>
              <a:rPr lang="en-US" sz="16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must always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check with the customer if the data was zipped on Mac and </a:t>
            </a:r>
            <a:r>
              <a:rPr lang="en-US" sz="16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 Ops accordingly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Below is an example where the SAM did not inform Ops about Mac data so it was unzipped on Windows.</a:t>
            </a:r>
          </a:p>
          <a:p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2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  All files worked fine on Windows, but…                                                                      when you open the same USB on Mac, some files are not visible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751" y="3429000"/>
            <a:ext cx="4812229" cy="27166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31" y="3429000"/>
            <a:ext cx="6306947" cy="287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4747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2298306-024E-4114-814C-FE3C0B845811}"/>
              </a:ext>
            </a:extLst>
          </p:cNvPr>
          <p:cNvSpPr txBox="1"/>
          <p:nvPr/>
        </p:nvSpPr>
        <p:spPr>
          <a:xfrm>
            <a:off x="261131" y="1223922"/>
            <a:ext cx="117188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D)  Volume Label (VL) was required, but customer did not yet know what it would be. The SAM placed the order and in VL section wrote “TBC” - (meaning To Be Confirmed). However, the SAM did not inform Ops this “TBC” was not a real VL name so the factory produced the order and shipped to customer with VL “TBC”.</a:t>
            </a:r>
          </a:p>
          <a:p>
            <a:pPr algn="just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Correct procedure would be using Job Notes and ask Ops to wait for VL name to be confirmed, or even send additional    e-mail to Ops asking for it. </a:t>
            </a:r>
          </a:p>
          <a:p>
            <a:pPr algn="just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n-US" sz="16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NOT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leave space for doubt. If you feel something might be confusing, make sure you explain clearly what needs to be done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2246"/>
            <a:ext cx="12166794" cy="267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726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CD04873-178A-4209-898D-CAB1C1BAB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091" y="1722263"/>
            <a:ext cx="4422163" cy="341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 Was Asked What I Want Written On My Cake. I Said &quot;Nothing&quot;">
            <a:extLst>
              <a:ext uri="{FF2B5EF4-FFF2-40B4-BE49-F238E27FC236}">
                <a16:creationId xmlns:a16="http://schemas.microsoft.com/office/drawing/2014/main" id="{79CAAE50-92E9-4BBB-A183-1A8701A60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426" y="1722263"/>
            <a:ext cx="5012499" cy="341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9466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F2DBBB76-1EDA-45CD-B016-4A08FF84967A}"/>
              </a:ext>
            </a:extLst>
          </p:cNvPr>
          <p:cNvSpPr txBox="1"/>
          <p:nvPr/>
        </p:nvSpPr>
        <p:spPr>
          <a:xfrm>
            <a:off x="433105" y="1925682"/>
            <a:ext cx="11135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B50230"/>
                </a:solidFill>
                <a:latin typeface="HelveticaNeueLT Pro 95 Blk" panose="020B09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chemeClr val="accent6"/>
                </a:solidFill>
                <a:latin typeface="HelveticaNeueLT Pro 95 Blk" panose="020B0904020202020204" pitchFamily="34" charset="0"/>
                <a:cs typeface="Arial" panose="020B0604020202020204" pitchFamily="34" charset="0"/>
              </a:rPr>
              <a:t>GOOD LUCK!</a:t>
            </a:r>
            <a:endParaRPr lang="en-GB" sz="4000" b="1" dirty="0">
              <a:solidFill>
                <a:schemeClr val="accent6"/>
              </a:solidFill>
              <a:latin typeface="HelveticaNeueLT Pro 95 Blk" panose="020B09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298306-024E-4114-814C-FE3C0B845811}"/>
              </a:ext>
            </a:extLst>
          </p:cNvPr>
          <p:cNvSpPr txBox="1"/>
          <p:nvPr/>
        </p:nvSpPr>
        <p:spPr>
          <a:xfrm>
            <a:off x="433105" y="3827284"/>
            <a:ext cx="115631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wish you very successful, problem-free sales! </a:t>
            </a:r>
          </a:p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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517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F2DBBB76-1EDA-45CD-B016-4A08FF84967A}"/>
              </a:ext>
            </a:extLst>
          </p:cNvPr>
          <p:cNvSpPr txBox="1"/>
          <p:nvPr/>
        </p:nvSpPr>
        <p:spPr>
          <a:xfrm>
            <a:off x="391160" y="1180868"/>
            <a:ext cx="7091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Solving Aftersales</a:t>
            </a:r>
            <a:endParaRPr lang="en-GB" sz="3200" b="1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298306-024E-4114-814C-FE3C0B845811}"/>
              </a:ext>
            </a:extLst>
          </p:cNvPr>
          <p:cNvSpPr txBox="1"/>
          <p:nvPr/>
        </p:nvSpPr>
        <p:spPr>
          <a:xfrm>
            <a:off x="391160" y="1891480"/>
            <a:ext cx="65365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efficiency of the problem-solving process is affected by:</a:t>
            </a:r>
          </a:p>
          <a:p>
            <a:endParaRPr lang="en-GB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Deadline – “ASAP”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Information supplied in Text Parts to the Aftersales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factory’s Quality Control reports vs a real order?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same day collection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Proactive follow up by Sales Account Manager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209" y="986139"/>
            <a:ext cx="4698266" cy="506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763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F2DBBB76-1EDA-45CD-B016-4A08FF84967A}"/>
              </a:ext>
            </a:extLst>
          </p:cNvPr>
          <p:cNvSpPr txBox="1"/>
          <p:nvPr/>
        </p:nvSpPr>
        <p:spPr>
          <a:xfrm>
            <a:off x="391160" y="1080131"/>
            <a:ext cx="7711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How to Report Cases Correctly</a:t>
            </a:r>
            <a:endParaRPr lang="en-GB" sz="3200" b="1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298306-024E-4114-814C-FE3C0B845811}"/>
              </a:ext>
            </a:extLst>
          </p:cNvPr>
          <p:cNvSpPr txBox="1"/>
          <p:nvPr/>
        </p:nvSpPr>
        <p:spPr>
          <a:xfrm>
            <a:off x="274923" y="1999948"/>
            <a:ext cx="48317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 is important for the Aftersales team to get all information listed in the Text Parts including relevant attachments proving a fault.</a:t>
            </a:r>
          </a:p>
          <a:p>
            <a:pPr algn="just"/>
            <a:endParaRPr lang="en-GB" sz="1600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When calling your customer regarding an issue please have the Text parts opened in front of you so you know which details to discuss and double check.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completed Text parts should be sent to: </a:t>
            </a:r>
            <a:r>
              <a:rPr lang="en-GB" sz="1600" i="1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aftersales.[country code]@flashbay.com</a:t>
            </a:r>
            <a:r>
              <a:rPr lang="en-GB" sz="16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600" u="sng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always</a:t>
            </a:r>
            <a:r>
              <a:rPr lang="en-GB" sz="16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with your Group Leader in cc. </a:t>
            </a:r>
          </a:p>
          <a:p>
            <a:endParaRPr lang="en-GB" sz="1600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sz="1600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515" y="1999948"/>
            <a:ext cx="6610562" cy="390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58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466CD4-E1AA-8052-39CE-C22AFCCC6246}"/>
              </a:ext>
            </a:extLst>
          </p:cNvPr>
          <p:cNvSpPr txBox="1"/>
          <p:nvPr/>
        </p:nvSpPr>
        <p:spPr>
          <a:xfrm>
            <a:off x="3107634" y="1389030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32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Branding/ Quality issues:</a:t>
            </a:r>
          </a:p>
        </p:txBody>
      </p:sp>
      <p:pic>
        <p:nvPicPr>
          <p:cNvPr id="5" name="Picture 4" descr="A picture containing person, holding, appliance, dryer&#10;&#10;Description automatically generated">
            <a:extLst>
              <a:ext uri="{FF2B5EF4-FFF2-40B4-BE49-F238E27FC236}">
                <a16:creationId xmlns:a16="http://schemas.microsoft.com/office/drawing/2014/main" id="{9093656F-6CCB-4EA6-6177-6633D5335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5610" y="2908919"/>
            <a:ext cx="3527863" cy="2645898"/>
          </a:xfrm>
          <a:prstGeom prst="rect">
            <a:avLst/>
          </a:prstGeom>
        </p:spPr>
      </p:pic>
      <p:pic>
        <p:nvPicPr>
          <p:cNvPr id="7" name="Picture 6" descr="A picture containing text, different&#10;&#10;Description automatically generated">
            <a:extLst>
              <a:ext uri="{FF2B5EF4-FFF2-40B4-BE49-F238E27FC236}">
                <a16:creationId xmlns:a16="http://schemas.microsoft.com/office/drawing/2014/main" id="{72858AFC-6C7F-0877-B772-C0420FC599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514" y="2467935"/>
            <a:ext cx="4968821" cy="352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135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2298306-024E-4114-814C-FE3C0B845811}"/>
              </a:ext>
            </a:extLst>
          </p:cNvPr>
          <p:cNvSpPr txBox="1"/>
          <p:nvPr/>
        </p:nvSpPr>
        <p:spPr>
          <a:xfrm>
            <a:off x="121712" y="1237149"/>
            <a:ext cx="649606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b="1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Branding/ Quality issues</a:t>
            </a:r>
            <a:r>
              <a:rPr lang="en-GB" sz="20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algn="just"/>
            <a:endParaRPr lang="en-GB" sz="1500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factory always keeps one sample from each sales order.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speed up the whole Aftersales process, please ask for a photo/ short video confirming the problem.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Branding issue e.g. what  is the customer comparing the print to?</a:t>
            </a:r>
          </a:p>
          <a:p>
            <a:pPr algn="just"/>
            <a:endParaRPr lang="en-GB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many units left from the sales order? </a:t>
            </a:r>
            <a:r>
              <a:rPr lang="en-GB" sz="15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</a:p>
          <a:p>
            <a:pPr algn="just"/>
            <a:endParaRPr lang="en-GB" sz="1500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435" y="1263506"/>
            <a:ext cx="5411854" cy="406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97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5C2F26-96DC-F514-96C6-27996214027E}"/>
              </a:ext>
            </a:extLst>
          </p:cNvPr>
          <p:cNvSpPr txBox="1"/>
          <p:nvPr/>
        </p:nvSpPr>
        <p:spPr>
          <a:xfrm>
            <a:off x="3048000" y="1296265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Missing units / Lost order</a:t>
            </a:r>
          </a:p>
        </p:txBody>
      </p:sp>
      <p:pic>
        <p:nvPicPr>
          <p:cNvPr id="7" name="Picture 6" descr="A picture containing floor, indoor, box&#10;&#10;Description automatically generated">
            <a:extLst>
              <a:ext uri="{FF2B5EF4-FFF2-40B4-BE49-F238E27FC236}">
                <a16:creationId xmlns:a16="http://schemas.microsoft.com/office/drawing/2014/main" id="{BDF24816-FFE5-959D-C32B-9BF9040B81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43" y="2627086"/>
            <a:ext cx="2456262" cy="3272969"/>
          </a:xfrm>
          <a:prstGeom prst="rect">
            <a:avLst/>
          </a:prstGeom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970DC9C5-4DEA-CD1A-584D-F424643CDE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60690" y="3036208"/>
            <a:ext cx="3272970" cy="2454727"/>
          </a:xfrm>
          <a:prstGeom prst="rect">
            <a:avLst/>
          </a:prstGeom>
        </p:spPr>
      </p:pic>
      <p:pic>
        <p:nvPicPr>
          <p:cNvPr id="15" name="Picture 14" descr="A picture containing text, indoor, counter&#10;&#10;Description automatically generated">
            <a:extLst>
              <a:ext uri="{FF2B5EF4-FFF2-40B4-BE49-F238E27FC236}">
                <a16:creationId xmlns:a16="http://schemas.microsoft.com/office/drawing/2014/main" id="{3669588B-E4F1-067E-1F3E-7CFDC6CAE5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36001" y="3052654"/>
            <a:ext cx="3289418" cy="2454729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1254B2DD-0D9E-8CEA-05BD-86D43C071D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21621" y="3050567"/>
            <a:ext cx="3272971" cy="244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446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2298306-024E-4114-814C-FE3C0B845811}"/>
              </a:ext>
            </a:extLst>
          </p:cNvPr>
          <p:cNvSpPr txBox="1"/>
          <p:nvPr/>
        </p:nvSpPr>
        <p:spPr>
          <a:xfrm>
            <a:off x="225843" y="1166842"/>
            <a:ext cx="55395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Text Parts “Missing units / Lost order” </a:t>
            </a:r>
            <a:r>
              <a:rPr lang="en-GB" sz="20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endParaRPr lang="en-GB" sz="1600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sz="1600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box was delivered damaged, pictures are essential so we can also raise a complaint with our courier company for compensation.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DEADLINE. Is there time to investigate with TNT (they usually takes 2-3 working days to provide sufficient information on lost parcels.)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sz="1600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535" y="1371057"/>
            <a:ext cx="6082405" cy="435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601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5E25947-5142-6EC2-8D0E-97C7BE6F7B7A}"/>
              </a:ext>
            </a:extLst>
          </p:cNvPr>
          <p:cNvSpPr txBox="1"/>
          <p:nvPr/>
        </p:nvSpPr>
        <p:spPr>
          <a:xfrm>
            <a:off x="3048000" y="126142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32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Technical / Data issues:</a:t>
            </a:r>
          </a:p>
        </p:txBody>
      </p:sp>
      <p:pic>
        <p:nvPicPr>
          <p:cNvPr id="7" name="Picture 6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2542EB28-B69B-F323-9B1D-BB578694F5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0" y="2529486"/>
            <a:ext cx="3060046" cy="2062014"/>
          </a:xfrm>
          <a:prstGeom prst="rect">
            <a:avLst/>
          </a:prstGeom>
        </p:spPr>
      </p:pic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D22C405-9A65-03F0-AA77-FB664921FE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034" y="2529486"/>
            <a:ext cx="4116915" cy="28972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27A024-3EA7-749A-DCC0-4D3D05BDA0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895" y="2529487"/>
            <a:ext cx="4249183" cy="283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923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1625</Words>
  <Application>Microsoft Office PowerPoint</Application>
  <PresentationFormat>Widescreen</PresentationFormat>
  <Paragraphs>186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HelveticaNeueLT Pro 55 Roman</vt:lpstr>
      <vt:lpstr>HelveticaNeueLT Pro 95 Blk</vt:lpstr>
      <vt:lpstr>Open Sans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Bartosz Wojszko</dc:creator>
  <cp:lastModifiedBy>FB UK7</cp:lastModifiedBy>
  <cp:revision>165</cp:revision>
  <dcterms:created xsi:type="dcterms:W3CDTF">2018-02-21T15:11:45Z</dcterms:created>
  <dcterms:modified xsi:type="dcterms:W3CDTF">2022-08-12T16:43:15Z</dcterms:modified>
</cp:coreProperties>
</file>