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284" r:id="rId2"/>
    <p:sldId id="264" r:id="rId3"/>
    <p:sldId id="272" r:id="rId4"/>
    <p:sldId id="278" r:id="rId5"/>
    <p:sldId id="282" r:id="rId6"/>
    <p:sldId id="276" r:id="rId7"/>
    <p:sldId id="286" r:id="rId8"/>
    <p:sldId id="285" r:id="rId9"/>
    <p:sldId id="274" r:id="rId10"/>
    <p:sldId id="273" r:id="rId11"/>
    <p:sldId id="280" r:id="rId12"/>
    <p:sldId id="281" r:id="rId13"/>
    <p:sldId id="279" r:id="rId14"/>
    <p:sldId id="277" r:id="rId15"/>
    <p:sldId id="283"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035"/>
    <a:srgbClr val="A6022D"/>
    <a:srgbClr val="B50230"/>
    <a:srgbClr val="3DAE2B"/>
    <a:srgbClr val="828187"/>
    <a:srgbClr val="000000"/>
    <a:srgbClr val="FE0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4" autoAdjust="0"/>
    <p:restoredTop sz="95416" autoAdjust="0"/>
  </p:normalViewPr>
  <p:slideViewPr>
    <p:cSldViewPr snapToGrid="0">
      <p:cViewPr varScale="1">
        <p:scale>
          <a:sx n="80" d="100"/>
          <a:sy n="80" d="100"/>
        </p:scale>
        <p:origin x="216" y="14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756"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2725-BB9A-4792-9A13-18A22A8AEA3F}" type="datetimeFigureOut">
              <a:rPr lang="en-GB" smtClean="0"/>
              <a:t>16/11/2020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7C911-D0CB-4738-A472-D14DE15BF482}" type="slidenum">
              <a:rPr lang="en-GB" smtClean="0"/>
              <a:t>‹#›</a:t>
            </a:fld>
            <a:endParaRPr lang="en-GB"/>
          </a:p>
        </p:txBody>
      </p:sp>
    </p:spTree>
    <p:extLst>
      <p:ext uri="{BB962C8B-B14F-4D97-AF65-F5344CB8AC3E}">
        <p14:creationId xmlns:p14="http://schemas.microsoft.com/office/powerpoint/2010/main" val="77944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7C911-D0CB-4738-A472-D14DE15BF482}" type="slidenum">
              <a:rPr lang="en-GB" smtClean="0"/>
              <a:t>8</a:t>
            </a:fld>
            <a:endParaRPr lang="en-GB"/>
          </a:p>
        </p:txBody>
      </p:sp>
    </p:spTree>
    <p:extLst>
      <p:ext uri="{BB962C8B-B14F-4D97-AF65-F5344CB8AC3E}">
        <p14:creationId xmlns:p14="http://schemas.microsoft.com/office/powerpoint/2010/main" val="12261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7C911-D0CB-4738-A472-D14DE15BF482}" type="slidenum">
              <a:rPr lang="en-GB" smtClean="0"/>
              <a:t>9</a:t>
            </a:fld>
            <a:endParaRPr lang="en-GB"/>
          </a:p>
        </p:txBody>
      </p:sp>
    </p:spTree>
    <p:extLst>
      <p:ext uri="{BB962C8B-B14F-4D97-AF65-F5344CB8AC3E}">
        <p14:creationId xmlns:p14="http://schemas.microsoft.com/office/powerpoint/2010/main" val="349095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318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D937DC8-4DF6-4C2A-B565-FC8DCCF60BC6}"/>
              </a:ext>
            </a:extLst>
          </p:cNvPr>
          <p:cNvCxnSpPr>
            <a:cxnSpLocks/>
          </p:cNvCxnSpPr>
          <p:nvPr userDrawn="1"/>
        </p:nvCxnSpPr>
        <p:spPr>
          <a:xfrm>
            <a:off x="0" y="1018073"/>
            <a:ext cx="3829050" cy="0"/>
          </a:xfrm>
          <a:prstGeom prst="line">
            <a:avLst/>
          </a:prstGeom>
          <a:ln w="9525">
            <a:gradFill flip="none" rotWithShape="1">
              <a:gsLst>
                <a:gs pos="24000">
                  <a:srgbClr val="B50230"/>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EB8211D-0A06-489D-9A05-F70E916E6626}"/>
              </a:ext>
            </a:extLst>
          </p:cNvPr>
          <p:cNvSpPr/>
          <p:nvPr userDrawn="1"/>
        </p:nvSpPr>
        <p:spPr>
          <a:xfrm>
            <a:off x="391160" y="371073"/>
            <a:ext cx="6092349" cy="369332"/>
          </a:xfrm>
          <a:prstGeom prst="rect">
            <a:avLst/>
          </a:prstGeom>
        </p:spPr>
        <p:txBody>
          <a:bodyPr wrap="square">
            <a:spAutoFit/>
          </a:bodyPr>
          <a:lstStyle/>
          <a:p>
            <a:r>
              <a:rPr lang="en-GB" dirty="0">
                <a:solidFill>
                  <a:srgbClr val="A32035"/>
                </a:solidFill>
                <a:latin typeface="Open Sans" panose="020B0606030504020204" pitchFamily="34" charset="0"/>
                <a:ea typeface="Open Sans" panose="020B0606030504020204" pitchFamily="34" charset="0"/>
                <a:cs typeface="Open Sans" panose="020B0606030504020204" pitchFamily="34" charset="0"/>
              </a:rPr>
              <a:t>Flashbay Sales Academy </a:t>
            </a:r>
            <a:r>
              <a:rPr lang="en-GB" dirty="0">
                <a:solidFill>
                  <a:srgbClr val="A32035"/>
                </a:solidFill>
                <a:latin typeface="HelveticaNeueLT Pro 55 Roman" panose="020B0604020202020204" pitchFamily="34" charset="0"/>
                <a:cs typeface="Arial" panose="020B0604020202020204" pitchFamily="34" charset="0"/>
              </a:rPr>
              <a:t>| </a:t>
            </a:r>
            <a:r>
              <a:rPr lang="en-GB" b="1" dirty="0">
                <a:solidFill>
                  <a:srgbClr val="A32035"/>
                </a:solidFill>
                <a:latin typeface="Open Sans" panose="020B0606030504020204" pitchFamily="34" charset="0"/>
                <a:ea typeface="Open Sans" panose="020B0606030504020204" pitchFamily="34" charset="0"/>
                <a:cs typeface="Open Sans" panose="020B0606030504020204" pitchFamily="34" charset="0"/>
              </a:rPr>
              <a:t>Slack</a:t>
            </a:r>
            <a:r>
              <a:rPr lang="en-GB" b="1" baseline="0" dirty="0">
                <a:solidFill>
                  <a:srgbClr val="A32035"/>
                </a:solidFill>
                <a:latin typeface="Open Sans" panose="020B0606030504020204" pitchFamily="34" charset="0"/>
                <a:ea typeface="Open Sans" panose="020B0606030504020204" pitchFamily="34" charset="0"/>
                <a:cs typeface="Open Sans" panose="020B0606030504020204" pitchFamily="34" charset="0"/>
              </a:rPr>
              <a:t> and Wiki </a:t>
            </a:r>
            <a:endParaRPr lang="en-GB" b="1" dirty="0">
              <a:solidFill>
                <a:srgbClr val="A3203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icture containing drawing, food&#10;&#10;Description automatically generated">
            <a:extLst>
              <a:ext uri="{FF2B5EF4-FFF2-40B4-BE49-F238E27FC236}">
                <a16:creationId xmlns:a16="http://schemas.microsoft.com/office/drawing/2014/main" id="{17E6E6A9-6ED9-4F68-BC58-C64812845B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33685" y="415660"/>
            <a:ext cx="2170635" cy="443457"/>
          </a:xfrm>
          <a:prstGeom prst="rect">
            <a:avLst/>
          </a:prstGeom>
        </p:spPr>
      </p:pic>
    </p:spTree>
    <p:extLst>
      <p:ext uri="{BB962C8B-B14F-4D97-AF65-F5344CB8AC3E}">
        <p14:creationId xmlns:p14="http://schemas.microsoft.com/office/powerpoint/2010/main" val="23934143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C44A5-A39D-A64E-8FC7-67FA43ED200C}"/>
              </a:ext>
            </a:extLst>
          </p:cNvPr>
          <p:cNvSpPr txBox="1"/>
          <p:nvPr/>
        </p:nvSpPr>
        <p:spPr>
          <a:xfrm>
            <a:off x="3491680" y="2749068"/>
            <a:ext cx="10798816" cy="769441"/>
          </a:xfrm>
          <a:prstGeom prst="rect">
            <a:avLst/>
          </a:prstGeom>
          <a:noFill/>
        </p:spPr>
        <p:txBody>
          <a:bodyPr wrap="square" rtlCol="0">
            <a:spAutoFit/>
          </a:bodyPr>
          <a:lstStyle/>
          <a:p>
            <a:r>
              <a:rPr lang="en-GB" sz="44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Explorer Part 1  </a:t>
            </a:r>
          </a:p>
        </p:txBody>
      </p:sp>
      <p:pic>
        <p:nvPicPr>
          <p:cNvPr id="4" name="Picture 3">
            <a:extLst>
              <a:ext uri="{FF2B5EF4-FFF2-40B4-BE49-F238E27FC236}">
                <a16:creationId xmlns:a16="http://schemas.microsoft.com/office/drawing/2014/main" id="{37990830-DC5E-4F47-A38B-0C12404F6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002" y="3887712"/>
            <a:ext cx="2243449" cy="1686935"/>
          </a:xfrm>
          <a:prstGeom prst="rect">
            <a:avLst/>
          </a:prstGeom>
        </p:spPr>
      </p:pic>
    </p:spTree>
    <p:extLst>
      <p:ext uri="{BB962C8B-B14F-4D97-AF65-F5344CB8AC3E}">
        <p14:creationId xmlns:p14="http://schemas.microsoft.com/office/powerpoint/2010/main" val="542768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915395" y="4422052"/>
            <a:ext cx="3698177" cy="2009025"/>
          </a:xfrm>
          <a:prstGeom prst="rect">
            <a:avLst/>
          </a:prstGeom>
        </p:spPr>
      </p:pic>
      <p:pic>
        <p:nvPicPr>
          <p:cNvPr id="10" name="Picture 9">
            <a:extLst>
              <a:ext uri="{FF2B5EF4-FFF2-40B4-BE49-F238E27FC236}">
                <a16:creationId xmlns:a16="http://schemas.microsoft.com/office/drawing/2014/main" id="{95AEEC21-0C46-5E41-9280-D33E24F59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2843" y="1841194"/>
            <a:ext cx="2188896" cy="1713439"/>
          </a:xfrm>
          <a:prstGeom prst="rect">
            <a:avLst/>
          </a:prstGeom>
        </p:spPr>
      </p:pic>
      <p:sp>
        <p:nvSpPr>
          <p:cNvPr id="2" name="TextBox 1">
            <a:extLst>
              <a:ext uri="{FF2B5EF4-FFF2-40B4-BE49-F238E27FC236}">
                <a16:creationId xmlns:a16="http://schemas.microsoft.com/office/drawing/2014/main" id="{6B7BA9B8-01C1-4072-8831-230D494BF4EB}"/>
              </a:ext>
            </a:extLst>
          </p:cNvPr>
          <p:cNvSpPr txBox="1"/>
          <p:nvPr/>
        </p:nvSpPr>
        <p:spPr>
          <a:xfrm>
            <a:off x="398102" y="1122105"/>
            <a:ext cx="10798816" cy="461665"/>
          </a:xfrm>
          <a:prstGeom prst="rect">
            <a:avLst/>
          </a:prstGeom>
          <a:noFill/>
        </p:spPr>
        <p:txBody>
          <a:bodyPr wrap="square" rtlCol="0">
            <a:spAutoFit/>
          </a:bodyPr>
          <a:lstStyle/>
          <a:p>
            <a:r>
              <a:rPr lang="en-GB" sz="24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Organizing your Slack</a:t>
            </a:r>
          </a:p>
        </p:txBody>
      </p:sp>
      <p:sp>
        <p:nvSpPr>
          <p:cNvPr id="3" name="TextBox 2">
            <a:extLst>
              <a:ext uri="{FF2B5EF4-FFF2-40B4-BE49-F238E27FC236}">
                <a16:creationId xmlns:a16="http://schemas.microsoft.com/office/drawing/2014/main" id="{2AE409D9-D9E3-47CB-93E2-765ED99B29B2}"/>
              </a:ext>
            </a:extLst>
          </p:cNvPr>
          <p:cNvSpPr txBox="1"/>
          <p:nvPr/>
        </p:nvSpPr>
        <p:spPr>
          <a:xfrm>
            <a:off x="398102" y="1686705"/>
            <a:ext cx="9284741" cy="4801314"/>
          </a:xfrm>
          <a:prstGeom prst="rect">
            <a:avLst/>
          </a:prstGeom>
          <a:noFill/>
        </p:spPr>
        <p:txBody>
          <a:bodyPr wrap="square" rtlCol="0">
            <a:spAutoFit/>
          </a:bodyPr>
          <a:lstStyle/>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1. Star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We suggest ‘starring’ the channels and direct conversations you use most often as these will be grouped together and appear on the top of your Slack panel. To ‘star’ a channel or conversation, right click it and then click ‘star channel/conversation’. You can ‘</a:t>
            </a:r>
            <a:r>
              <a:rPr lang="en-GB" dirty="0" err="1">
                <a:solidFill>
                  <a:srgbClr val="B50230"/>
                </a:solidFill>
                <a:latin typeface="Open Sans" panose="020B0606030504020204" pitchFamily="34" charset="0"/>
                <a:ea typeface="Open Sans" panose="020B0606030504020204" pitchFamily="34" charset="0"/>
                <a:cs typeface="Open Sans" panose="020B0606030504020204" pitchFamily="34" charset="0"/>
              </a:rPr>
              <a:t>unstar</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a channel or conversation you no longer use regularly by following the same process.  </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2. Save items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Mark your to-dos or save something for later. These messages or documents will appear under                             tab  in you Slack panel. </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3. Reminders</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You can set a                                      if you want to re-read a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message in a few hours or on a specific date. </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4"/>
          <a:stretch>
            <a:fillRect/>
          </a:stretch>
        </p:blipFill>
        <p:spPr>
          <a:xfrm>
            <a:off x="2052061" y="4206396"/>
            <a:ext cx="1530660" cy="339128"/>
          </a:xfrm>
          <a:prstGeom prst="rect">
            <a:avLst/>
          </a:prstGeom>
        </p:spPr>
      </p:pic>
      <p:pic>
        <p:nvPicPr>
          <p:cNvPr id="8" name="Picture 7"/>
          <p:cNvPicPr>
            <a:picLocks noChangeAspect="1"/>
          </p:cNvPicPr>
          <p:nvPr/>
        </p:nvPicPr>
        <p:blipFill>
          <a:blip r:embed="rId5"/>
          <a:stretch>
            <a:fillRect/>
          </a:stretch>
        </p:blipFill>
        <p:spPr>
          <a:xfrm>
            <a:off x="1281892" y="1650113"/>
            <a:ext cx="350910" cy="363443"/>
          </a:xfrm>
          <a:prstGeom prst="rect">
            <a:avLst/>
          </a:prstGeom>
        </p:spPr>
      </p:pic>
      <p:pic>
        <p:nvPicPr>
          <p:cNvPr id="12" name="Picture 11"/>
          <p:cNvPicPr>
            <a:picLocks noChangeAspect="1"/>
          </p:cNvPicPr>
          <p:nvPr/>
        </p:nvPicPr>
        <p:blipFill>
          <a:blip r:embed="rId6"/>
          <a:stretch>
            <a:fillRect/>
          </a:stretch>
        </p:blipFill>
        <p:spPr>
          <a:xfrm>
            <a:off x="1921433" y="5045284"/>
            <a:ext cx="2095500" cy="314325"/>
          </a:xfrm>
          <a:prstGeom prst="rect">
            <a:avLst/>
          </a:prstGeom>
        </p:spPr>
      </p:pic>
    </p:spTree>
    <p:extLst>
      <p:ext uri="{BB962C8B-B14F-4D97-AF65-F5344CB8AC3E}">
        <p14:creationId xmlns:p14="http://schemas.microsoft.com/office/powerpoint/2010/main" val="394869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12BC92-150C-5C4E-AF13-EF0C98CA3D08}"/>
              </a:ext>
            </a:extLst>
          </p:cNvPr>
          <p:cNvSpPr txBox="1"/>
          <p:nvPr/>
        </p:nvSpPr>
        <p:spPr>
          <a:xfrm>
            <a:off x="326982" y="1742592"/>
            <a:ext cx="11494904" cy="5078313"/>
          </a:xfrm>
          <a:prstGeom prst="rect">
            <a:avLst/>
          </a:prstGeom>
          <a:noFill/>
        </p:spPr>
        <p:txBody>
          <a:bodyPr wrap="square" rtlCol="0">
            <a:spAutoFit/>
          </a:bodyPr>
          <a:lstStyle/>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There is a lot of useful information available on Slack. As a new employee you will receive lots of new information and it can sometimes feel a little overwhelming however don’t panic as if you do forget something it’s easy to search on Slack and find what you are looking for!</a:t>
            </a:r>
          </a:p>
          <a:p>
            <a:pPr algn="just"/>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General Search</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At the top of the Slack window you will see the main search function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You can type a word or phrase here and it will search for it in all the channels you are part of and any direct messages. </a:t>
            </a:r>
          </a:p>
          <a:p>
            <a:pPr algn="just"/>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Search in Channel</a:t>
            </a:r>
          </a:p>
          <a:p>
            <a:pPr algn="just"/>
            <a:r>
              <a:rPr lang="en-GB" dirty="0" err="1">
                <a:solidFill>
                  <a:srgbClr val="B50230"/>
                </a:solidFill>
                <a:latin typeface="Open Sans" panose="020B0606030504020204" pitchFamily="34" charset="0"/>
                <a:ea typeface="Open Sans" panose="020B0606030504020204" pitchFamily="34" charset="0"/>
                <a:cs typeface="Open Sans" panose="020B0606030504020204" pitchFamily="34" charset="0"/>
              </a:rPr>
              <a:t>Ctrl+F</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if you want to search for messages or files in a conversation.  </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2EEC232A-FF8B-7F42-BEB6-1B5A5A51C6BB}"/>
              </a:ext>
            </a:extLst>
          </p:cNvPr>
          <p:cNvSpPr txBox="1"/>
          <p:nvPr/>
        </p:nvSpPr>
        <p:spPr>
          <a:xfrm>
            <a:off x="398102" y="1219371"/>
            <a:ext cx="10798816" cy="523220"/>
          </a:xfrm>
          <a:prstGeom prst="rect">
            <a:avLst/>
          </a:prstGeom>
          <a:noFill/>
        </p:spPr>
        <p:txBody>
          <a:bodyPr wrap="square" rtlCol="0">
            <a:spAutoFit/>
          </a:bodyPr>
          <a:lstStyle/>
          <a:p>
            <a:r>
              <a:rPr lang="en-GB" sz="2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Searching on Slack</a:t>
            </a:r>
          </a:p>
        </p:txBody>
      </p:sp>
      <p:pic>
        <p:nvPicPr>
          <p:cNvPr id="6" name="Picture 5">
            <a:extLst>
              <a:ext uri="{FF2B5EF4-FFF2-40B4-BE49-F238E27FC236}">
                <a16:creationId xmlns:a16="http://schemas.microsoft.com/office/drawing/2014/main" id="{34F43ED6-454D-1A4E-B220-C362C2243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222" y="3118758"/>
            <a:ext cx="3868964" cy="342218"/>
          </a:xfrm>
          <a:prstGeom prst="rect">
            <a:avLst/>
          </a:prstGeom>
        </p:spPr>
      </p:pic>
    </p:spTree>
    <p:extLst>
      <p:ext uri="{BB962C8B-B14F-4D97-AF65-F5344CB8AC3E}">
        <p14:creationId xmlns:p14="http://schemas.microsoft.com/office/powerpoint/2010/main" val="322918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12BC92-150C-5C4E-AF13-EF0C98CA3D08}"/>
              </a:ext>
            </a:extLst>
          </p:cNvPr>
          <p:cNvSpPr txBox="1"/>
          <p:nvPr/>
        </p:nvSpPr>
        <p:spPr>
          <a:xfrm>
            <a:off x="326982" y="1742592"/>
            <a:ext cx="11233647" cy="3416320"/>
          </a:xfrm>
          <a:prstGeom prst="rect">
            <a:avLst/>
          </a:prstGeom>
          <a:noFill/>
        </p:spPr>
        <p:txBody>
          <a:bodyPr wrap="square" rtlCol="0">
            <a:spAutoFit/>
          </a:bodyPr>
          <a:lstStyle/>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Filtering your Search</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Depending on the word or phrase you search on, you will receive a different number of results. Often you will receive a large number of results and in order to find the information you require as quickly as possible you need to make the most of the filtering options.  </a:t>
            </a:r>
          </a:p>
          <a:p>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2EEC232A-FF8B-7F42-BEB6-1B5A5A51C6BB}"/>
              </a:ext>
            </a:extLst>
          </p:cNvPr>
          <p:cNvSpPr txBox="1"/>
          <p:nvPr/>
        </p:nvSpPr>
        <p:spPr>
          <a:xfrm>
            <a:off x="398102" y="1219371"/>
            <a:ext cx="10798816" cy="523220"/>
          </a:xfrm>
          <a:prstGeom prst="rect">
            <a:avLst/>
          </a:prstGeom>
          <a:noFill/>
        </p:spPr>
        <p:txBody>
          <a:bodyPr wrap="square" rtlCol="0">
            <a:spAutoFit/>
          </a:bodyPr>
          <a:lstStyle/>
          <a:p>
            <a:r>
              <a:rPr lang="en-GB" sz="2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Searching on Slack</a:t>
            </a:r>
          </a:p>
        </p:txBody>
      </p:sp>
      <p:pic>
        <p:nvPicPr>
          <p:cNvPr id="5" name="Picture 4">
            <a:extLst>
              <a:ext uri="{FF2B5EF4-FFF2-40B4-BE49-F238E27FC236}">
                <a16:creationId xmlns:a16="http://schemas.microsoft.com/office/drawing/2014/main" id="{34F16709-9A61-CF46-AB82-CB3CB75A2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82" y="2939142"/>
            <a:ext cx="4413251" cy="3536214"/>
          </a:xfrm>
          <a:prstGeom prst="rect">
            <a:avLst/>
          </a:prstGeom>
        </p:spPr>
      </p:pic>
      <p:sp>
        <p:nvSpPr>
          <p:cNvPr id="2" name="TextBox 1">
            <a:extLst>
              <a:ext uri="{FF2B5EF4-FFF2-40B4-BE49-F238E27FC236}">
                <a16:creationId xmlns:a16="http://schemas.microsoft.com/office/drawing/2014/main" id="{904A40DA-8AF0-7847-A2B1-7E3E1A8A32F0}"/>
              </a:ext>
            </a:extLst>
          </p:cNvPr>
          <p:cNvSpPr txBox="1"/>
          <p:nvPr/>
        </p:nvSpPr>
        <p:spPr>
          <a:xfrm>
            <a:off x="5078186" y="3081420"/>
            <a:ext cx="5551714" cy="3139321"/>
          </a:xfrm>
          <a:prstGeom prst="rect">
            <a:avLst/>
          </a:prstGeom>
          <a:noFill/>
        </p:spPr>
        <p:txBody>
          <a:bodyPr wrap="square" rtlCol="0">
            <a:spAutoFit/>
          </a:bodyPr>
          <a:lstStyle/>
          <a:p>
            <a:pPr marL="285750" indent="-285750" algn="just">
              <a:buFont typeface="Arial" panose="020B0604020202020204" pitchFamily="34" charset="0"/>
              <a:buChar char="•"/>
            </a:pPr>
            <a:r>
              <a:rPr lang="en-US" dirty="0">
                <a:solidFill>
                  <a:srgbClr val="A32035"/>
                </a:solidFill>
              </a:rPr>
              <a:t>All messages wit the key word or phrase will appear however you can then tick the filters on the right hand side of the window to narrow down the results</a:t>
            </a:r>
          </a:p>
          <a:p>
            <a:pPr marL="285750" indent="-285750" algn="just">
              <a:buFont typeface="Arial" panose="020B0604020202020204" pitchFamily="34" charset="0"/>
              <a:buChar char="•"/>
            </a:pPr>
            <a:r>
              <a:rPr lang="en-US" dirty="0">
                <a:solidFill>
                  <a:srgbClr val="A32035"/>
                </a:solidFill>
              </a:rPr>
              <a:t>If you remember a rough time period when the information was shared, for example, update lead times – then you can enter the date range and it will only show you information during that time period</a:t>
            </a:r>
          </a:p>
          <a:p>
            <a:pPr marL="285750" indent="-285750" algn="just">
              <a:buFont typeface="Arial" panose="020B0604020202020204" pitchFamily="34" charset="0"/>
              <a:buChar char="•"/>
            </a:pPr>
            <a:r>
              <a:rPr lang="en-US" dirty="0">
                <a:solidFill>
                  <a:srgbClr val="A32035"/>
                </a:solidFill>
              </a:rPr>
              <a:t>If you remember the information was sent to you by a specific person or posted in a specific channel then you can select those on the right hand side of the window to narrow down the results </a:t>
            </a:r>
          </a:p>
        </p:txBody>
      </p:sp>
    </p:spTree>
    <p:extLst>
      <p:ext uri="{BB962C8B-B14F-4D97-AF65-F5344CB8AC3E}">
        <p14:creationId xmlns:p14="http://schemas.microsoft.com/office/powerpoint/2010/main" val="341159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F7D8FC-BC1C-4C4D-B177-F27CB07D707D}"/>
              </a:ext>
            </a:extLst>
          </p:cNvPr>
          <p:cNvSpPr txBox="1"/>
          <p:nvPr/>
        </p:nvSpPr>
        <p:spPr>
          <a:xfrm>
            <a:off x="398102" y="1219371"/>
            <a:ext cx="10798816" cy="523220"/>
          </a:xfrm>
          <a:prstGeom prst="rect">
            <a:avLst/>
          </a:prstGeom>
          <a:noFill/>
        </p:spPr>
        <p:txBody>
          <a:bodyPr wrap="square" rtlCol="0">
            <a:spAutoFit/>
          </a:bodyPr>
          <a:lstStyle/>
          <a:p>
            <a:r>
              <a:rPr lang="en-GB" sz="2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Zoom</a:t>
            </a:r>
          </a:p>
        </p:txBody>
      </p:sp>
      <p:sp>
        <p:nvSpPr>
          <p:cNvPr id="4" name="TextBox 3">
            <a:extLst>
              <a:ext uri="{FF2B5EF4-FFF2-40B4-BE49-F238E27FC236}">
                <a16:creationId xmlns:a16="http://schemas.microsoft.com/office/drawing/2014/main" id="{F1D66043-8CA3-954C-9BDC-7F4968AE4F1F}"/>
              </a:ext>
            </a:extLst>
          </p:cNvPr>
          <p:cNvSpPr txBox="1"/>
          <p:nvPr/>
        </p:nvSpPr>
        <p:spPr>
          <a:xfrm>
            <a:off x="326982" y="1742592"/>
            <a:ext cx="11494904" cy="6463308"/>
          </a:xfrm>
          <a:prstGeom prst="rect">
            <a:avLst/>
          </a:prstGeom>
          <a:noFill/>
        </p:spPr>
        <p:txBody>
          <a:bodyPr wrap="square" rtlCol="0">
            <a:spAutoFit/>
          </a:bodyPr>
          <a:lstStyle/>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Zoom is primarily used for external meetings, interviews and internal training sessions. It’s a relatively new tool for Flashbay and so moving forward there may be new uses. </a:t>
            </a:r>
          </a:p>
          <a:p>
            <a:pPr algn="just"/>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How to Join a Meeting</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You will receive a link for the meeting and also a pass code. A couple of minutes before the scheduled meeting time please set up zoom so you can test your audio and/or video in advance.</a:t>
            </a:r>
          </a:p>
          <a:p>
            <a:pPr algn="just"/>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Zoom Guidelines</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A few things to remember when using Zoom:</a:t>
            </a: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Join the meeting on time </a:t>
            </a: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Ensure your microphone and video are both on </a:t>
            </a: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When you are not speaking place yourself on mute to avoid unnecessary background noise</a:t>
            </a: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You can use your actual background (e.g. office, bedroom) or you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can select a suitable virtual background such as a plain colour. To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do this you click the right arrow beside ‘stop video’ and then ’choose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virtual background’.</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14CAB999-FE60-E54E-ACED-F1E83E128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443" y="5110334"/>
            <a:ext cx="2474423" cy="1533783"/>
          </a:xfrm>
          <a:prstGeom prst="rect">
            <a:avLst/>
          </a:prstGeom>
        </p:spPr>
      </p:pic>
    </p:spTree>
    <p:extLst>
      <p:ext uri="{BB962C8B-B14F-4D97-AF65-F5344CB8AC3E}">
        <p14:creationId xmlns:p14="http://schemas.microsoft.com/office/powerpoint/2010/main" val="1022298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398102" y="1219371"/>
            <a:ext cx="10798816" cy="584775"/>
          </a:xfrm>
          <a:prstGeom prst="rect">
            <a:avLst/>
          </a:prstGeom>
          <a:noFill/>
        </p:spPr>
        <p:txBody>
          <a:bodyPr wrap="square" rtlCol="0">
            <a:spAutoFit/>
          </a:bodyPr>
          <a:lstStyle/>
          <a:p>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                     Wiki   </a:t>
            </a:r>
          </a:p>
        </p:txBody>
      </p:sp>
      <p:sp>
        <p:nvSpPr>
          <p:cNvPr id="18" name="TextBox 17">
            <a:extLst>
              <a:ext uri="{FF2B5EF4-FFF2-40B4-BE49-F238E27FC236}">
                <a16:creationId xmlns:a16="http://schemas.microsoft.com/office/drawing/2014/main" id="{2AE409D9-D9E3-47CB-93E2-765ED99B29B2}"/>
              </a:ext>
            </a:extLst>
          </p:cNvPr>
          <p:cNvSpPr txBox="1"/>
          <p:nvPr/>
        </p:nvSpPr>
        <p:spPr>
          <a:xfrm>
            <a:off x="398102" y="1905712"/>
            <a:ext cx="11053262" cy="5909310"/>
          </a:xfrm>
          <a:prstGeom prst="rect">
            <a:avLst/>
          </a:prstGeom>
          <a:noFill/>
        </p:spPr>
        <p:txBody>
          <a:bodyPr wrap="square" rtlCol="0">
            <a:spAutoFit/>
          </a:bodyPr>
          <a:lstStyle/>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We have an internal wiki that is packed with lots of information on everything related to Flashbay - Sales, HR, IT and Aftersales topics. </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To access the wiki go to Zimbra&gt;Employee Portal&gt;Flashbay Wiki</a:t>
            </a:r>
          </a:p>
          <a:p>
            <a:pPr marL="285750" indent="-285750" algn="just">
              <a:buFont typeface="Arial" panose="020B0604020202020204" pitchFamily="34" charset="0"/>
              <a:buChar char="•"/>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The wiki is split into different sections and you can find the contents on the left hand side of the page making it easy to navigate. </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You should check regularly at least once per week for updates.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If you scroll to the bottom of the main page you will find a table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with all of the recent updates for you to easy identify them and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read the relevant information.</a:t>
            </a:r>
          </a:p>
          <a:p>
            <a:pPr marL="285750" indent="-285750" algn="just">
              <a:buFont typeface="Arial" panose="020B0604020202020204" pitchFamily="34" charset="0"/>
              <a:buChar char="•"/>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Before you ask your Group Leader a Sales or Product related question, check wiki first.</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In Explorer 2 we will look at the wiki in more detail, however between now and then please start exploring the wiki for yourself!</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2"/>
          <a:stretch>
            <a:fillRect/>
          </a:stretch>
        </p:blipFill>
        <p:spPr>
          <a:xfrm>
            <a:off x="398102" y="1254611"/>
            <a:ext cx="2212655" cy="514293"/>
          </a:xfrm>
          <a:prstGeom prst="rect">
            <a:avLst/>
          </a:prstGeom>
        </p:spPr>
      </p:pic>
      <p:pic>
        <p:nvPicPr>
          <p:cNvPr id="5" name="Picture 4">
            <a:extLst>
              <a:ext uri="{FF2B5EF4-FFF2-40B4-BE49-F238E27FC236}">
                <a16:creationId xmlns:a16="http://schemas.microsoft.com/office/drawing/2014/main" id="{12FBD87C-1807-7445-9BEB-C3E101514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483" y="3611204"/>
            <a:ext cx="3389832" cy="1833946"/>
          </a:xfrm>
          <a:prstGeom prst="rect">
            <a:avLst/>
          </a:prstGeom>
        </p:spPr>
      </p:pic>
    </p:spTree>
    <p:extLst>
      <p:ext uri="{BB962C8B-B14F-4D97-AF65-F5344CB8AC3E}">
        <p14:creationId xmlns:p14="http://schemas.microsoft.com/office/powerpoint/2010/main" val="23718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4021518" y="2706339"/>
            <a:ext cx="10798816" cy="830997"/>
          </a:xfrm>
          <a:prstGeom prst="rect">
            <a:avLst/>
          </a:prstGeom>
          <a:noFill/>
        </p:spPr>
        <p:txBody>
          <a:bodyPr wrap="square" rtlCol="0">
            <a:spAutoFit/>
          </a:bodyPr>
          <a:lstStyle/>
          <a:p>
            <a:r>
              <a:rPr lang="en-GB" sz="4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Questions?</a:t>
            </a:r>
          </a:p>
        </p:txBody>
      </p:sp>
    </p:spTree>
    <p:extLst>
      <p:ext uri="{BB962C8B-B14F-4D97-AF65-F5344CB8AC3E}">
        <p14:creationId xmlns:p14="http://schemas.microsoft.com/office/powerpoint/2010/main" val="223068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398102" y="1219371"/>
            <a:ext cx="10798816" cy="584775"/>
          </a:xfrm>
          <a:prstGeom prst="rect">
            <a:avLst/>
          </a:prstGeom>
          <a:noFill/>
        </p:spPr>
        <p:txBody>
          <a:bodyPr wrap="square" rtlCol="0">
            <a:spAutoFit/>
          </a:bodyPr>
          <a:lstStyle/>
          <a:p>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Slack  </a:t>
            </a:r>
          </a:p>
        </p:txBody>
      </p:sp>
      <p:sp>
        <p:nvSpPr>
          <p:cNvPr id="18" name="TextBox 17">
            <a:extLst>
              <a:ext uri="{FF2B5EF4-FFF2-40B4-BE49-F238E27FC236}">
                <a16:creationId xmlns:a16="http://schemas.microsoft.com/office/drawing/2014/main" id="{2AE409D9-D9E3-47CB-93E2-765ED99B29B2}"/>
              </a:ext>
            </a:extLst>
          </p:cNvPr>
          <p:cNvSpPr txBox="1"/>
          <p:nvPr/>
        </p:nvSpPr>
        <p:spPr>
          <a:xfrm>
            <a:off x="316821" y="2149509"/>
            <a:ext cx="5266356" cy="2031325"/>
          </a:xfrm>
          <a:prstGeom prst="rect">
            <a:avLst/>
          </a:prstGeom>
          <a:noFill/>
        </p:spPr>
        <p:txBody>
          <a:bodyPr wrap="square" rtlCol="0">
            <a:spAutoFit/>
          </a:bodyPr>
          <a:lstStyle/>
          <a:p>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Slack is the tool you will be using every day to communicate and keep up with the latest updates from Flashbay. </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a:blip r:embed="rId2"/>
          <a:stretch>
            <a:fillRect/>
          </a:stretch>
        </p:blipFill>
        <p:spPr>
          <a:xfrm>
            <a:off x="6553865" y="2149509"/>
            <a:ext cx="4349751" cy="1246853"/>
          </a:xfrm>
          <a:prstGeom prst="rect">
            <a:avLst/>
          </a:prstGeom>
        </p:spPr>
      </p:pic>
    </p:spTree>
    <p:extLst>
      <p:ext uri="{BB962C8B-B14F-4D97-AF65-F5344CB8AC3E}">
        <p14:creationId xmlns:p14="http://schemas.microsoft.com/office/powerpoint/2010/main" val="412083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398102" y="1219371"/>
            <a:ext cx="10798816" cy="584775"/>
          </a:xfrm>
          <a:prstGeom prst="rect">
            <a:avLst/>
          </a:prstGeom>
          <a:noFill/>
        </p:spPr>
        <p:txBody>
          <a:bodyPr wrap="square" rtlCol="0">
            <a:spAutoFit/>
          </a:bodyPr>
          <a:lstStyle/>
          <a:p>
            <a:r>
              <a:rPr lang="en-GB" sz="32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Slack Profile</a:t>
            </a:r>
          </a:p>
        </p:txBody>
      </p:sp>
      <p:sp>
        <p:nvSpPr>
          <p:cNvPr id="3" name="TextBox 2">
            <a:extLst>
              <a:ext uri="{FF2B5EF4-FFF2-40B4-BE49-F238E27FC236}">
                <a16:creationId xmlns:a16="http://schemas.microsoft.com/office/drawing/2014/main" id="{2AE409D9-D9E3-47CB-93E2-765ED99B29B2}"/>
              </a:ext>
            </a:extLst>
          </p:cNvPr>
          <p:cNvSpPr txBox="1"/>
          <p:nvPr/>
        </p:nvSpPr>
        <p:spPr>
          <a:xfrm>
            <a:off x="530667" y="1993722"/>
            <a:ext cx="9511404" cy="5909310"/>
          </a:xfrm>
          <a:prstGeom prst="rect">
            <a:avLst/>
          </a:prstGeom>
          <a:noFill/>
        </p:spPr>
        <p:txBody>
          <a:bodyPr wrap="square" rtlCol="0">
            <a:spAutoFit/>
          </a:bodyPr>
          <a:lstStyle/>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To edit your profile click on the square in the top right hand corner of the window.</a:t>
            </a:r>
          </a:p>
          <a:p>
            <a:pPr marL="342900" indent="-342900" algn="just">
              <a:buAutoNum type="arabicPeriod"/>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Select ‘edit profile’ and a pop up window will appear with your profile details.</a:t>
            </a:r>
          </a:p>
          <a:p>
            <a:pPr marL="342900" indent="-342900" algn="just">
              <a:buAutoNum type="arabicPeriod"/>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Please enter your first name and surname in both the ‘full name’ and ’display name’ fields. </a:t>
            </a:r>
          </a:p>
          <a:p>
            <a:pPr marL="342900" indent="-342900" algn="just">
              <a:buAutoNum type="arabicPeriod"/>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Please enter your job title in the ‘What I do’ field. Sales team members should also include their territory code e.g. Sales Account Manager DE</a:t>
            </a:r>
          </a:p>
          <a:p>
            <a:pPr marL="342900" indent="-342900" algn="just">
              <a:buAutoNum type="arabicPeriod"/>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There is no need to enter a phone number and the time zone will be pre-set to the correct time zone for London.</a:t>
            </a:r>
          </a:p>
          <a:p>
            <a:pPr marL="342900" indent="-342900" algn="just">
              <a:buAutoNum type="arabicPeriod"/>
            </a:pPr>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buAutoNum type="arabicPeriod"/>
            </a:pP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Please upload a selfie style photograph by clicking ‘upload an image’. Please ensure your face is clearly visible in the photograph – please do not use group photographs. </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885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398102" y="1219371"/>
            <a:ext cx="10798816" cy="523220"/>
          </a:xfrm>
          <a:prstGeom prst="rect">
            <a:avLst/>
          </a:prstGeom>
          <a:noFill/>
        </p:spPr>
        <p:txBody>
          <a:bodyPr wrap="square" rtlCol="0">
            <a:spAutoFit/>
          </a:bodyPr>
          <a:lstStyle/>
          <a:p>
            <a:r>
              <a:rPr lang="en-GB" sz="2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Types of conversations</a:t>
            </a:r>
          </a:p>
        </p:txBody>
      </p:sp>
      <p:sp>
        <p:nvSpPr>
          <p:cNvPr id="3" name="TextBox 2">
            <a:extLst>
              <a:ext uri="{FF2B5EF4-FFF2-40B4-BE49-F238E27FC236}">
                <a16:creationId xmlns:a16="http://schemas.microsoft.com/office/drawing/2014/main" id="{2AE409D9-D9E3-47CB-93E2-765ED99B29B2}"/>
              </a:ext>
            </a:extLst>
          </p:cNvPr>
          <p:cNvSpPr txBox="1"/>
          <p:nvPr/>
        </p:nvSpPr>
        <p:spPr>
          <a:xfrm>
            <a:off x="577198" y="1882588"/>
            <a:ext cx="9511404" cy="5909310"/>
          </a:xfrm>
          <a:prstGeom prst="rect">
            <a:avLst/>
          </a:prstGeom>
          <a:noFill/>
        </p:spPr>
        <p:txBody>
          <a:bodyPr wrap="square" rtlCol="0">
            <a:spAutoFit/>
          </a:bodyPr>
          <a:lstStyle/>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      Public Channels</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Free to join, posts are visible for anyone. You can identify a public channel by the # before the channel name. Country specific and General channels for Sales People (e.g. #</a:t>
            </a:r>
            <a:r>
              <a:rPr lang="en-GB" dirty="0" err="1">
                <a:solidFill>
                  <a:srgbClr val="B50230"/>
                </a:solidFill>
                <a:latin typeface="Open Sans" panose="020B0606030504020204" pitchFamily="34" charset="0"/>
                <a:ea typeface="Open Sans" panose="020B0606030504020204" pitchFamily="34" charset="0"/>
                <a:cs typeface="Open Sans" panose="020B0606030504020204" pitchFamily="34" charset="0"/>
              </a:rPr>
              <a:t>Sales</a:t>
            </a:r>
            <a:r>
              <a:rPr lang="en-GB" dirty="0" err="1">
                <a:solidFill>
                  <a:srgbClr val="B50230"/>
                </a:solidFill>
                <a:latin typeface="Arial" panose="020B0604020202020204" pitchFamily="34" charset="0"/>
                <a:ea typeface="Open Sans" panose="020B0606030504020204" pitchFamily="34" charset="0"/>
                <a:cs typeface="Arial" panose="020B0604020202020204" pitchFamily="34" charset="0"/>
              </a:rPr>
              <a:t>_</a:t>
            </a:r>
            <a:r>
              <a:rPr lang="en-GB" dirty="0" err="1">
                <a:solidFill>
                  <a:srgbClr val="B50230"/>
                </a:solidFill>
                <a:latin typeface="Open Sans" panose="020B0606030504020204" pitchFamily="34" charset="0"/>
                <a:ea typeface="Open Sans" panose="020B0606030504020204" pitchFamily="34" charset="0"/>
                <a:cs typeface="Open Sans" panose="020B0606030504020204" pitchFamily="34" charset="0"/>
              </a:rPr>
              <a:t>global</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rgbClr val="B50230"/>
                </a:solidFill>
                <a:latin typeface="Open Sans" panose="020B0606030504020204" pitchFamily="34" charset="0"/>
                <a:ea typeface="Open Sans" panose="020B0606030504020204" pitchFamily="34" charset="0"/>
                <a:cs typeface="Open Sans" panose="020B0606030504020204" pitchFamily="34" charset="0"/>
              </a:rPr>
              <a:t>Sales</a:t>
            </a:r>
            <a:r>
              <a:rPr lang="en-GB" dirty="0" err="1">
                <a:solidFill>
                  <a:srgbClr val="B50230"/>
                </a:solidFill>
                <a:latin typeface="Arial" panose="020B0604020202020204" pitchFamily="34" charset="0"/>
                <a:ea typeface="Open Sans" panose="020B0606030504020204" pitchFamily="34" charset="0"/>
                <a:cs typeface="Arial" panose="020B0604020202020204" pitchFamily="34" charset="0"/>
              </a:rPr>
              <a:t>_fr</a:t>
            </a:r>
            <a:r>
              <a:rPr lang="en-GB" dirty="0">
                <a:solidFill>
                  <a:srgbClr val="B50230"/>
                </a:solidFill>
                <a:latin typeface="Arial" panose="020B0604020202020204" pitchFamily="34" charset="0"/>
                <a:ea typeface="Open Sans" panose="020B0606030504020204" pitchFamily="34" charset="0"/>
                <a:cs typeface="Arial" panose="020B0604020202020204" pitchFamily="34" charset="0"/>
              </a:rPr>
              <a:t>)</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     Private Channels</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You can only join if you receive an invitation, messages care only visible to members of the channel. You can identify a private channel with the lock symbol before the channel name. To see who is part of a channel simply click the </a:t>
            </a:r>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a:t>
            </a:r>
            <a:r>
              <a:rPr lang="en-GB" b="1" dirty="0" err="1">
                <a:solidFill>
                  <a:srgbClr val="B50230"/>
                </a:solidFill>
                <a:latin typeface="Open Sans" panose="020B0606030504020204" pitchFamily="34" charset="0"/>
                <a:ea typeface="Open Sans" panose="020B0606030504020204" pitchFamily="34" charset="0"/>
                <a:cs typeface="Open Sans" panose="020B0606030504020204" pitchFamily="34" charset="0"/>
              </a:rPr>
              <a:t>i</a:t>
            </a:r>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 </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icon in the top right hand corner of the channel and then click ‘members’. </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a:t>
            </a:r>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Direct Messages</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To start a direct message you click the ‘</a:t>
            </a:r>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 </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symbol beside ‘direct message’ on the left hand side of the slack window. You can have up to 8 people in one direct message. Messages are not visible to anyone not part of the group. @ mentioning a non-member in the chat will not add the person to it nor will they be able to view the message. </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2"/>
          <a:stretch>
            <a:fillRect/>
          </a:stretch>
        </p:blipFill>
        <p:spPr>
          <a:xfrm>
            <a:off x="600342" y="1913190"/>
            <a:ext cx="295275" cy="219075"/>
          </a:xfrm>
          <a:prstGeom prst="rect">
            <a:avLst/>
          </a:prstGeom>
        </p:spPr>
      </p:pic>
      <p:pic>
        <p:nvPicPr>
          <p:cNvPr id="8" name="Picture 7"/>
          <p:cNvPicPr>
            <a:picLocks noChangeAspect="1"/>
          </p:cNvPicPr>
          <p:nvPr/>
        </p:nvPicPr>
        <p:blipFill>
          <a:blip r:embed="rId3"/>
          <a:stretch>
            <a:fillRect/>
          </a:stretch>
        </p:blipFill>
        <p:spPr>
          <a:xfrm>
            <a:off x="577198" y="3268254"/>
            <a:ext cx="314325" cy="285750"/>
          </a:xfrm>
          <a:prstGeom prst="rect">
            <a:avLst/>
          </a:prstGeom>
        </p:spPr>
      </p:pic>
      <p:pic>
        <p:nvPicPr>
          <p:cNvPr id="9" name="Picture 8"/>
          <p:cNvPicPr>
            <a:picLocks noChangeAspect="1"/>
          </p:cNvPicPr>
          <p:nvPr/>
        </p:nvPicPr>
        <p:blipFill>
          <a:blip r:embed="rId4"/>
          <a:stretch>
            <a:fillRect/>
          </a:stretch>
        </p:blipFill>
        <p:spPr>
          <a:xfrm>
            <a:off x="600342" y="4939670"/>
            <a:ext cx="314325" cy="282893"/>
          </a:xfrm>
          <a:prstGeom prst="rect">
            <a:avLst/>
          </a:prstGeom>
        </p:spPr>
      </p:pic>
    </p:spTree>
    <p:extLst>
      <p:ext uri="{BB962C8B-B14F-4D97-AF65-F5344CB8AC3E}">
        <p14:creationId xmlns:p14="http://schemas.microsoft.com/office/powerpoint/2010/main" val="395841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12BC92-150C-5C4E-AF13-EF0C98CA3D08}"/>
              </a:ext>
            </a:extLst>
          </p:cNvPr>
          <p:cNvSpPr txBox="1"/>
          <p:nvPr/>
        </p:nvSpPr>
        <p:spPr>
          <a:xfrm>
            <a:off x="2759528" y="1742592"/>
            <a:ext cx="9062357" cy="6001643"/>
          </a:xfrm>
          <a:prstGeom prst="rect">
            <a:avLst/>
          </a:prstGeom>
          <a:noFill/>
        </p:spPr>
        <p:txBody>
          <a:bodyPr wrap="square" rtlCol="0">
            <a:spAutoFit/>
          </a:bodyPr>
          <a:lstStyle/>
          <a:p>
            <a:pPr algn="just"/>
            <a:r>
              <a:rPr lang="en-GB" b="1" dirty="0">
                <a:solidFill>
                  <a:srgbClr val="A32035"/>
                </a:solidFill>
              </a:rPr>
              <a:t>On the right hand side of the channel there are lots of useful features that are explained below.</a:t>
            </a:r>
          </a:p>
          <a:p>
            <a:pPr algn="just"/>
            <a:endParaRPr lang="en-GB" b="1" dirty="0">
              <a:solidFill>
                <a:srgbClr val="A32035"/>
              </a:solidFill>
            </a:endParaRPr>
          </a:p>
          <a:p>
            <a:pPr algn="just"/>
            <a:r>
              <a:rPr lang="en-GB" b="1" dirty="0">
                <a:solidFill>
                  <a:srgbClr val="A32035"/>
                </a:solidFill>
              </a:rPr>
              <a:t>About</a:t>
            </a:r>
          </a:p>
          <a:p>
            <a:pPr algn="just"/>
            <a:r>
              <a:rPr lang="en-GB" dirty="0">
                <a:solidFill>
                  <a:srgbClr val="A32035"/>
                </a:solidFill>
              </a:rPr>
              <a:t>All channels have an ‘About’ which includes useful information explaining what the channel is used for and what information you will find in this channel. </a:t>
            </a:r>
          </a:p>
          <a:p>
            <a:pPr algn="just"/>
            <a:endParaRPr lang="en-GB" dirty="0">
              <a:solidFill>
                <a:srgbClr val="A32035"/>
              </a:solidFill>
            </a:endParaRPr>
          </a:p>
          <a:p>
            <a:pPr algn="just"/>
            <a:r>
              <a:rPr lang="en-GB" b="1" dirty="0">
                <a:solidFill>
                  <a:srgbClr val="A32035"/>
                </a:solidFill>
              </a:rPr>
              <a:t>Members</a:t>
            </a:r>
          </a:p>
          <a:p>
            <a:pPr algn="just"/>
            <a:r>
              <a:rPr lang="en-GB" dirty="0">
                <a:solidFill>
                  <a:srgbClr val="A32035"/>
                </a:solidFill>
              </a:rPr>
              <a:t>You can view all members who are part of any channel here.</a:t>
            </a:r>
          </a:p>
          <a:p>
            <a:pPr algn="just"/>
            <a:endParaRPr lang="en-GB" b="1" dirty="0">
              <a:solidFill>
                <a:srgbClr val="A32035"/>
              </a:solidFill>
            </a:endParaRPr>
          </a:p>
          <a:p>
            <a:pPr algn="just"/>
            <a:r>
              <a:rPr lang="en-GB" b="1" dirty="0">
                <a:solidFill>
                  <a:srgbClr val="A32035"/>
                </a:solidFill>
              </a:rPr>
              <a:t>Pinned </a:t>
            </a:r>
          </a:p>
          <a:p>
            <a:pPr algn="just"/>
            <a:r>
              <a:rPr lang="en-GB" dirty="0">
                <a:solidFill>
                  <a:srgbClr val="A32035"/>
                </a:solidFill>
              </a:rPr>
              <a:t>The most important announcements will be ‘pinned’ to a channel so you can easily find them at any time. They are pinned in order of date.</a:t>
            </a:r>
          </a:p>
          <a:p>
            <a:pPr algn="just"/>
            <a:endParaRPr lang="en-GB" b="1" dirty="0">
              <a:solidFill>
                <a:srgbClr val="A32035"/>
              </a:solidFill>
            </a:endParaRPr>
          </a:p>
          <a:p>
            <a:pPr algn="just"/>
            <a:r>
              <a:rPr lang="en-GB" b="1" dirty="0">
                <a:solidFill>
                  <a:srgbClr val="A32035"/>
                </a:solidFill>
              </a:rPr>
              <a:t>Files</a:t>
            </a:r>
          </a:p>
          <a:p>
            <a:pPr algn="just"/>
            <a:r>
              <a:rPr lang="en-GB" dirty="0">
                <a:solidFill>
                  <a:srgbClr val="A32035"/>
                </a:solidFill>
              </a:rPr>
              <a:t>Any files that have been shared within a channel can be easily found by clicking ‘files’.</a:t>
            </a:r>
          </a:p>
          <a:p>
            <a:endParaRPr lang="en-GB" sz="2000" b="1" dirty="0">
              <a:solidFill>
                <a:srgbClr val="A32035"/>
              </a:solidFill>
            </a:endParaRPr>
          </a:p>
          <a:p>
            <a:endParaRPr lang="en-GB" sz="2000" b="1" dirty="0">
              <a:solidFill>
                <a:srgbClr val="A32035"/>
              </a:solidFill>
            </a:endParaRPr>
          </a:p>
          <a:p>
            <a:endParaRPr lang="en-GB" sz="2000" b="1" dirty="0">
              <a:solidFill>
                <a:srgbClr val="A32035"/>
              </a:solidFill>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2EEC232A-FF8B-7F42-BEB6-1B5A5A51C6BB}"/>
              </a:ext>
            </a:extLst>
          </p:cNvPr>
          <p:cNvSpPr txBox="1"/>
          <p:nvPr/>
        </p:nvSpPr>
        <p:spPr>
          <a:xfrm>
            <a:off x="398102" y="1219371"/>
            <a:ext cx="10798816" cy="523220"/>
          </a:xfrm>
          <a:prstGeom prst="rect">
            <a:avLst/>
          </a:prstGeom>
          <a:noFill/>
        </p:spPr>
        <p:txBody>
          <a:bodyPr wrap="square" rtlCol="0">
            <a:spAutoFit/>
          </a:bodyPr>
          <a:lstStyle/>
          <a:p>
            <a:r>
              <a:rPr lang="en-GB" sz="28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Slack Channels</a:t>
            </a:r>
          </a:p>
        </p:txBody>
      </p:sp>
      <p:pic>
        <p:nvPicPr>
          <p:cNvPr id="5" name="Picture 4">
            <a:extLst>
              <a:ext uri="{FF2B5EF4-FFF2-40B4-BE49-F238E27FC236}">
                <a16:creationId xmlns:a16="http://schemas.microsoft.com/office/drawing/2014/main" id="{B1CB39C4-AFC3-3D4C-9316-7AB6481A8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102" y="1822109"/>
            <a:ext cx="2155373" cy="2659694"/>
          </a:xfrm>
          <a:prstGeom prst="rect">
            <a:avLst/>
          </a:prstGeom>
        </p:spPr>
      </p:pic>
    </p:spTree>
    <p:extLst>
      <p:ext uri="{BB962C8B-B14F-4D97-AF65-F5344CB8AC3E}">
        <p14:creationId xmlns:p14="http://schemas.microsoft.com/office/powerpoint/2010/main" val="76386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F99FC7-CAC1-4147-8F54-174C7E1DB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763" y="6324600"/>
            <a:ext cx="6997700" cy="533400"/>
          </a:xfrm>
          <a:prstGeom prst="rect">
            <a:avLst/>
          </a:prstGeom>
        </p:spPr>
      </p:pic>
      <p:sp>
        <p:nvSpPr>
          <p:cNvPr id="2" name="TextBox 1">
            <a:extLst>
              <a:ext uri="{FF2B5EF4-FFF2-40B4-BE49-F238E27FC236}">
                <a16:creationId xmlns:a16="http://schemas.microsoft.com/office/drawing/2014/main" id="{6B7BA9B8-01C1-4072-8831-230D494BF4EB}"/>
              </a:ext>
            </a:extLst>
          </p:cNvPr>
          <p:cNvSpPr txBox="1"/>
          <p:nvPr/>
        </p:nvSpPr>
        <p:spPr>
          <a:xfrm>
            <a:off x="417063" y="1018040"/>
            <a:ext cx="10798816" cy="461665"/>
          </a:xfrm>
          <a:prstGeom prst="rect">
            <a:avLst/>
          </a:prstGeom>
          <a:noFill/>
        </p:spPr>
        <p:txBody>
          <a:bodyPr wrap="square" rtlCol="0">
            <a:spAutoFit/>
          </a:bodyPr>
          <a:lstStyle/>
          <a:p>
            <a:r>
              <a:rPr lang="en-GB" sz="24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Slack Messaging Guidelines </a:t>
            </a:r>
          </a:p>
        </p:txBody>
      </p:sp>
      <p:sp>
        <p:nvSpPr>
          <p:cNvPr id="3" name="TextBox 2">
            <a:extLst>
              <a:ext uri="{FF2B5EF4-FFF2-40B4-BE49-F238E27FC236}">
                <a16:creationId xmlns:a16="http://schemas.microsoft.com/office/drawing/2014/main" id="{2AE409D9-D9E3-47CB-93E2-765ED99B29B2}"/>
              </a:ext>
            </a:extLst>
          </p:cNvPr>
          <p:cNvSpPr txBox="1"/>
          <p:nvPr/>
        </p:nvSpPr>
        <p:spPr>
          <a:xfrm>
            <a:off x="417063" y="1720336"/>
            <a:ext cx="10877254" cy="5786199"/>
          </a:xfrm>
          <a:prstGeom prst="rect">
            <a:avLst/>
          </a:prstGeom>
          <a:noFill/>
        </p:spPr>
        <p:txBody>
          <a:bodyPr wrap="square" rtlCol="0">
            <a:spAutoFit/>
          </a:bodyPr>
          <a:lstStyle/>
          <a:p>
            <a:pPr marL="342900" indent="-342900" algn="just">
              <a:buAutoNum type="arabicPeriod"/>
            </a:pPr>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Sign in to Slack </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Every morning same time when you sign in to Zimbra/NetSuite. Remember to use the Desktop version of Slack as opposed to the browser – it will already be downloaded on your PC.</a:t>
            </a:r>
          </a:p>
          <a:p>
            <a:pPr algn="just"/>
            <a:endPar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2. Set your Status</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To set your status click your profile photograph on the top right hand corner. Then click</a:t>
            </a: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                                         </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You can now select one of the pre programmed statuses. </a:t>
            </a:r>
          </a:p>
          <a:p>
            <a:pPr algn="just"/>
            <a:r>
              <a:rPr lang="en-GB" sz="16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 </a:t>
            </a:r>
          </a:p>
          <a:p>
            <a:pPr algn="just"/>
            <a:endParaRPr lang="en-GB" sz="1600"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GB" sz="1600"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6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3. Keep your status up to date </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If you are based in the office you do not need to update your status to state this. If you are working remotely you should update your status to ’Working Remotely’. For the duration of your lunch break set yourself as ‘Away’ so your colleagues know not to expect a reply immediately and before going on holiday set status to ‘Vacationing’.  </a:t>
            </a:r>
          </a:p>
          <a:p>
            <a:pPr algn="just"/>
            <a:endPar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4. Acknowledging a post in a channel </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Once you have read and understood the post, always acknowledge it with an emoji (e.g. country flag or thumbs up). </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644280E8-5F04-ED43-87D8-D45BD3087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63" y="3302175"/>
            <a:ext cx="2486237" cy="537839"/>
          </a:xfrm>
          <a:prstGeom prst="rect">
            <a:avLst/>
          </a:prstGeom>
        </p:spPr>
      </p:pic>
      <p:pic>
        <p:nvPicPr>
          <p:cNvPr id="5" name="Picture 4">
            <a:extLst>
              <a:ext uri="{FF2B5EF4-FFF2-40B4-BE49-F238E27FC236}">
                <a16:creationId xmlns:a16="http://schemas.microsoft.com/office/drawing/2014/main" id="{23C19306-CABF-DA4C-B448-E2E293CD9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0621" y="3278965"/>
            <a:ext cx="1992390" cy="985574"/>
          </a:xfrm>
          <a:prstGeom prst="rect">
            <a:avLst/>
          </a:prstGeom>
        </p:spPr>
      </p:pic>
    </p:spTree>
    <p:extLst>
      <p:ext uri="{BB962C8B-B14F-4D97-AF65-F5344CB8AC3E}">
        <p14:creationId xmlns:p14="http://schemas.microsoft.com/office/powerpoint/2010/main" val="151095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417063" y="1018040"/>
            <a:ext cx="10798816" cy="461665"/>
          </a:xfrm>
          <a:prstGeom prst="rect">
            <a:avLst/>
          </a:prstGeom>
          <a:noFill/>
        </p:spPr>
        <p:txBody>
          <a:bodyPr wrap="square" rtlCol="0">
            <a:spAutoFit/>
          </a:bodyPr>
          <a:lstStyle/>
          <a:p>
            <a:r>
              <a:rPr lang="en-GB" sz="24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Slack Messaging Guidelines Contd. </a:t>
            </a:r>
          </a:p>
        </p:txBody>
      </p:sp>
      <p:sp>
        <p:nvSpPr>
          <p:cNvPr id="3" name="TextBox 2">
            <a:extLst>
              <a:ext uri="{FF2B5EF4-FFF2-40B4-BE49-F238E27FC236}">
                <a16:creationId xmlns:a16="http://schemas.microsoft.com/office/drawing/2014/main" id="{2AE409D9-D9E3-47CB-93E2-765ED99B29B2}"/>
              </a:ext>
            </a:extLst>
          </p:cNvPr>
          <p:cNvSpPr txBox="1"/>
          <p:nvPr/>
        </p:nvSpPr>
        <p:spPr>
          <a:xfrm>
            <a:off x="338625" y="1479705"/>
            <a:ext cx="10877254" cy="5355312"/>
          </a:xfrm>
          <a:prstGeom prst="rect">
            <a:avLst/>
          </a:prstGeom>
          <a:noFill/>
        </p:spPr>
        <p:txBody>
          <a:bodyPr wrap="square" rtlCol="0">
            <a:spAutoFit/>
          </a:bodyPr>
          <a:lstStyle/>
          <a:p>
            <a:pPr algn="just"/>
            <a:r>
              <a:rPr lang="en-GB" sz="16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5. Asking a question in a channel or direct message</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Always @mention the person you are  asking a question to or replying to. If you are asking a general question then you can @mention the channel ’@channel’ meaning everyone who is part of that channel </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will be notified and one can respond. When asking a question please give as much </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detail as possible to make the communication as efficient as possible. If the question </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relates to a customer or lead you must always include the C number and if it</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 related to an order you must include the s number both of which are found on NetSuite. </a:t>
            </a:r>
          </a:p>
          <a:p>
            <a:pPr algn="just"/>
            <a:endPar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6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6. Replying to messages in a channel or direct message</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Reply to messages in channels by starting a thread instead of replying to all on the main </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channel. Hover over the message you wish to reply to and you will see the 5 icons and </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can then click ‘reply in a thread’. Always @mention the person you are replying to so</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they are notified of your message.</a:t>
            </a:r>
          </a:p>
          <a:p>
            <a:pPr algn="just"/>
            <a:endPar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The thread will open in a pane of the right hand side of </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the Slack window and ensures all replies on that topic are</a:t>
            </a:r>
          </a:p>
          <a:p>
            <a:pPr algn="just"/>
            <a:r>
              <a:rPr lang="en-GB" sz="1600" dirty="0">
                <a:solidFill>
                  <a:srgbClr val="B50230"/>
                </a:solidFill>
                <a:latin typeface="Open Sans" panose="020B0606030504020204" pitchFamily="34" charset="0"/>
                <a:ea typeface="Open Sans" panose="020B0606030504020204" pitchFamily="34" charset="0"/>
                <a:cs typeface="Open Sans" panose="020B0606030504020204" pitchFamily="34" charset="0"/>
              </a:rPr>
              <a:t>kept together so you can easily find them in future.</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a:extLst>
              <a:ext uri="{FF2B5EF4-FFF2-40B4-BE49-F238E27FC236}">
                <a16:creationId xmlns:a16="http://schemas.microsoft.com/office/drawing/2014/main" id="{0E63C507-2C88-594F-9554-5C23336BF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5364" y="3714764"/>
            <a:ext cx="3291282" cy="1298933"/>
          </a:xfrm>
          <a:prstGeom prst="rect">
            <a:avLst/>
          </a:prstGeom>
        </p:spPr>
      </p:pic>
      <p:pic>
        <p:nvPicPr>
          <p:cNvPr id="5" name="Picture 4">
            <a:extLst>
              <a:ext uri="{FF2B5EF4-FFF2-40B4-BE49-F238E27FC236}">
                <a16:creationId xmlns:a16="http://schemas.microsoft.com/office/drawing/2014/main" id="{45CDD877-BF55-6149-ABD2-66E2C3E9A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455" y="4902323"/>
            <a:ext cx="1572126" cy="1715046"/>
          </a:xfrm>
          <a:prstGeom prst="rect">
            <a:avLst/>
          </a:prstGeom>
        </p:spPr>
      </p:pic>
      <p:pic>
        <p:nvPicPr>
          <p:cNvPr id="7" name="Picture 6">
            <a:extLst>
              <a:ext uri="{FF2B5EF4-FFF2-40B4-BE49-F238E27FC236}">
                <a16:creationId xmlns:a16="http://schemas.microsoft.com/office/drawing/2014/main" id="{40A0631D-5DE4-F041-B9D1-0A1C2486F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0718" y="2189306"/>
            <a:ext cx="3285928" cy="1003073"/>
          </a:xfrm>
          <a:prstGeom prst="rect">
            <a:avLst/>
          </a:prstGeom>
        </p:spPr>
      </p:pic>
    </p:spTree>
    <p:extLst>
      <p:ext uri="{BB962C8B-B14F-4D97-AF65-F5344CB8AC3E}">
        <p14:creationId xmlns:p14="http://schemas.microsoft.com/office/powerpoint/2010/main" val="83630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398102" y="1114144"/>
            <a:ext cx="10798816" cy="461665"/>
          </a:xfrm>
          <a:prstGeom prst="rect">
            <a:avLst/>
          </a:prstGeom>
          <a:noFill/>
        </p:spPr>
        <p:txBody>
          <a:bodyPr wrap="square" rtlCol="0">
            <a:spAutoFit/>
          </a:bodyPr>
          <a:lstStyle/>
          <a:p>
            <a:r>
              <a:rPr lang="en-GB" sz="24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Slack Audio and Video Call Guidelines</a:t>
            </a:r>
          </a:p>
        </p:txBody>
      </p:sp>
      <p:sp>
        <p:nvSpPr>
          <p:cNvPr id="3" name="TextBox 2">
            <a:extLst>
              <a:ext uri="{FF2B5EF4-FFF2-40B4-BE49-F238E27FC236}">
                <a16:creationId xmlns:a16="http://schemas.microsoft.com/office/drawing/2014/main" id="{2AE409D9-D9E3-47CB-93E2-765ED99B29B2}"/>
              </a:ext>
            </a:extLst>
          </p:cNvPr>
          <p:cNvSpPr txBox="1"/>
          <p:nvPr/>
        </p:nvSpPr>
        <p:spPr>
          <a:xfrm>
            <a:off x="398102" y="1575809"/>
            <a:ext cx="11280324" cy="5632311"/>
          </a:xfrm>
          <a:prstGeom prst="rect">
            <a:avLst/>
          </a:prstGeom>
          <a:noFill/>
        </p:spPr>
        <p:txBody>
          <a:bodyPr wrap="square" rtlCol="0">
            <a:spAutoFit/>
          </a:bodyPr>
          <a:lstStyle/>
          <a:p>
            <a:pPr algn="just"/>
            <a:r>
              <a:rPr lang="en-US" b="1" dirty="0">
                <a:solidFill>
                  <a:srgbClr val="B50230"/>
                </a:solidFill>
                <a:latin typeface="Open Sans" panose="020B0606030504020204" pitchFamily="34" charset="0"/>
                <a:ea typeface="Open Sans" panose="020B0606030504020204" pitchFamily="34" charset="0"/>
                <a:cs typeface="Open Sans" panose="020B0606030504020204" pitchFamily="34" charset="0"/>
              </a:rPr>
              <a:t>1. Make an Individual audio or video call</a:t>
            </a:r>
          </a:p>
          <a:p>
            <a:pPr algn="just"/>
            <a:r>
              <a:rPr lang="en-US" dirty="0">
                <a:solidFill>
                  <a:srgbClr val="B50230"/>
                </a:solidFill>
                <a:latin typeface="Open Sans" panose="020B0606030504020204" pitchFamily="34" charset="0"/>
                <a:ea typeface="Open Sans" panose="020B0606030504020204" pitchFamily="34" charset="0"/>
                <a:cs typeface="Open Sans" panose="020B0606030504020204" pitchFamily="34" charset="0"/>
              </a:rPr>
              <a:t>If you’d like to call an individual or group on slack then you open a direct message with the individual or group of people and then click the phone symbol in the top right </a:t>
            </a:r>
          </a:p>
          <a:p>
            <a:pPr algn="just"/>
            <a:r>
              <a:rPr lang="en-US" dirty="0">
                <a:solidFill>
                  <a:srgbClr val="B50230"/>
                </a:solidFill>
                <a:latin typeface="Open Sans" panose="020B0606030504020204" pitchFamily="34" charset="0"/>
                <a:ea typeface="Open Sans" panose="020B0606030504020204" pitchFamily="34" charset="0"/>
                <a:cs typeface="Open Sans" panose="020B0606030504020204" pitchFamily="34" charset="0"/>
              </a:rPr>
              <a:t>hand corner of the screen and it will immediately start calling that </a:t>
            </a:r>
          </a:p>
          <a:p>
            <a:pPr algn="just"/>
            <a:r>
              <a:rPr lang="en-US" dirty="0">
                <a:solidFill>
                  <a:srgbClr val="B50230"/>
                </a:solidFill>
                <a:latin typeface="Open Sans" panose="020B0606030504020204" pitchFamily="34" charset="0"/>
                <a:ea typeface="Open Sans" panose="020B0606030504020204" pitchFamily="34" charset="0"/>
                <a:cs typeface="Open Sans" panose="020B0606030504020204" pitchFamily="34" charset="0"/>
              </a:rPr>
              <a:t>person/people. A pop up window will then appear which gives you </a:t>
            </a:r>
          </a:p>
          <a:p>
            <a:pPr algn="just"/>
            <a:r>
              <a:rPr lang="en-US" dirty="0">
                <a:solidFill>
                  <a:srgbClr val="B50230"/>
                </a:solidFill>
                <a:latin typeface="Open Sans" panose="020B0606030504020204" pitchFamily="34" charset="0"/>
                <a:ea typeface="Open Sans" panose="020B0606030504020204" pitchFamily="34" charset="0"/>
                <a:cs typeface="Open Sans" panose="020B0606030504020204" pitchFamily="34" charset="0"/>
              </a:rPr>
              <a:t>the option to make it a video call by clicking ‘video’.</a:t>
            </a:r>
          </a:p>
          <a:p>
            <a:pPr algn="just"/>
            <a:endParaRPr lang="en-US"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b="1" dirty="0">
                <a:solidFill>
                  <a:srgbClr val="B50230"/>
                </a:solidFill>
                <a:latin typeface="Open Sans" panose="020B0606030504020204" pitchFamily="34" charset="0"/>
                <a:ea typeface="Open Sans" panose="020B0606030504020204" pitchFamily="34" charset="0"/>
                <a:cs typeface="Open Sans" panose="020B0606030504020204" pitchFamily="34" charset="0"/>
              </a:rPr>
              <a:t>2. Receive an Individual audio or video call </a:t>
            </a:r>
          </a:p>
          <a:p>
            <a:pPr algn="just"/>
            <a:r>
              <a:rPr lang="en-US" dirty="0">
                <a:solidFill>
                  <a:srgbClr val="B50230"/>
                </a:solidFill>
                <a:latin typeface="Open Sans" panose="020B0606030504020204" pitchFamily="34" charset="0"/>
                <a:ea typeface="Open Sans" panose="020B0606030504020204" pitchFamily="34" charset="0"/>
                <a:cs typeface="Open Sans" panose="020B0606030504020204" pitchFamily="34" charset="0"/>
              </a:rPr>
              <a:t>If you receive a call from an individual slack member, you will receive a pop up on your screen </a:t>
            </a:r>
          </a:p>
          <a:p>
            <a:pPr algn="just"/>
            <a:r>
              <a:rPr lang="en-US" dirty="0">
                <a:solidFill>
                  <a:srgbClr val="B50230"/>
                </a:solidFill>
                <a:latin typeface="Open Sans" panose="020B0606030504020204" pitchFamily="34" charset="0"/>
                <a:ea typeface="Open Sans" panose="020B0606030504020204" pitchFamily="34" charset="0"/>
                <a:cs typeface="Open Sans" panose="020B0606030504020204" pitchFamily="34" charset="0"/>
              </a:rPr>
              <a:t>and you simply click the green phone symbol to accept the call or click the red ‘x’ to decline the </a:t>
            </a:r>
          </a:p>
          <a:p>
            <a:pPr algn="just"/>
            <a:r>
              <a:rPr lang="en-US" dirty="0">
                <a:solidFill>
                  <a:srgbClr val="B50230"/>
                </a:solidFill>
                <a:latin typeface="Open Sans" panose="020B0606030504020204" pitchFamily="34" charset="0"/>
                <a:ea typeface="Open Sans" panose="020B0606030504020204" pitchFamily="34" charset="0"/>
                <a:cs typeface="Open Sans" panose="020B0606030504020204" pitchFamily="34" charset="0"/>
              </a:rPr>
              <a:t>call. Once you’ve accepted the call you can then click ‘video’ to turn on the video.</a:t>
            </a:r>
          </a:p>
          <a:p>
            <a:pPr algn="just"/>
            <a:endParaRPr lang="en-US"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b="1" dirty="0">
                <a:solidFill>
                  <a:srgbClr val="B50230"/>
                </a:solidFill>
                <a:latin typeface="Open Sans" panose="020B0606030504020204" pitchFamily="34" charset="0"/>
                <a:ea typeface="Open Sans" panose="020B0606030504020204" pitchFamily="34" charset="0"/>
                <a:cs typeface="Open Sans" panose="020B0606030504020204" pitchFamily="34" charset="0"/>
              </a:rPr>
              <a:t>3. Conference audio or video call</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Conference (group/channel) calls will always be pre-arranged and you should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receive a Zimbra calendar item regarding the call. </a:t>
            </a:r>
            <a:r>
              <a:rPr lang="en-GB" b="1" u="sng" dirty="0">
                <a:solidFill>
                  <a:srgbClr val="B50230"/>
                </a:solidFill>
                <a:latin typeface="Open Sans" panose="020B0606030504020204" pitchFamily="34" charset="0"/>
                <a:ea typeface="Open Sans" panose="020B0606030504020204" pitchFamily="34" charset="0"/>
                <a:cs typeface="Open Sans" panose="020B0606030504020204" pitchFamily="34" charset="0"/>
              </a:rPr>
              <a:t>No pop up will appear for</a:t>
            </a:r>
          </a:p>
          <a:p>
            <a:pPr algn="just"/>
            <a:r>
              <a:rPr lang="en-GB" b="1" u="sng" dirty="0">
                <a:solidFill>
                  <a:srgbClr val="B50230"/>
                </a:solidFill>
                <a:latin typeface="Open Sans" panose="020B0606030504020204" pitchFamily="34" charset="0"/>
                <a:ea typeface="Open Sans" panose="020B0606030504020204" pitchFamily="34" charset="0"/>
                <a:cs typeface="Open Sans" panose="020B0606030504020204" pitchFamily="34" charset="0"/>
              </a:rPr>
              <a:t> this call</a:t>
            </a:r>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  therefore a couple of minutes before the call is due to begin you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must go to the channel/group message that includes the other members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taking part in the call. Once the host starts the call you will see a ‘join call’ </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option on the channel that you must click on. Please mute yourself when not speaking. </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5ED47F3-8E13-E242-82FD-761837605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5409" y="3256495"/>
            <a:ext cx="963017" cy="1460500"/>
          </a:xfrm>
          <a:prstGeom prst="rect">
            <a:avLst/>
          </a:prstGeom>
        </p:spPr>
      </p:pic>
      <p:pic>
        <p:nvPicPr>
          <p:cNvPr id="9" name="Picture 8">
            <a:extLst>
              <a:ext uri="{FF2B5EF4-FFF2-40B4-BE49-F238E27FC236}">
                <a16:creationId xmlns:a16="http://schemas.microsoft.com/office/drawing/2014/main" id="{94E97952-5B50-A24F-A641-0313405CB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3988" y="5295014"/>
            <a:ext cx="3359675" cy="1008637"/>
          </a:xfrm>
          <a:prstGeom prst="rect">
            <a:avLst/>
          </a:prstGeom>
        </p:spPr>
      </p:pic>
      <p:pic>
        <p:nvPicPr>
          <p:cNvPr id="8" name="Picture 7">
            <a:extLst>
              <a:ext uri="{FF2B5EF4-FFF2-40B4-BE49-F238E27FC236}">
                <a16:creationId xmlns:a16="http://schemas.microsoft.com/office/drawing/2014/main" id="{577A7FB7-25BD-9F44-B872-22B70AAEB0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8274" y="2206468"/>
            <a:ext cx="2304084" cy="1329111"/>
          </a:xfrm>
          <a:prstGeom prst="rect">
            <a:avLst/>
          </a:prstGeom>
        </p:spPr>
      </p:pic>
    </p:spTree>
    <p:extLst>
      <p:ext uri="{BB962C8B-B14F-4D97-AF65-F5344CB8AC3E}">
        <p14:creationId xmlns:p14="http://schemas.microsoft.com/office/powerpoint/2010/main" val="2618024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BA9B8-01C1-4072-8831-230D494BF4EB}"/>
              </a:ext>
            </a:extLst>
          </p:cNvPr>
          <p:cNvSpPr txBox="1"/>
          <p:nvPr/>
        </p:nvSpPr>
        <p:spPr>
          <a:xfrm>
            <a:off x="398102" y="1114144"/>
            <a:ext cx="10798816" cy="461665"/>
          </a:xfrm>
          <a:prstGeom prst="rect">
            <a:avLst/>
          </a:prstGeom>
          <a:noFill/>
        </p:spPr>
        <p:txBody>
          <a:bodyPr wrap="square" rtlCol="0">
            <a:spAutoFit/>
          </a:bodyPr>
          <a:lstStyle/>
          <a:p>
            <a:r>
              <a:rPr lang="en-GB" sz="2400" b="1" dirty="0">
                <a:solidFill>
                  <a:srgbClr val="B50230"/>
                </a:solidFill>
                <a:latin typeface="Open Sans" panose="020B0606030504020204" pitchFamily="34" charset="0"/>
                <a:ea typeface="Open Sans" panose="020B0606030504020204" pitchFamily="34" charset="0"/>
                <a:cs typeface="Open Sans" panose="020B0606030504020204" pitchFamily="34" charset="0"/>
              </a:rPr>
              <a:t>Slack Audio and Video Call Guidelines</a:t>
            </a:r>
          </a:p>
        </p:txBody>
      </p:sp>
      <p:sp>
        <p:nvSpPr>
          <p:cNvPr id="3" name="TextBox 2">
            <a:extLst>
              <a:ext uri="{FF2B5EF4-FFF2-40B4-BE49-F238E27FC236}">
                <a16:creationId xmlns:a16="http://schemas.microsoft.com/office/drawing/2014/main" id="{2AE409D9-D9E3-47CB-93E2-765ED99B29B2}"/>
              </a:ext>
            </a:extLst>
          </p:cNvPr>
          <p:cNvSpPr txBox="1"/>
          <p:nvPr/>
        </p:nvSpPr>
        <p:spPr>
          <a:xfrm>
            <a:off x="398102" y="1575809"/>
            <a:ext cx="11080884" cy="2862322"/>
          </a:xfrm>
          <a:prstGeom prst="rect">
            <a:avLst/>
          </a:prstGeom>
          <a:noFill/>
        </p:spPr>
        <p:txBody>
          <a:bodyPr wrap="square" rtlCol="0">
            <a:spAutoFit/>
          </a:bodyPr>
          <a:lstStyle/>
          <a:p>
            <a:pPr algn="just"/>
            <a:endPar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4. Audio or video?</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The host will set whether the call is audio or video. As a general guide, calls planned in advance will normal be video calls and ad-hoc calls are more likely to be video however you should always be prepared for both.</a:t>
            </a:r>
          </a:p>
          <a:p>
            <a:pPr algn="just"/>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1" dirty="0">
                <a:solidFill>
                  <a:srgbClr val="B50230"/>
                </a:solidFill>
                <a:latin typeface="Open Sans" panose="020B0606030504020204" pitchFamily="34" charset="0"/>
                <a:ea typeface="Open Sans" panose="020B0606030504020204" pitchFamily="34" charset="0"/>
                <a:cs typeface="Open Sans" panose="020B0606030504020204" pitchFamily="34" charset="0"/>
              </a:rPr>
              <a:t>5. Confirming you have joined the call</a:t>
            </a:r>
          </a:p>
          <a:p>
            <a:pPr algn="just"/>
            <a:r>
              <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rPr>
              <a:t>In conference/group calls, it’s important to confirm with the host that you have joined therefore please quickly say hello and confirm you are ready to begin. If on video you can also give a wave!</a:t>
            </a:r>
          </a:p>
          <a:p>
            <a:endParaRPr lang="en-GB" dirty="0">
              <a:solidFill>
                <a:srgbClr val="B5023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8076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5484</TotalTime>
  <Words>1994</Words>
  <Application>Microsoft Macintosh PowerPoint</Application>
  <PresentationFormat>Widescreen</PresentationFormat>
  <Paragraphs>189</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Open Sans</vt:lpstr>
      <vt:lpstr>Calibri</vt:lpstr>
      <vt:lpstr>Arial</vt:lpstr>
      <vt:lpstr>HelveticaNeueLT Pro 55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Bartosz Wojszko</dc:creator>
  <cp:lastModifiedBy>Microsoft Office User</cp:lastModifiedBy>
  <cp:revision>317</cp:revision>
  <dcterms:created xsi:type="dcterms:W3CDTF">2018-02-21T15:11:45Z</dcterms:created>
  <dcterms:modified xsi:type="dcterms:W3CDTF">2020-11-16T18:01:17Z</dcterms:modified>
</cp:coreProperties>
</file>