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3" r:id="rId3"/>
    <p:sldMasterId id="2147483666" r:id="rId4"/>
  </p:sldMasterIdLst>
  <p:notesMasterIdLst>
    <p:notesMasterId r:id="rId16"/>
  </p:notesMasterIdLst>
  <p:sldIdLst>
    <p:sldId id="287" r:id="rId5"/>
    <p:sldId id="290" r:id="rId6"/>
    <p:sldId id="288" r:id="rId7"/>
    <p:sldId id="291" r:id="rId8"/>
    <p:sldId id="289" r:id="rId9"/>
    <p:sldId id="292" r:id="rId10"/>
    <p:sldId id="293" r:id="rId11"/>
    <p:sldId id="294" r:id="rId12"/>
    <p:sldId id="295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2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4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2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06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8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68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50" algn="l" defTabSz="45718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B30C3A"/>
    <a:srgbClr val="8A8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46" y="10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8BCC-EBD9-457C-A621-DCEF316FE25F}" type="datetimeFigureOut">
              <a:rPr lang="en-GB" smtClean="0"/>
              <a:t>03/08/2017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95239-65B8-4129-8FE8-C464F08AE5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5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1" cy="147002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CF17-39B5-4028-A604-9F42BF1D6CBA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56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1DF6-D59F-406B-A7AF-2F12B55FD52E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1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B1B6A-03A6-4E8E-9632-52FACF21571D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55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03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11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0463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56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135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6609C-3AE2-4FF1-893B-1623985C8483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1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1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14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0D11-8897-4B4F-9D59-E65DFA638BFC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0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5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F35C-DEA4-48EE-869E-7F4C36CE6D0D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2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5"/>
            <a:ext cx="4041775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1900" b="1"/>
            </a:lvl2pPr>
            <a:lvl3pPr marL="914362" indent="0">
              <a:buNone/>
              <a:defRPr sz="1700" b="1"/>
            </a:lvl3pPr>
            <a:lvl4pPr marL="1371544" indent="0">
              <a:buNone/>
              <a:defRPr sz="1600" b="1"/>
            </a:lvl4pPr>
            <a:lvl5pPr marL="1828726" indent="0">
              <a:buNone/>
              <a:defRPr sz="1600" b="1"/>
            </a:lvl5pPr>
            <a:lvl6pPr marL="2285906" indent="0">
              <a:buNone/>
              <a:defRPr sz="1600" b="1"/>
            </a:lvl6pPr>
            <a:lvl7pPr marL="2743088" indent="0">
              <a:buNone/>
              <a:defRPr sz="1600" b="1"/>
            </a:lvl7pPr>
            <a:lvl8pPr marL="3200268" indent="0">
              <a:buNone/>
              <a:defRPr sz="1600" b="1"/>
            </a:lvl8pPr>
            <a:lvl9pPr marL="365745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9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BEE5-27F0-4FEE-846E-F764F927BA20}" type="datetime1">
              <a:rPr lang="en-US" smtClean="0"/>
              <a:t>8/3/2017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C766E-FF3C-4AD0-9C9D-C35B39F3A848}" type="datetime1">
              <a:rPr lang="en-US" smtClean="0"/>
              <a:t>8/3/2017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D9B86-BA5B-43A5-BB8B-7C1F5521C034}" type="datetime1">
              <a:rPr lang="en-US" smtClean="0"/>
              <a:t>8/3/2017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2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2" cy="4691064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D4678-62DF-4B7B-96D0-71C13BFC21BB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7182" indent="0">
              <a:buNone/>
              <a:defRPr sz="2800"/>
            </a:lvl2pPr>
            <a:lvl3pPr marL="914362" indent="0">
              <a:buNone/>
              <a:defRPr sz="2400"/>
            </a:lvl3pPr>
            <a:lvl4pPr marL="1371544" indent="0">
              <a:buNone/>
              <a:defRPr sz="1900"/>
            </a:lvl4pPr>
            <a:lvl5pPr marL="1828726" indent="0">
              <a:buNone/>
              <a:defRPr sz="1900"/>
            </a:lvl5pPr>
            <a:lvl6pPr marL="2285906" indent="0">
              <a:buNone/>
              <a:defRPr sz="1900"/>
            </a:lvl6pPr>
            <a:lvl7pPr marL="2743088" indent="0">
              <a:buNone/>
              <a:defRPr sz="1900"/>
            </a:lvl7pPr>
            <a:lvl8pPr marL="3200268" indent="0">
              <a:buNone/>
              <a:defRPr sz="1900"/>
            </a:lvl8pPr>
            <a:lvl9pPr marL="3657450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7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2" indent="0">
              <a:buNone/>
              <a:defRPr sz="1000"/>
            </a:lvl3pPr>
            <a:lvl4pPr marL="1371544" indent="0">
              <a:buNone/>
              <a:defRPr sz="900"/>
            </a:lvl4pPr>
            <a:lvl5pPr marL="1828726" indent="0">
              <a:buNone/>
              <a:defRPr sz="900"/>
            </a:lvl5pPr>
            <a:lvl6pPr marL="2285906" indent="0">
              <a:buNone/>
              <a:defRPr sz="900"/>
            </a:lvl6pPr>
            <a:lvl7pPr marL="2743088" indent="0">
              <a:buNone/>
              <a:defRPr sz="900"/>
            </a:lvl7pPr>
            <a:lvl8pPr marL="3200268" indent="0">
              <a:buNone/>
              <a:defRPr sz="900"/>
            </a:lvl8pPr>
            <a:lvl9pPr marL="365745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04F39-FA06-4908-88A7-C7128DF385FC}" type="datetime1">
              <a:rPr lang="en-US" smtClean="0"/>
              <a:t>8/3/2017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61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2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4626-52B2-44D7-ADDD-F6F0BBE79FE2}" type="datetime1">
              <a:rPr lang="en-US" smtClean="0"/>
              <a:t>8/3/2017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599" cy="365124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879F8-0197-C44F-B3A7-BDB9B59FB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52010" y="2366010"/>
            <a:ext cx="6858000" cy="212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5" y="268857"/>
            <a:ext cx="3458078" cy="124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9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54" y="265528"/>
            <a:ext cx="3750200" cy="13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336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75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4571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6" indent="-342886" algn="l" defTabSz="4571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9" indent="-285739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3" indent="-228591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5" indent="-228591" algn="l" defTabSz="457182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5" indent="-228591" algn="l" defTabSz="457182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7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9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1" indent="-228591" algn="l" defTabSz="457182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2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4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6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8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0" algn="l" defTabSz="4571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bartek.FLASHBAY\Desktop\NEW_WAV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4080"/>
            <a:ext cx="914400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bartek.FLASHBAY\Desktop\flashbay_logo_gb_NEW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662" y="6168905"/>
            <a:ext cx="1604338" cy="57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78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shbay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sb-business-cards.com/" TargetMode="External"/><Relationship Id="rId5" Type="http://schemas.openxmlformats.org/officeDocument/2006/relationships/hyperlink" Target="http://www.expressusbdrives.com/" TargetMode="External"/><Relationship Id="rId4" Type="http://schemas.openxmlformats.org/officeDocument/2006/relationships/hyperlink" Target="http://www.flash-drives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038687" y="1340527"/>
            <a:ext cx="6800296" cy="398188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prstClr val="black">
                  <a:lumMod val="50000"/>
                  <a:lumOff val="50000"/>
                </a:prst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72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 Cycle</a:t>
            </a: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57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9462" y="188640"/>
            <a:ext cx="619855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4400" b="1" i="1" dirty="0" err="1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Feedback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59" y="947475"/>
            <a:ext cx="796495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your customer to make sure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happy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customer is </a:t>
            </a:r>
            <a:r>
              <a:rPr lang="en-GB" sz="1400" b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happy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send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a link to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TrustPilot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mention if they want to refer us to other companies.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memo after the call.</a:t>
            </a:r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53" y="2864133"/>
            <a:ext cx="5366817" cy="272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9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5"/>
          <p:cNvSpPr txBox="1">
            <a:spLocks/>
          </p:cNvSpPr>
          <p:nvPr/>
        </p:nvSpPr>
        <p:spPr>
          <a:xfrm>
            <a:off x="1453199" y="461418"/>
            <a:ext cx="62376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Customer Follow up</a:t>
            </a:r>
            <a:endParaRPr lang="en-US" b="1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457202" y="1600202"/>
            <a:ext cx="8229600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 days personal follow ups – the majority of the customers should hear from us once every 3 months with the phone call (no voicemails follow ups)</a:t>
            </a:r>
          </a:p>
          <a:p>
            <a:pPr marL="285750" indent="-285750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follow-ups from the Marketing team (Friendly reminder)</a:t>
            </a:r>
          </a:p>
          <a:p>
            <a:pPr marL="285750" indent="-285750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emails (Marketing team)</a:t>
            </a:r>
          </a:p>
          <a:p>
            <a:endParaRPr lang="en-GB" dirty="0"/>
          </a:p>
        </p:txBody>
      </p:sp>
      <p:pic>
        <p:nvPicPr>
          <p:cNvPr id="13" name="Picture 2" descr="\\UK-FP-01\homet$\therese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064">
            <a:off x="3350823" y="3557098"/>
            <a:ext cx="2975061" cy="15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8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48354" y="1659802"/>
            <a:ext cx="4591439" cy="422665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328263" y="2077375"/>
            <a:ext cx="6631620" cy="2783396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i="1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i="1" dirty="0" smtClean="0">
                <a:ln w="11430"/>
                <a:solidFill>
                  <a:srgbClr val="69696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Sales Cycle</a:t>
            </a:r>
          </a:p>
          <a:p>
            <a:endParaRPr lang="en-US" b="1" i="1" u="sng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u="sng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rId2" action="ppaction://hlinksldjump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hlinkClick r:id="" action="ppaction://noaction"/>
            </a:endParaRPr>
          </a:p>
          <a:p>
            <a:endParaRPr lang="en-US" b="1" i="1" u="sng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 smtClean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i="1" dirty="0">
              <a:ln w="11430"/>
              <a:solidFill>
                <a:srgbClr val="A5203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69167" y="1521811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Receiving Lead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9797209">
            <a:off x="6189239" y="1890473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70255" y="2629630"/>
            <a:ext cx="2424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Analysing &amp; Qualifying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own Arrow 6"/>
          <p:cNvSpPr/>
          <p:nvPr/>
        </p:nvSpPr>
        <p:spPr>
          <a:xfrm rot="533471">
            <a:off x="6814401" y="3206357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18054" y="3882685"/>
            <a:ext cx="1451800" cy="3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Response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rot="2223145">
            <a:off x="6506796" y="4224998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5812376" y="5055976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Virtual Proof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 rot="4710697">
            <a:off x="5563588" y="5299630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177614" y="5512098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Dummies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7300688">
            <a:off x="3400558" y="5363864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74619" y="5227375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Negotiation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9516095">
            <a:off x="2248290" y="4449133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598882" y="4045332"/>
            <a:ext cx="1783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Order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1022708">
            <a:off x="2023143" y="3162180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470105" y="269452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TrustPilot Feedback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Down Arrow 18"/>
          <p:cNvSpPr/>
          <p:nvPr/>
        </p:nvSpPr>
        <p:spPr>
          <a:xfrm rot="12469675">
            <a:off x="2587558" y="1982463"/>
            <a:ext cx="486983" cy="642554"/>
          </a:xfrm>
          <a:prstGeom prst="downArrow">
            <a:avLst>
              <a:gd name="adj1" fmla="val 52471"/>
              <a:gd name="adj2" fmla="val 50000"/>
            </a:avLst>
          </a:prstGeom>
          <a:solidFill>
            <a:srgbClr val="348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711046" y="1645704"/>
            <a:ext cx="2249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Customer Follow up</a:t>
            </a:r>
            <a:endParaRPr lang="en-GB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792" y="386575"/>
            <a:ext cx="54264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Receiving a Lead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992" y="1479248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(different webpages)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www.flashbay.com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www.flash-drives.com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www.expressusbdrives.com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www.usb-business-cards.com</a:t>
            </a:r>
            <a:endParaRPr lang="nb-NO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</a:t>
            </a:r>
          </a:p>
          <a:p>
            <a:pPr lvl="0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 Selling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400" b="1" i="1" u="sng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Netsuite</a:t>
            </a: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Duplicates</a:t>
            </a:r>
          </a:p>
          <a:p>
            <a:endParaRPr lang="en-GB" sz="1400" b="1" i="1" u="sng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Ending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Name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Reseller/Competitor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211" y="1143164"/>
            <a:ext cx="4006787" cy="50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9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562" y="357316"/>
            <a:ext cx="87894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Analyzing &amp; Qualifying (5min)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276" y="1533668"/>
            <a:ext cx="72728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GB" sz="1400" b="1" i="1" u="sng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information in the </a:t>
            </a: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  <a:p>
            <a:pPr lvl="1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Company/name/phone/email/website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Model/Capacity/Quantity/Dummies/Address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can you find it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Logo/Delivery Date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hot is the lead? /Domain free/ Country of PC, Fraud?/ Search website/ Key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dummies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additional information the lead has given</a:t>
            </a:r>
            <a:endParaRPr lang="en-GB" sz="20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 descr="\\UK-FP-01\homet$\therese\Desktop\analy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922" y="3902155"/>
            <a:ext cx="2902367" cy="22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59116" y="190013"/>
            <a:ext cx="56749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Response (10min)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473" y="959454"/>
            <a:ext cx="87267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your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pPr lvl="0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keep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promises e.g. “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send you an email within 5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minutes”</a:t>
            </a:r>
          </a:p>
          <a:p>
            <a:pPr lvl="0"/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your email template before calling, use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template,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fill in the information you already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offer accessories and data preloading to your customer both on the phone and in the email quote.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endParaRPr lang="en-GB" sz="1400" b="1" i="1" u="sng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u="sng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i="1" u="sng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all the information you need</a:t>
            </a:r>
            <a:r>
              <a:rPr lang="en-GB" sz="1400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	Summarise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information you have and explain the next step. 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“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hank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for your inquiry regarding 100 units KN with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can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meet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deadline in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days”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Ask for the missing information and explain the next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endParaRPr lang="en-GB" sz="1400" b="1" i="1" u="sng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Polite - “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for your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inquiry”</a:t>
            </a:r>
            <a:endParaRPr lang="en-GB" sz="1400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Pricelist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VP/PDF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 Time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8663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54854" y="2443578"/>
            <a:ext cx="8229600" cy="4525963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>
            <a:lvl1pPr marL="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2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4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6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8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68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0" indent="0" algn="ctr" defTabSz="457182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  <a:p>
            <a:pPr marL="457200" lvl="1" algn="l"/>
            <a:endParaRPr lang="en-GB" sz="10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2752" y="384406"/>
            <a:ext cx="41792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Virtual Proof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21" y="1182164"/>
            <a:ext cx="73448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do they want</a:t>
            </a:r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b="1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customer provide you with a logo</a:t>
            </a:r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not,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find one on their webpage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make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VP with the company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name/webpage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if you don’t have a logo or </a:t>
            </a:r>
            <a:r>
              <a:rPr lang="en-GB" sz="1400" b="1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GB" sz="1400" b="1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400" b="1" i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Key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has been very popular with </a:t>
            </a:r>
            <a:endParaRPr lang="en-GB" sz="1400" i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other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companies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before”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“Kinetic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is in our lowest price class and </a:t>
            </a:r>
            <a:endParaRPr lang="en-GB" sz="1400" i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it has been sold to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different schools </a:t>
            </a:r>
            <a:endParaRPr lang="en-GB" sz="1400" i="1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before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great alternative to the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Twister model”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400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 models are always better to sell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nb-NO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END </a:t>
            </a:r>
            <a:r>
              <a:rPr lang="nb-NO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min!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16" y="1481488"/>
            <a:ext cx="4892884" cy="351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9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1565" y="116632"/>
            <a:ext cx="33538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Dummies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737" y="1124744"/>
            <a:ext cx="712879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up when dummies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arrived.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 they find a few favourites? 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already have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 a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generated quickly. If not, ask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again for a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will a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made?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need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anymore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from you?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9" name="Picture 3" descr="\\UK-FP-01\homet$\joanna.n\Desktop\SP_combi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567344"/>
            <a:ext cx="8252890" cy="200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" y="44624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25706" y="44624"/>
            <a:ext cx="39164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Negotiation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99" y="1552372"/>
            <a:ext cx="565104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i="1" u="sng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best arguments to buy from </a:t>
            </a:r>
            <a:r>
              <a:rPr lang="en-GB" sz="1400" b="1" i="1" u="sng" dirty="0" err="1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</a:t>
            </a:r>
            <a:r>
              <a:rPr lang="en-GB" sz="1400" b="1" i="1" u="sng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en-GB" sz="1400" b="1" i="1" u="sng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warranty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companies like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Samsung, Toshiba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Printing included on all printable sides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hidden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days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Proof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next day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dummies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own factory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TrustPilot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</a:p>
          <a:p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you`ve made your case: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will speak to my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i="1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if we can offer you a special </a:t>
            </a:r>
            <a:r>
              <a:rPr lang="en-GB" sz="1400" i="1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price”</a:t>
            </a:r>
          </a:p>
          <a:p>
            <a:pPr lvl="0"/>
            <a:endParaRPr lang="en-GB" sz="1400" i="1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Don`t just drop the price without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the benefits of ordering with </a:t>
            </a:r>
            <a:r>
              <a:rPr lang="en-GB" sz="1400" dirty="0" err="1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Flashbay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2" descr="\\UK-FP-01\homet$\therese\Desktop\negoti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443" y="2100345"/>
            <a:ext cx="3289223" cy="241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75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79F8-0197-C44F-B3A7-BDB9B59FB8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86368" y="116632"/>
            <a:ext cx="23503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i="1" dirty="0" smtClean="0">
                <a:ln w="11430"/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Order</a:t>
            </a:r>
            <a:endParaRPr lang="en-US" sz="4400" b="1" cap="none" spc="0" dirty="0">
              <a:ln w="1905"/>
              <a:solidFill>
                <a:srgbClr val="69696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561" y="1799754"/>
            <a:ext cx="7848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order details with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VP, billing/shipping address, model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capacity, colour of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payment terms and expected delivery date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nb-NO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b-NO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 customer again if they would like some accessories or DP</a:t>
            </a:r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written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confirmation, not only a ok on the phone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 (always use your check list)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to your customer confirming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flash drives are in production </a:t>
            </a:r>
            <a:r>
              <a:rPr lang="en-GB" sz="1400" dirty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400" dirty="0" smtClean="0">
                <a:solidFill>
                  <a:srgbClr val="6969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expected delivery date</a:t>
            </a:r>
            <a:endParaRPr lang="en-GB" sz="1400" dirty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400" dirty="0" smtClean="0">
              <a:solidFill>
                <a:srgbClr val="6969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en-US" sz="1400" b="1" i="1" dirty="0" smtClean="0">
                <a:ln w="1143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check before pressing save to avoid Aftersales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 descr="\\UK-FP-01\homet$\therese\Desktop\order_now_butt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339" y="4420861"/>
            <a:ext cx="2007563" cy="20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69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lashbay PPT Template" id="{8BBCDBDB-91F2-4F32-A686-920C4EBFCA37}" vid="{87045DE2-AAA6-493C-828F-D4A3E118FFEF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590</Words>
  <Application>Microsoft Office PowerPoint</Application>
  <PresentationFormat>On-screen Show (4:3)</PresentationFormat>
  <Paragraphs>160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Custom Design</vt:lpstr>
      <vt:lpstr>1_Office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Kamila Piatkowska</dc:creator>
  <cp:lastModifiedBy>Kamila Piatkowska</cp:lastModifiedBy>
  <cp:revision>58</cp:revision>
  <dcterms:created xsi:type="dcterms:W3CDTF">2013-10-22T14:51:11Z</dcterms:created>
  <dcterms:modified xsi:type="dcterms:W3CDTF">2017-08-03T13:34:34Z</dcterms:modified>
</cp:coreProperties>
</file>