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23"/>
  </p:notesMasterIdLst>
  <p:handoutMasterIdLst>
    <p:handoutMasterId r:id="rId24"/>
  </p:handoutMasterIdLst>
  <p:sldIdLst>
    <p:sldId id="257" r:id="rId2"/>
    <p:sldId id="328" r:id="rId3"/>
    <p:sldId id="334" r:id="rId4"/>
    <p:sldId id="335" r:id="rId5"/>
    <p:sldId id="336" r:id="rId6"/>
    <p:sldId id="342" r:id="rId7"/>
    <p:sldId id="340" r:id="rId8"/>
    <p:sldId id="341" r:id="rId9"/>
    <p:sldId id="327" r:id="rId10"/>
    <p:sldId id="329" r:id="rId11"/>
    <p:sldId id="344" r:id="rId12"/>
    <p:sldId id="313" r:id="rId13"/>
    <p:sldId id="315" r:id="rId14"/>
    <p:sldId id="343" r:id="rId15"/>
    <p:sldId id="317" r:id="rId16"/>
    <p:sldId id="333" r:id="rId17"/>
    <p:sldId id="324" r:id="rId18"/>
    <p:sldId id="337" r:id="rId19"/>
    <p:sldId id="339" r:id="rId20"/>
    <p:sldId id="338" r:id="rId21"/>
    <p:sldId id="312" r:id="rId2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B UK7" initials="FU" lastIdx="4" clrIdx="0">
    <p:extLst>
      <p:ext uri="{19B8F6BF-5375-455C-9EA6-DF929625EA0E}">
        <p15:presenceInfo xmlns:p15="http://schemas.microsoft.com/office/powerpoint/2012/main" userId="S::fbuk7@flashbayltd.onmicrosoft.com::dedbba81-93ff-41c6-b3c5-0ffd340fad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B50230"/>
    <a:srgbClr val="A32035"/>
    <a:srgbClr val="8281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35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-2718" y="-4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8998-AAEC-40DC-8B86-141DD1D18252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0A8D2-E2ED-47A8-A490-3A27B5451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863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E2725-BB9A-4792-9A13-18A22A8AEA3F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7C911-D0CB-4738-A472-D14DE15BF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44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56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76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03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193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77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79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2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93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5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4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1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2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B1319-BD9E-4908-90B9-1A67B3477127}" type="datetimeFigureOut">
              <a:rPr lang="en-GB" smtClean="0"/>
              <a:t>17/12/2021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2FBA-C187-4942-BE47-1A43A030B19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AC0BEE-C1C0-47BF-BC85-C6499C7E3C86}"/>
              </a:ext>
            </a:extLst>
          </p:cNvPr>
          <p:cNvGrpSpPr/>
          <p:nvPr userDrawn="1"/>
        </p:nvGrpSpPr>
        <p:grpSpPr>
          <a:xfrm>
            <a:off x="0" y="6282993"/>
            <a:ext cx="12192000" cy="575007"/>
            <a:chOff x="0" y="6282993"/>
            <a:chExt cx="12192000" cy="57500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FA678B-414F-440B-A03D-34A13228F361}"/>
                </a:ext>
              </a:extLst>
            </p:cNvPr>
            <p:cNvSpPr/>
            <p:nvPr/>
          </p:nvSpPr>
          <p:spPr>
            <a:xfrm>
              <a:off x="0" y="6282994"/>
              <a:ext cx="12192000" cy="575006"/>
            </a:xfrm>
            <a:prstGeom prst="rect">
              <a:avLst/>
            </a:prstGeom>
            <a:solidFill>
              <a:srgbClr val="B50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F2A9124-99C3-4BBD-BB04-5990A15D84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654" b="50000"/>
            <a:stretch/>
          </p:blipFill>
          <p:spPr>
            <a:xfrm>
              <a:off x="9260060" y="6282993"/>
              <a:ext cx="2590311" cy="575007"/>
            </a:xfrm>
            <a:prstGeom prst="rect">
              <a:avLst/>
            </a:prstGeom>
          </p:spPr>
        </p:pic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5355A8-7A67-403D-B743-BCB4C41C9861}"/>
              </a:ext>
            </a:extLst>
          </p:cNvPr>
          <p:cNvCxnSpPr>
            <a:cxnSpLocks/>
          </p:cNvCxnSpPr>
          <p:nvPr userDrawn="1"/>
        </p:nvCxnSpPr>
        <p:spPr>
          <a:xfrm>
            <a:off x="0" y="1018073"/>
            <a:ext cx="3829050" cy="0"/>
          </a:xfrm>
          <a:prstGeom prst="line">
            <a:avLst/>
          </a:prstGeom>
          <a:ln w="9525">
            <a:gradFill flip="none" rotWithShape="1">
              <a:gsLst>
                <a:gs pos="24000">
                  <a:srgbClr val="B5023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EC3DC-BBF3-410B-962C-9F2DA2B6D82E}"/>
              </a:ext>
            </a:extLst>
          </p:cNvPr>
          <p:cNvSpPr/>
          <p:nvPr userDrawn="1"/>
        </p:nvSpPr>
        <p:spPr>
          <a:xfrm>
            <a:off x="391160" y="371073"/>
            <a:ext cx="609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A32035"/>
                </a:solidFill>
                <a:latin typeface="HelveticaNeueLT Pro 55 Roman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b="1" dirty="0">
                <a:solidFill>
                  <a:srgbClr val="A32035"/>
                </a:solidFill>
                <a:latin typeface="HelveticaNeueLT Pro 95 Blk" panose="020B0904020202020204" pitchFamily="34" charset="0"/>
                <a:cs typeface="Arial" panose="020B0604020202020204" pitchFamily="34" charset="0"/>
              </a:rPr>
              <a:t>The Flash</a:t>
            </a:r>
            <a:endParaRPr lang="en-GB" b="1" dirty="0">
              <a:solidFill>
                <a:srgbClr val="B50230"/>
              </a:solidFill>
              <a:latin typeface="HelveticaNeueLT Pro 95 Blk" panose="020B09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03CC73E1-68FC-4349-919A-A429A45117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85" y="415660"/>
            <a:ext cx="2170635" cy="44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shbay.de/price-list?mode=standard&amp;terr=GB&amp;url_currency=EUR&amp;url_price_level=Level%208&amp;priceLevel%5bmemory%5d=Level%208&amp;priceLevel%5bpower%5d=Level%200&amp;priceLevel%5baudio%5d=Level%202&amp;priceLevel%5bgadget%5d=Level%203&amp;priceLevel%5bdrinkware%5d=Level%2020&amp;priceLevel%5bhygiene%5d=&amp;printControl=true" TargetMode="External"/><Relationship Id="rId2" Type="http://schemas.openxmlformats.org/officeDocument/2006/relationships/hyperlink" Target="http://wiki.flashbay.com/index.php?title=Wiki_Hom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hyperlink" Target="https://www.flashbay.co.uk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4957210" y="2844225"/>
            <a:ext cx="227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424976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667" y="135519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Memory </a:t>
            </a: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667" y="2530821"/>
            <a:ext cx="7154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en-GB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7D0D2-15F1-4ACE-B74E-E2D92EECD62B}"/>
              </a:ext>
            </a:extLst>
          </p:cNvPr>
          <p:cNvSpPr txBox="1"/>
          <p:nvPr/>
        </p:nvSpPr>
        <p:spPr>
          <a:xfrm>
            <a:off x="155189" y="2096511"/>
            <a:ext cx="648530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types of USBs do we offer?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does OTG mean?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we offer USBs 3.0 for all models? 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the warranty period?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branding included in the price?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capacities do we offer?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our top seller capacities?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our top seller models?</a:t>
            </a:r>
          </a:p>
          <a:p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icture containing items, various, arranged, several&#10;&#10;Description automatically generated">
            <a:extLst>
              <a:ext uri="{FF2B5EF4-FFF2-40B4-BE49-F238E27FC236}">
                <a16:creationId xmlns:a16="http://schemas.microsoft.com/office/drawing/2014/main" id="{3A919DD4-CAE2-4D4E-90E1-E6BBDD14F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3" y="1355197"/>
            <a:ext cx="5231404" cy="3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0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992464" y="2844225"/>
            <a:ext cx="620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Models</a:t>
            </a:r>
          </a:p>
        </p:txBody>
      </p:sp>
    </p:spTree>
    <p:extLst>
      <p:ext uri="{BB962C8B-B14F-4D97-AF65-F5344CB8AC3E}">
        <p14:creationId xmlns:p14="http://schemas.microsoft.com/office/powerpoint/2010/main" val="25174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528580" y="1193968"/>
            <a:ext cx="9910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 flipH="1">
            <a:off x="634712" y="1997839"/>
            <a:ext cx="1130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models are available from our competitors </a:t>
            </a:r>
            <a:r>
              <a:rPr lang="mr-IN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</a:rPr>
              <a:t>–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still make these products in our factory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8" name="Picture 4" descr="Classic - Personalised USB">
            <a:extLst>
              <a:ext uri="{FF2B5EF4-FFF2-40B4-BE49-F238E27FC236}">
                <a16:creationId xmlns:a16="http://schemas.microsoft.com/office/drawing/2014/main" id="{85A5351C-43A3-435E-B213-32E63312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16" y="2455592"/>
            <a:ext cx="2761372" cy="169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8738FB-1CE6-4371-B409-D7D688C8C7B8}"/>
              </a:ext>
            </a:extLst>
          </p:cNvPr>
          <p:cNvSpPr txBox="1"/>
          <p:nvPr/>
        </p:nvSpPr>
        <p:spPr>
          <a:xfrm>
            <a:off x="-1" y="1253435"/>
            <a:ext cx="71338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 Flashbay design USB Drives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8E1DE2-BF3F-48B1-9EB8-9F03E9F9B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780" y="4672316"/>
            <a:ext cx="1555284" cy="1240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B864D-57A2-4232-A627-1851A63C3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16" y="4633193"/>
            <a:ext cx="1707918" cy="1210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E62A5B-4725-4503-929F-86025572D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504" y="4672316"/>
            <a:ext cx="1986734" cy="1223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00C66C-D816-4DC2-95C4-A266FE3E2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099" y="4595684"/>
            <a:ext cx="1981667" cy="12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35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129998" y="1274565"/>
            <a:ext cx="702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Exclusive USB Drives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98306-024E-4114-814C-FE3C0B845811}"/>
              </a:ext>
            </a:extLst>
          </p:cNvPr>
          <p:cNvSpPr txBox="1"/>
          <p:nvPr/>
        </p:nvSpPr>
        <p:spPr>
          <a:xfrm>
            <a:off x="525289" y="2150269"/>
            <a:ext cx="7676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other USBs are designed by Flashbay! </a:t>
            </a:r>
          </a:p>
          <a:p>
            <a:pPr algn="ctr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BA4DF-94B5-4318-BACF-84CB8A49E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369" y="2533394"/>
            <a:ext cx="8383261" cy="34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8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E21DA2-113F-4CBB-8545-F1D102C107AF}"/>
              </a:ext>
            </a:extLst>
          </p:cNvPr>
          <p:cNvSpPr txBox="1"/>
          <p:nvPr/>
        </p:nvSpPr>
        <p:spPr>
          <a:xfrm>
            <a:off x="-1686619" y="115076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Categories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5AB0-AA5E-49C2-AF68-B68ADE169096}"/>
              </a:ext>
            </a:extLst>
          </p:cNvPr>
          <p:cNvSpPr txBox="1"/>
          <p:nvPr/>
        </p:nvSpPr>
        <p:spPr>
          <a:xfrm>
            <a:off x="125604" y="2385103"/>
            <a:ext cx="226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 models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D7CAD-4290-4D1F-BA3E-467BE012736C}"/>
              </a:ext>
            </a:extLst>
          </p:cNvPr>
          <p:cNvSpPr txBox="1"/>
          <p:nvPr/>
        </p:nvSpPr>
        <p:spPr>
          <a:xfrm>
            <a:off x="3241491" y="2385103"/>
            <a:ext cx="2567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Multifunctional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76B55B-E61F-44B5-893E-FD79409D066A}"/>
              </a:ext>
            </a:extLst>
          </p:cNvPr>
          <p:cNvSpPr txBox="1"/>
          <p:nvPr/>
        </p:nvSpPr>
        <p:spPr>
          <a:xfrm>
            <a:off x="6547081" y="2385103"/>
            <a:ext cx="26203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Go (OTG)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A2C10-B786-4BBC-9AD7-0C6B4D0AD1A1}"/>
              </a:ext>
            </a:extLst>
          </p:cNvPr>
          <p:cNvSpPr txBox="1"/>
          <p:nvPr/>
        </p:nvSpPr>
        <p:spPr>
          <a:xfrm>
            <a:off x="10021632" y="2393972"/>
            <a:ext cx="1788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Cards</a:t>
            </a:r>
            <a:endParaRPr lang="en-GB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FE74C2C-6CF3-45B4-A679-F6F97F38B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2" y="3265951"/>
            <a:ext cx="1924051" cy="1184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83072A-4692-4CE1-AC9A-B81749435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6510" y="4752048"/>
            <a:ext cx="2261734" cy="1391836"/>
          </a:xfrm>
          <a:prstGeom prst="rect">
            <a:avLst/>
          </a:prstGeom>
        </p:spPr>
      </p:pic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FE40A2C0-85C6-4B6C-8267-8ACA58616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70" y="3265951"/>
            <a:ext cx="1924050" cy="1184031"/>
          </a:xfrm>
          <a:prstGeom prst="rect">
            <a:avLst/>
          </a:prstGeom>
        </p:spPr>
      </p:pic>
      <p:pic>
        <p:nvPicPr>
          <p:cNvPr id="19" name="Picture 18" descr="A picture containing text, table, floor, indoor&#10;&#10;Description automatically generated">
            <a:extLst>
              <a:ext uri="{FF2B5EF4-FFF2-40B4-BE49-F238E27FC236}">
                <a16:creationId xmlns:a16="http://schemas.microsoft.com/office/drawing/2014/main" id="{4DD36228-3F8D-489F-BE1A-4A1317268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70" y="4807680"/>
            <a:ext cx="1924050" cy="11840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C949337-EEE2-4CB1-A856-83314FCA8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77" y="3265951"/>
            <a:ext cx="1924050" cy="1184031"/>
          </a:xfrm>
          <a:prstGeom prst="rect">
            <a:avLst/>
          </a:prstGeom>
        </p:spPr>
      </p:pic>
      <p:pic>
        <p:nvPicPr>
          <p:cNvPr id="23" name="Picture 22" descr="A key chain on a table&#10;&#10;Description automatically generated with medium confidence">
            <a:extLst>
              <a:ext uri="{FF2B5EF4-FFF2-40B4-BE49-F238E27FC236}">
                <a16:creationId xmlns:a16="http://schemas.microsoft.com/office/drawing/2014/main" id="{A2D851C7-C1A1-4207-9DE7-74D6BF458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77" y="4807681"/>
            <a:ext cx="1924051" cy="1184031"/>
          </a:xfrm>
          <a:prstGeom prst="rect">
            <a:avLst/>
          </a:prstGeom>
        </p:spPr>
      </p:pic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2C208F3-0287-41BC-9704-10B751292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09" y="4807682"/>
            <a:ext cx="1924050" cy="1184031"/>
          </a:xfrm>
          <a:prstGeom prst="rect">
            <a:avLst/>
          </a:prstGeom>
        </p:spPr>
      </p:pic>
      <p:pic>
        <p:nvPicPr>
          <p:cNvPr id="27" name="Picture 26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D7D589E7-2271-46D9-BA7C-868573233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109" y="3265952"/>
            <a:ext cx="1924050" cy="118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1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1EDC81-B147-40E3-A586-5F26E1DDF514}"/>
              </a:ext>
            </a:extLst>
          </p:cNvPr>
          <p:cNvSpPr txBox="1"/>
          <p:nvPr/>
        </p:nvSpPr>
        <p:spPr>
          <a:xfrm>
            <a:off x="610584" y="1251003"/>
            <a:ext cx="93540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OTG (On The Go) USBs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82ABFB-861A-488F-9B5B-95CF7FE713F1}"/>
              </a:ext>
            </a:extLst>
          </p:cNvPr>
          <p:cNvSpPr txBox="1"/>
          <p:nvPr/>
        </p:nvSpPr>
        <p:spPr>
          <a:xfrm>
            <a:off x="610584" y="250567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they compatible with iPhones?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they work on all devices?</a:t>
            </a: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they </a:t>
            </a: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compatible with DP and DPUS?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Lynx, Orbit, Active are available in 3.0 generation (from 32GB up)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A828E-A5F4-445B-A905-C6CB209F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488" y="2576119"/>
            <a:ext cx="31623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1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59A56D-7AC3-44CB-A48E-67BB61585CA4}"/>
              </a:ext>
            </a:extLst>
          </p:cNvPr>
          <p:cNvSpPr txBox="1"/>
          <p:nvPr/>
        </p:nvSpPr>
        <p:spPr>
          <a:xfrm>
            <a:off x="757980" y="244239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text on small models – FC,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Dark print on a dark surface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 many text on one branding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D905-235C-4858-B0A0-CE1F01B3A06D}"/>
              </a:ext>
            </a:extLst>
          </p:cNvPr>
          <p:cNvSpPr txBox="1"/>
          <p:nvPr/>
        </p:nvSpPr>
        <p:spPr>
          <a:xfrm>
            <a:off x="596556" y="1245100"/>
            <a:ext cx="588874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look out for?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4AEF2-40BF-42BE-A8C4-F91DC79A6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40" y="1675987"/>
            <a:ext cx="3132104" cy="1886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4AF7B-32A3-4A84-8495-A74B07331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56" y="4626966"/>
            <a:ext cx="3069922" cy="13294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CB81A2-3F1C-4C5F-A4C0-DDFBF5F12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170905" y="4181639"/>
            <a:ext cx="1322294" cy="2402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9DA454-2C08-40C7-BE9E-B9A509B39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621" y="4134892"/>
            <a:ext cx="3496356" cy="19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58" y="1266432"/>
            <a:ext cx="1040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Where to look for information?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0223" y="2545894"/>
            <a:ext cx="681713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i="0" dirty="0">
                <a:solidFill>
                  <a:srgbClr val="555555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Flashbay Wiki</a:t>
            </a: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Price list </a:t>
            </a: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Flashbay Website</a:t>
            </a: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1200"/>
              </a:spcAft>
            </a:pPr>
            <a:endParaRPr lang="en-GB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DD24B-E4F9-4AE7-BD3D-ED7891162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702" y="3416973"/>
            <a:ext cx="6879883" cy="24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1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675133-3F12-40CE-9CB3-2B645148EC74}"/>
              </a:ext>
            </a:extLst>
          </p:cNvPr>
          <p:cNvSpPr txBox="1"/>
          <p:nvPr/>
        </p:nvSpPr>
        <p:spPr>
          <a:xfrm>
            <a:off x="771633" y="1296193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#1</a:t>
            </a:r>
            <a:endParaRPr lang="en-GB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E128BE-A068-4145-8A21-32400BB3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380" y="1784673"/>
            <a:ext cx="2828656" cy="2628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D2729-177B-4995-978F-29AC7A84809E}"/>
              </a:ext>
            </a:extLst>
          </p:cNvPr>
          <p:cNvSpPr txBox="1"/>
          <p:nvPr/>
        </p:nvSpPr>
        <p:spPr>
          <a:xfrm>
            <a:off x="771633" y="2425934"/>
            <a:ext cx="59730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Company: Photographer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Model: USBs need to be 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 15th Sep</a:t>
            </a:r>
          </a:p>
          <a:p>
            <a: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531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387F09-F07E-469F-A45B-128D185ECBED}"/>
              </a:ext>
            </a:extLst>
          </p:cNvPr>
          <p:cNvSpPr txBox="1"/>
          <p:nvPr/>
        </p:nvSpPr>
        <p:spPr>
          <a:xfrm>
            <a:off x="689112" y="121675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#2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D3224-FC96-444E-A746-68BCCA01152B}"/>
              </a:ext>
            </a:extLst>
          </p:cNvPr>
          <p:cNvSpPr txBox="1"/>
          <p:nvPr/>
        </p:nvSpPr>
        <p:spPr>
          <a:xfrm>
            <a:off x="689111" y="2189921"/>
            <a:ext cx="67681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Company: 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Model: they consider to store sensitive data on the USBs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Deadline: 11</a:t>
            </a:r>
            <a:r>
              <a:rPr lang="en-GB" baseline="300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Sep</a:t>
            </a:r>
          </a:p>
          <a:p>
            <a: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83576-F8DD-4723-82EA-01D45794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440" y="1921739"/>
            <a:ext cx="4072404" cy="21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346" y="113098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a USB Flash Drive?</a:t>
            </a:r>
            <a:b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105" y="2475708"/>
            <a:ext cx="7154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CC6A6F-1B18-4498-AF07-BE374AF1BD45}"/>
              </a:ext>
            </a:extLst>
          </p:cNvPr>
          <p:cNvSpPr txBox="1"/>
          <p:nvPr/>
        </p:nvSpPr>
        <p:spPr>
          <a:xfrm>
            <a:off x="498910" y="1911066"/>
            <a:ext cx="114107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GB" sz="1800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Flash Drive</a:t>
            </a:r>
            <a:r>
              <a:rPr lang="en-GB" sz="1800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holds incredibly large amounts of information and is small enough to slip easily into your pocket, conveniently around your neck like a necklace, or on your key chain.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99BD55-136C-4EEB-884D-CB58BEA5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36" y="3563681"/>
            <a:ext cx="4916892" cy="23071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7AF24A-89CD-4624-A15B-046B4034CEAF}"/>
              </a:ext>
            </a:extLst>
          </p:cNvPr>
          <p:cNvSpPr txBox="1"/>
          <p:nvPr/>
        </p:nvSpPr>
        <p:spPr>
          <a:xfrm>
            <a:off x="498910" y="3373143"/>
            <a:ext cx="609724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what our customers use the USBs for?</a:t>
            </a:r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store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transfer/share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give them away (promotional products)</a:t>
            </a:r>
          </a:p>
          <a:p>
            <a:endParaRPr lang="en-GB" dirty="0">
              <a:solidFill>
                <a:srgbClr val="82818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E38BE-BE60-4C9A-BF69-BCCB0FA4344C}"/>
              </a:ext>
            </a:extLst>
          </p:cNvPr>
          <p:cNvSpPr txBox="1"/>
          <p:nvPr/>
        </p:nvSpPr>
        <p:spPr>
          <a:xfrm>
            <a:off x="768627" y="135105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#3</a:t>
            </a:r>
            <a:endParaRPr lang="en-GB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07EA1C-0AF8-4485-8B03-694D484FCD35}"/>
              </a:ext>
            </a:extLst>
          </p:cNvPr>
          <p:cNvSpPr txBox="1"/>
          <p:nvPr/>
        </p:nvSpPr>
        <p:spPr>
          <a:xfrm>
            <a:off x="768627" y="2356439"/>
            <a:ext cx="41903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Company: Travel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Logo: 2 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Model: wants a small USB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Deadline: non</a:t>
            </a:r>
          </a:p>
          <a:p>
            <a:endParaRPr lang="en-GB" dirty="0"/>
          </a:p>
        </p:txBody>
      </p:sp>
      <p:pic>
        <p:nvPicPr>
          <p:cNvPr id="1028" name="Picture 4" descr="3 easy-to-follow ways to lead an eco-friendly lifestyle | Lifestyle News –  India TV">
            <a:extLst>
              <a:ext uri="{FF2B5EF4-FFF2-40B4-BE49-F238E27FC236}">
                <a16:creationId xmlns:a16="http://schemas.microsoft.com/office/drawing/2014/main" id="{FCB888D2-00A2-466D-A8A1-1065F6466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581" y="3529842"/>
            <a:ext cx="3458091" cy="23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1DC77F-51B8-4EA9-9911-043AD2243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313" y="1401363"/>
            <a:ext cx="1944549" cy="15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23569-0E5C-4824-9305-49561D28CBDE}"/>
              </a:ext>
            </a:extLst>
          </p:cNvPr>
          <p:cNvSpPr txBox="1"/>
          <p:nvPr/>
        </p:nvSpPr>
        <p:spPr>
          <a:xfrm>
            <a:off x="7480853" y="1112073"/>
            <a:ext cx="27468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#1:</a:t>
            </a:r>
            <a:endParaRPr lang="en-GB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635177-56EB-4246-9C22-2DB6C928AE9F}"/>
              </a:ext>
            </a:extLst>
          </p:cNvPr>
          <p:cNvSpPr txBox="1"/>
          <p:nvPr/>
        </p:nvSpPr>
        <p:spPr>
          <a:xfrm>
            <a:off x="7480853" y="3090446"/>
            <a:ext cx="16233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Logo #2:</a:t>
            </a:r>
          </a:p>
        </p:txBody>
      </p:sp>
    </p:spTree>
    <p:extLst>
      <p:ext uri="{BB962C8B-B14F-4D97-AF65-F5344CB8AC3E}">
        <p14:creationId xmlns:p14="http://schemas.microsoft.com/office/powerpoint/2010/main" val="2921831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79899" y="2733814"/>
            <a:ext cx="11549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 </a:t>
            </a:r>
            <a:r>
              <a:rPr lang="en-US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 </a:t>
            </a:r>
            <a:endParaRPr lang="en-GB" sz="32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8D912-AA42-438E-9695-517732A3271F}"/>
              </a:ext>
            </a:extLst>
          </p:cNvPr>
          <p:cNvSpPr txBox="1"/>
          <p:nvPr/>
        </p:nvSpPr>
        <p:spPr>
          <a:xfrm>
            <a:off x="503582" y="1217002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2.0 vs USB 3.0?</a:t>
            </a:r>
            <a:br>
              <a:rPr lang="en-GB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115EB-C1BC-422C-9954-C433BB3D3FFE}"/>
              </a:ext>
            </a:extLst>
          </p:cNvPr>
          <p:cNvSpPr txBox="1"/>
          <p:nvPr/>
        </p:nvSpPr>
        <p:spPr>
          <a:xfrm>
            <a:off x="437319" y="1924888"/>
            <a:ext cx="110742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 is a new generation of USB 2.0 and delivers a significantly higher reading/writing speed.</a:t>
            </a:r>
          </a:p>
          <a:p>
            <a:r>
              <a:rPr lang="en-US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USBs 3.0 that we offer start from 16GB capacity </a:t>
            </a:r>
          </a:p>
          <a:p>
            <a:endParaRPr lang="en-US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4DB09-1BCE-40EE-8BCA-D2A7B94E5B68}"/>
              </a:ext>
            </a:extLst>
          </p:cNvPr>
          <p:cNvSpPr txBox="1"/>
          <p:nvPr/>
        </p:nvSpPr>
        <p:spPr>
          <a:xfrm>
            <a:off x="437319" y="285562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2.0: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write speed range = 3~10 MB/s 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read speed range = 10~25 MB/s</a:t>
            </a:r>
          </a:p>
          <a:p>
            <a:pPr lvl="0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just"/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USB 3.0: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write speed range = 10~45 MB/s </a:t>
            </a:r>
          </a:p>
          <a:p>
            <a:pPr lvl="0" algn="just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Sequential read speed range = 60~150 MB/s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8FC398C-F08A-4520-A11D-B99743716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96" y="2937111"/>
            <a:ext cx="4325787" cy="2888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5AD055-3852-4402-82B0-9657A8D66955}"/>
              </a:ext>
            </a:extLst>
          </p:cNvPr>
          <p:cNvSpPr txBox="1"/>
          <p:nvPr/>
        </p:nvSpPr>
        <p:spPr>
          <a:xfrm>
            <a:off x="371061" y="578122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offer USB 3.0 from 16GB capacity </a:t>
            </a:r>
          </a:p>
        </p:txBody>
      </p:sp>
    </p:spTree>
    <p:extLst>
      <p:ext uri="{BB962C8B-B14F-4D97-AF65-F5344CB8AC3E}">
        <p14:creationId xmlns:p14="http://schemas.microsoft.com/office/powerpoint/2010/main" val="34434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62384674-5CAC-4BAE-8EB6-67BCCB41F6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15" y="2110689"/>
            <a:ext cx="5266169" cy="3750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8A7E86-62AA-4F4A-A7D4-91E80994B76B}"/>
              </a:ext>
            </a:extLst>
          </p:cNvPr>
          <p:cNvSpPr txBox="1"/>
          <p:nvPr/>
        </p:nvSpPr>
        <p:spPr>
          <a:xfrm>
            <a:off x="489700" y="1198762"/>
            <a:ext cx="83561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Formats on the USB Flash Drive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7397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4BFDC8-5E22-4242-86D1-412265184571}"/>
              </a:ext>
            </a:extLst>
          </p:cNvPr>
          <p:cNvSpPr txBox="1"/>
          <p:nvPr/>
        </p:nvSpPr>
        <p:spPr>
          <a:xfrm>
            <a:off x="556590" y="2500124"/>
            <a:ext cx="82030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Flashbay currently uses the </a:t>
            </a:r>
            <a:r>
              <a:rPr lang="en-GB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SMI 324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controller</a:t>
            </a:r>
          </a:p>
          <a:p>
            <a:pPr lvl="0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GB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NAND Flash – memory chip</a:t>
            </a:r>
          </a:p>
          <a:p>
            <a:pPr lvl="0"/>
            <a:br>
              <a:rPr lang="en-GB" dirty="0">
                <a:solidFill>
                  <a:srgbClr val="82818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Supplied by: </a:t>
            </a:r>
            <a:r>
              <a:rPr lang="en-GB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Samsung, Toshiba, Hynix, Intel and SanDisk.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36E4B-8570-4B5A-B315-FC50A85123EC}"/>
              </a:ext>
            </a:extLst>
          </p:cNvPr>
          <p:cNvSpPr txBox="1"/>
          <p:nvPr/>
        </p:nvSpPr>
        <p:spPr>
          <a:xfrm>
            <a:off x="556590" y="135590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Why choose Flashbay?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820B90-5499-4E9B-8C42-0DEDB1C48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852" y="2092420"/>
            <a:ext cx="47625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6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4A119C-D0D6-4066-B672-7BCDDF9445A2}"/>
              </a:ext>
            </a:extLst>
          </p:cNvPr>
          <p:cNvSpPr txBox="1"/>
          <p:nvPr/>
        </p:nvSpPr>
        <p:spPr>
          <a:xfrm>
            <a:off x="270932" y="1566300"/>
            <a:ext cx="1197525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9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to do </a:t>
            </a:r>
            <a:r>
              <a:rPr lang="en-US" sz="2900" b="1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customer </a:t>
            </a:r>
            <a:r>
              <a:rPr lang="en-US" sz="29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 special chip requirements?</a:t>
            </a:r>
            <a:endParaRPr lang="en-US" sz="18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800" b="1" dirty="0">
              <a:solidFill>
                <a:srgbClr val="B5023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25C69-792B-4F81-8378-7B4112B9CFA6}"/>
              </a:ext>
            </a:extLst>
          </p:cNvPr>
          <p:cNvSpPr txBox="1"/>
          <p:nvPr/>
        </p:nvSpPr>
        <p:spPr>
          <a:xfrm>
            <a:off x="521546" y="3059668"/>
            <a:ext cx="6123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Pre-Production</a:t>
            </a:r>
            <a:r>
              <a:rPr lang="en-US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sample (PPWS)</a:t>
            </a:r>
          </a:p>
        </p:txBody>
      </p:sp>
    </p:spTree>
    <p:extLst>
      <p:ext uri="{BB962C8B-B14F-4D97-AF65-F5344CB8AC3E}">
        <p14:creationId xmlns:p14="http://schemas.microsoft.com/office/powerpoint/2010/main" val="35227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F10D5E-F01C-4D14-BEBD-4A436679AE0F}"/>
              </a:ext>
            </a:extLst>
          </p:cNvPr>
          <p:cNvSpPr txBox="1"/>
          <p:nvPr/>
        </p:nvSpPr>
        <p:spPr>
          <a:xfrm>
            <a:off x="157369" y="1145394"/>
            <a:ext cx="7702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Pre-Production Working sample (PPWS)</a:t>
            </a:r>
          </a:p>
        </p:txBody>
      </p:sp>
      <p:pic>
        <p:nvPicPr>
          <p:cNvPr id="11" name="Picture 10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16EDA22-15D4-49B7-980F-B6C315186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02" y="1942943"/>
            <a:ext cx="5290099" cy="28410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181DED6-834C-4E4E-B198-EE6AED9A60BF}"/>
              </a:ext>
            </a:extLst>
          </p:cNvPr>
          <p:cNvSpPr txBox="1"/>
          <p:nvPr/>
        </p:nvSpPr>
        <p:spPr>
          <a:xfrm>
            <a:off x="157369" y="1942943"/>
            <a:ext cx="69457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 as much information as possible from the customer</a:t>
            </a:r>
          </a:p>
          <a:p>
            <a:pPr marL="228600" indent="-228600" algn="l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Model, quantity, capacity? </a:t>
            </a:r>
          </a:p>
          <a:p>
            <a:pPr marL="22860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they being used for? (Special devices, TVs, etc.)</a:t>
            </a:r>
          </a:p>
          <a:p>
            <a:pPr marL="22860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special technical requirements? (W&amp;R speed, format, individual serial number, Data preloading, etc.)</a:t>
            </a:r>
          </a:p>
          <a:p>
            <a:pPr marL="228600" indent="-228600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Deadline?</a:t>
            </a:r>
          </a:p>
          <a:p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Contact operations to get information on the chips we have in </a:t>
            </a:r>
          </a:p>
          <a:p>
            <a:pPr algn="l">
              <a:spcAft>
                <a:spcPts val="600"/>
              </a:spcAft>
            </a:pP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stock for the model and capacity the customer is looking for</a:t>
            </a:r>
          </a:p>
          <a:p>
            <a:pPr marL="228600" indent="-228600" algn="l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correct text par and fill in the info you gathered form the customer </a:t>
            </a:r>
          </a:p>
          <a:p>
            <a:pPr marL="228600" indent="-228600" algn="l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group leader in cc’ </a:t>
            </a:r>
          </a:p>
          <a:p>
            <a:pPr algn="l"/>
            <a:endParaRPr lang="en-US" sz="1400" dirty="0">
              <a:solidFill>
                <a:srgbClr val="1D1C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400" dirty="0">
              <a:solidFill>
                <a:srgbClr val="1D1C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br>
              <a:rPr lang="en-US" sz="1400" b="0" i="0" dirty="0">
                <a:solidFill>
                  <a:srgbClr val="1D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400" dirty="0">
              <a:solidFill>
                <a:srgbClr val="1D1C1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400" b="0" i="0" dirty="0">
              <a:solidFill>
                <a:srgbClr val="1D1C1D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en-US" sz="1400" b="0" i="0" dirty="0">
                <a:solidFill>
                  <a:srgbClr val="1D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US" sz="1400" b="0" i="0" dirty="0">
                <a:solidFill>
                  <a:srgbClr val="1D1C1D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81DB98-54FE-4A8E-A8FA-B99FCA76F6A1}"/>
              </a:ext>
            </a:extLst>
          </p:cNvPr>
          <p:cNvSpPr txBox="1"/>
          <p:nvPr/>
        </p:nvSpPr>
        <p:spPr>
          <a:xfrm>
            <a:off x="225288" y="1151215"/>
            <a:ext cx="98198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Pre-Production Working samples (PPWS) c</a:t>
            </a:r>
            <a:r>
              <a:rPr lang="en-US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ACB3B-4BC8-4FE8-B226-FE8E0FD471E2}"/>
              </a:ext>
            </a:extLst>
          </p:cNvPr>
          <p:cNvSpPr txBox="1"/>
          <p:nvPr/>
        </p:nvSpPr>
        <p:spPr>
          <a:xfrm>
            <a:off x="225288" y="1808922"/>
            <a:ext cx="972047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Send the customer a working sample from the Factory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Place an order for one unit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(E.g., TW.4GB.BLACK - 1 unit - PPWS price from our price list)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specify </a:t>
            </a: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components</a:t>
            </a: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any </a:t>
            </a: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technical</a:t>
            </a: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requirements in job notes </a:t>
            </a:r>
            <a:b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are placing the sales order for the working sample </a:t>
            </a:r>
            <a:b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</a:t>
            </a: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number of units </a:t>
            </a: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Operations should </a:t>
            </a:r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reserve for 2 weeks </a:t>
            </a:r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spcAft>
                <a:spcPts val="600"/>
              </a:spcAft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Ops will only hold the units for 2 weeks, any longer must have </a:t>
            </a:r>
            <a:b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approval and be mentioned in the job notes</a:t>
            </a:r>
          </a:p>
          <a:p>
            <a:pPr marL="342900" indent="-342900" algn="l">
              <a:buFont typeface="+mj-lt"/>
              <a:buAutoNum type="alphaLcParenR"/>
            </a:pP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Customer should be charged for the working sample, </a:t>
            </a:r>
            <a:b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the price can then be deducted from the final order.</a:t>
            </a:r>
          </a:p>
          <a:p>
            <a:pPr algn="l"/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When placing the final order, you must add the S# of the test sample and information for ops to use the same chip</a:t>
            </a:r>
          </a:p>
          <a:p>
            <a:pPr algn="l"/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US" sz="1400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US" sz="1400" b="1" dirty="0">
                <a:solidFill>
                  <a:srgbClr val="55555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 Make a note on the customers NetSuite account for future orders</a:t>
            </a:r>
            <a:endParaRPr lang="en-GB" sz="1400" b="1" dirty="0">
              <a:solidFill>
                <a:srgbClr val="55555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CB19B8F-8EC5-47BA-B35D-F1F70C26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4" y="1622295"/>
            <a:ext cx="5374718" cy="232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BBB76-1EDA-45CD-B016-4A08FF84967A}"/>
              </a:ext>
            </a:extLst>
          </p:cNvPr>
          <p:cNvSpPr txBox="1"/>
          <p:nvPr/>
        </p:nvSpPr>
        <p:spPr>
          <a:xfrm>
            <a:off x="2528638" y="2645443"/>
            <a:ext cx="620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B502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Flash drives</a:t>
            </a:r>
          </a:p>
        </p:txBody>
      </p:sp>
    </p:spTree>
    <p:extLst>
      <p:ext uri="{BB962C8B-B14F-4D97-AF65-F5344CB8AC3E}">
        <p14:creationId xmlns:p14="http://schemas.microsoft.com/office/powerpoint/2010/main" val="162188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746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HelveticaNeueLT Pro 55 Roman</vt:lpstr>
      <vt:lpstr>HelveticaNeueLT Pro 95 Blk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Bartosz Wojszko</dc:creator>
  <cp:lastModifiedBy>FB UK7</cp:lastModifiedBy>
  <cp:revision>199</cp:revision>
  <cp:lastPrinted>2020-02-04T16:24:15Z</cp:lastPrinted>
  <dcterms:created xsi:type="dcterms:W3CDTF">2018-02-21T15:11:45Z</dcterms:created>
  <dcterms:modified xsi:type="dcterms:W3CDTF">2021-12-17T12:28:05Z</dcterms:modified>
</cp:coreProperties>
</file>