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63" r:id="rId4"/>
    <p:sldId id="264" r:id="rId5"/>
    <p:sldId id="265" r:id="rId6"/>
    <p:sldId id="266" r:id="rId7"/>
    <p:sldId id="267" r:id="rId8"/>
    <p:sldId id="269" r:id="rId9"/>
    <p:sldId id="270" r:id="rId10"/>
    <p:sldId id="271" r:id="rId11"/>
    <p:sldId id="272"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230"/>
    <a:srgbClr val="8281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021" autoAdjust="0"/>
    <p:restoredTop sz="94660"/>
  </p:normalViewPr>
  <p:slideViewPr>
    <p:cSldViewPr snapToGrid="0">
      <p:cViewPr>
        <p:scale>
          <a:sx n="100" d="100"/>
          <a:sy n="100" d="100"/>
        </p:scale>
        <p:origin x="-924" y="-306"/>
      </p:cViewPr>
      <p:guideLst>
        <p:guide orient="horz" pos="2160"/>
        <p:guide pos="3840"/>
      </p:guideLst>
    </p:cSldViewPr>
  </p:slideViewPr>
  <p:notesTextViewPr>
    <p:cViewPr>
      <p:scale>
        <a:sx n="1" d="1"/>
        <a:sy n="1" d="1"/>
      </p:scale>
      <p:origin x="0" y="0"/>
    </p:cViewPr>
  </p:notesTextViewPr>
  <p:notesViewPr>
    <p:cSldViewPr snapToGrid="0">
      <p:cViewPr varScale="1">
        <p:scale>
          <a:sx n="72" d="100"/>
          <a:sy n="72" d="100"/>
        </p:scale>
        <p:origin x="-2718"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F18998-AAEC-40DC-8B86-141DD1D18252}" type="datetimeFigureOut">
              <a:rPr lang="en-GB" smtClean="0"/>
              <a:t>17/12/2018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F10A8D2-E2ED-47A8-A490-3A27B5451523}" type="slidenum">
              <a:rPr lang="en-GB" smtClean="0"/>
              <a:t>‹#›</a:t>
            </a:fld>
            <a:endParaRPr lang="en-GB"/>
          </a:p>
        </p:txBody>
      </p:sp>
    </p:spTree>
    <p:extLst>
      <p:ext uri="{BB962C8B-B14F-4D97-AF65-F5344CB8AC3E}">
        <p14:creationId xmlns:p14="http://schemas.microsoft.com/office/powerpoint/2010/main" val="754863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5E2725-BB9A-4792-9A13-18A22A8AEA3F}" type="datetimeFigureOut">
              <a:rPr lang="en-GB" smtClean="0"/>
              <a:t>17/12/2018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B7C911-D0CB-4738-A472-D14DE15BF482}" type="slidenum">
              <a:rPr lang="en-GB" smtClean="0"/>
              <a:t>‹#›</a:t>
            </a:fld>
            <a:endParaRPr lang="en-GB"/>
          </a:p>
        </p:txBody>
      </p:sp>
    </p:spTree>
    <p:extLst>
      <p:ext uri="{BB962C8B-B14F-4D97-AF65-F5344CB8AC3E}">
        <p14:creationId xmlns:p14="http://schemas.microsoft.com/office/powerpoint/2010/main" val="77944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93187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7765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 xmlns:a16="http://schemas.microsoft.com/office/drawing/2014/main" id="{C5EE088E-401F-4D55-9C0A-2821C6198805}"/>
              </a:ext>
            </a:extLst>
          </p:cNvPr>
          <p:cNvGrpSpPr/>
          <p:nvPr userDrawn="1"/>
        </p:nvGrpSpPr>
        <p:grpSpPr>
          <a:xfrm>
            <a:off x="0" y="6282993"/>
            <a:ext cx="12192000" cy="575007"/>
            <a:chOff x="0" y="6282993"/>
            <a:chExt cx="12192000" cy="575007"/>
          </a:xfrm>
        </p:grpSpPr>
        <p:sp>
          <p:nvSpPr>
            <p:cNvPr id="8" name="Rectangle 7">
              <a:extLst>
                <a:ext uri="{FF2B5EF4-FFF2-40B4-BE49-F238E27FC236}">
                  <a16:creationId xmlns="" xmlns:a16="http://schemas.microsoft.com/office/drawing/2014/main" id="{7D357FFB-98A8-49D5-BC6E-87D327A2637C}"/>
                </a:ext>
              </a:extLst>
            </p:cNvPr>
            <p:cNvSpPr/>
            <p:nvPr/>
          </p:nvSpPr>
          <p:spPr>
            <a:xfrm>
              <a:off x="0" y="6282994"/>
              <a:ext cx="12192000" cy="575006"/>
            </a:xfrm>
            <a:prstGeom prst="rect">
              <a:avLst/>
            </a:prstGeom>
            <a:solidFill>
              <a:srgbClr val="B50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 xmlns:a16="http://schemas.microsoft.com/office/drawing/2014/main" id="{61AD65D0-E478-4BC6-9D4B-CBAFB91E3EA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6654" b="50000"/>
            <a:stretch/>
          </p:blipFill>
          <p:spPr>
            <a:xfrm>
              <a:off x="9260060" y="6282993"/>
              <a:ext cx="2590311" cy="575007"/>
            </a:xfrm>
            <a:prstGeom prst="rect">
              <a:avLst/>
            </a:prstGeom>
          </p:spPr>
        </p:pic>
      </p:grpSp>
      <p:pic>
        <p:nvPicPr>
          <p:cNvPr id="10" name="Picture 9">
            <a:extLst>
              <a:ext uri="{FF2B5EF4-FFF2-40B4-BE49-F238E27FC236}">
                <a16:creationId xmlns="" xmlns:a16="http://schemas.microsoft.com/office/drawing/2014/main" id="{C96A5A0A-D6D1-4523-937C-592890EB672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605011" y="322326"/>
            <a:ext cx="2245360" cy="617474"/>
          </a:xfrm>
          <a:prstGeom prst="rect">
            <a:avLst/>
          </a:prstGeom>
        </p:spPr>
      </p:pic>
      <p:cxnSp>
        <p:nvCxnSpPr>
          <p:cNvPr id="11" name="Straight Connector 10">
            <a:extLst>
              <a:ext uri="{FF2B5EF4-FFF2-40B4-BE49-F238E27FC236}">
                <a16:creationId xmlns="" xmlns:a16="http://schemas.microsoft.com/office/drawing/2014/main" id="{6D937DC8-4DF6-4C2A-B565-FC8DCCF60BC6}"/>
              </a:ext>
            </a:extLst>
          </p:cNvPr>
          <p:cNvCxnSpPr>
            <a:cxnSpLocks/>
          </p:cNvCxnSpPr>
          <p:nvPr userDrawn="1"/>
        </p:nvCxnSpPr>
        <p:spPr>
          <a:xfrm>
            <a:off x="0" y="1018073"/>
            <a:ext cx="3829050" cy="0"/>
          </a:xfrm>
          <a:prstGeom prst="line">
            <a:avLst/>
          </a:prstGeom>
          <a:ln w="9525">
            <a:gradFill flip="none" rotWithShape="1">
              <a:gsLst>
                <a:gs pos="24000">
                  <a:srgbClr val="B50230"/>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 xmlns:a16="http://schemas.microsoft.com/office/drawing/2014/main" id="{EEB8211D-0A06-489D-9A05-F70E916E6626}"/>
              </a:ext>
            </a:extLst>
          </p:cNvPr>
          <p:cNvSpPr/>
          <p:nvPr userDrawn="1"/>
        </p:nvSpPr>
        <p:spPr>
          <a:xfrm>
            <a:off x="391160" y="371073"/>
            <a:ext cx="6092349" cy="369332"/>
          </a:xfrm>
          <a:prstGeom prst="rect">
            <a:avLst/>
          </a:prstGeom>
        </p:spPr>
        <p:txBody>
          <a:bodyPr wrap="square">
            <a:spAutoFit/>
          </a:bodyPr>
          <a:lstStyle/>
          <a:p>
            <a:r>
              <a:rPr lang="en-GB" baseline="0" dirty="0" err="1" smtClean="0">
                <a:solidFill>
                  <a:srgbClr val="B50230"/>
                </a:solidFill>
                <a:latin typeface="HelveticaNeueLT Pro 55 Roman" panose="020B0604020202020204" pitchFamily="34" charset="0"/>
                <a:cs typeface="Arial" panose="020B0604020202020204" pitchFamily="34" charset="0"/>
              </a:rPr>
              <a:t>Flashaby</a:t>
            </a:r>
            <a:r>
              <a:rPr lang="en-GB" baseline="0" dirty="0" smtClean="0">
                <a:solidFill>
                  <a:srgbClr val="B50230"/>
                </a:solidFill>
                <a:latin typeface="HelveticaNeueLT Pro 55 Roman" panose="020B0604020202020204" pitchFamily="34" charset="0"/>
                <a:cs typeface="Arial" panose="020B0604020202020204" pitchFamily="34" charset="0"/>
              </a:rPr>
              <a:t> Sales Academy </a:t>
            </a:r>
            <a:r>
              <a:rPr lang="en-GB" dirty="0" smtClean="0">
                <a:solidFill>
                  <a:srgbClr val="B50230"/>
                </a:solidFill>
                <a:latin typeface="HelveticaNeueLT Pro 55 Roman" panose="020B0604020202020204" pitchFamily="34" charset="0"/>
                <a:cs typeface="Arial" panose="020B0604020202020204" pitchFamily="34" charset="0"/>
              </a:rPr>
              <a:t>| </a:t>
            </a:r>
            <a:r>
              <a:rPr lang="en-GB" b="1" dirty="0" smtClean="0">
                <a:solidFill>
                  <a:srgbClr val="B50230"/>
                </a:solidFill>
                <a:latin typeface="HelveticaNeueLT Pro 95 Blk" panose="020B0904020202020204" pitchFamily="34" charset="0"/>
                <a:cs typeface="Arial" panose="020B0604020202020204" pitchFamily="34" charset="0"/>
              </a:rPr>
              <a:t>Power Training</a:t>
            </a:r>
            <a:endParaRPr lang="en-GB" b="1" dirty="0">
              <a:solidFill>
                <a:srgbClr val="B50230"/>
              </a:solidFill>
              <a:latin typeface="HelveticaNeueLT Pro 95 Blk" panose="020B0904020202020204" pitchFamily="34" charset="0"/>
              <a:cs typeface="Arial" panose="020B0604020202020204" pitchFamily="34" charset="0"/>
            </a:endParaRPr>
          </a:p>
        </p:txBody>
      </p:sp>
    </p:spTree>
    <p:extLst>
      <p:ext uri="{BB962C8B-B14F-4D97-AF65-F5344CB8AC3E}">
        <p14:creationId xmlns:p14="http://schemas.microsoft.com/office/powerpoint/2010/main" val="2393414309"/>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2DBBB76-1EDA-45CD-B016-4A08FF84967A}"/>
              </a:ext>
            </a:extLst>
          </p:cNvPr>
          <p:cNvSpPr txBox="1"/>
          <p:nvPr/>
        </p:nvSpPr>
        <p:spPr>
          <a:xfrm>
            <a:off x="391160" y="1479318"/>
            <a:ext cx="11695267" cy="1077218"/>
          </a:xfrm>
          <a:prstGeom prst="rect">
            <a:avLst/>
          </a:prstGeom>
          <a:noFill/>
        </p:spPr>
        <p:txBody>
          <a:bodyPr wrap="square" rtlCol="0">
            <a:spAutoFit/>
          </a:bodyPr>
          <a:lstStyle/>
          <a:p>
            <a:r>
              <a:rPr lang="en-GB" sz="800" b="1" dirty="0" smtClean="0">
                <a:solidFill>
                  <a:srgbClr val="B50230"/>
                </a:solidFill>
                <a:latin typeface="Helvetica Neue" charset="0"/>
                <a:ea typeface="Helvetica Neue" charset="0"/>
                <a:cs typeface="Helvetica Neue" charset="0"/>
              </a:rPr>
              <a:t>B.3.1 </a:t>
            </a:r>
            <a:r>
              <a:rPr lang="en-GB" sz="3200" b="1" dirty="0" smtClean="0">
                <a:solidFill>
                  <a:srgbClr val="B50230"/>
                </a:solidFill>
                <a:latin typeface="Helvetica Neue" charset="0"/>
                <a:ea typeface="Helvetica Neue" charset="0"/>
                <a:cs typeface="Helvetica Neue" charset="0"/>
              </a:rPr>
              <a:t>Power  General Knowledge </a:t>
            </a:r>
            <a:endParaRPr lang="en-GB" sz="3200" b="1" dirty="0">
              <a:solidFill>
                <a:srgbClr val="B50230"/>
              </a:solidFill>
              <a:latin typeface="Helvetica Neue" charset="0"/>
              <a:ea typeface="Helvetica Neue" charset="0"/>
              <a:cs typeface="Helvetica Neue" charset="0"/>
            </a:endParaRPr>
          </a:p>
          <a:p>
            <a:pPr algn="ctr"/>
            <a:r>
              <a:rPr lang="en-GB" sz="3200" b="1" dirty="0" smtClean="0">
                <a:solidFill>
                  <a:srgbClr val="B50230"/>
                </a:solidFill>
                <a:latin typeface="Helvetica Neue" charset="0"/>
                <a:ea typeface="Helvetica Neue" charset="0"/>
                <a:cs typeface="Helvetica Neue" charset="0"/>
              </a:rPr>
              <a:t> </a:t>
            </a:r>
            <a:endParaRPr lang="en-GB" sz="3200" b="1" dirty="0">
              <a:solidFill>
                <a:srgbClr val="B50230"/>
              </a:solidFill>
              <a:latin typeface="Helvetica Neue" charset="0"/>
              <a:ea typeface="Helvetica Neue" charset="0"/>
              <a:cs typeface="Helvetica Neue" charset="0"/>
            </a:endParaRPr>
          </a:p>
        </p:txBody>
      </p:sp>
      <p:sp>
        <p:nvSpPr>
          <p:cNvPr id="6" name="TextBox 5">
            <a:extLst>
              <a:ext uri="{FF2B5EF4-FFF2-40B4-BE49-F238E27FC236}">
                <a16:creationId xmlns:a16="http://schemas.microsoft.com/office/drawing/2014/main" xmlns="" id="{D2298306-024E-4114-814C-FE3C0B845811}"/>
              </a:ext>
            </a:extLst>
          </p:cNvPr>
          <p:cNvSpPr txBox="1"/>
          <p:nvPr/>
        </p:nvSpPr>
        <p:spPr>
          <a:xfrm>
            <a:off x="391158" y="2733012"/>
            <a:ext cx="3869689" cy="830997"/>
          </a:xfrm>
          <a:prstGeom prst="rect">
            <a:avLst/>
          </a:prstGeom>
          <a:noFill/>
        </p:spPr>
        <p:txBody>
          <a:bodyPr wrap="square" rtlCol="0">
            <a:spAutoFit/>
          </a:bodyPr>
          <a:lstStyle/>
          <a:p>
            <a:pPr algn="just"/>
            <a:r>
              <a:rPr lang="en-GB" sz="1200" b="1" dirty="0">
                <a:solidFill>
                  <a:srgbClr val="828187"/>
                </a:solidFill>
                <a:latin typeface="Helvetica Neue" charset="0"/>
                <a:ea typeface="Helvetica Neue" charset="0"/>
                <a:cs typeface="Helvetica Neue" charset="0"/>
              </a:rPr>
              <a:t>When going through this learning pack we advise you take notes in order to really solidify this content. It is imperative you know our product range off by heart when dealing with customers.</a:t>
            </a:r>
          </a:p>
        </p:txBody>
      </p:sp>
    </p:spTree>
    <p:extLst>
      <p:ext uri="{BB962C8B-B14F-4D97-AF65-F5344CB8AC3E}">
        <p14:creationId xmlns:p14="http://schemas.microsoft.com/office/powerpoint/2010/main" val="4249764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9660694" cy="584775"/>
          </a:xfrm>
          <a:prstGeom prst="rect">
            <a:avLst/>
          </a:prstGeom>
        </p:spPr>
        <p:txBody>
          <a:bodyPr wrap="square">
            <a:spAutoFit/>
          </a:bodyPr>
          <a:lstStyle/>
          <a:p>
            <a:r>
              <a:rPr lang="en-GB" sz="800" b="1" dirty="0" smtClean="0">
                <a:solidFill>
                  <a:srgbClr val="B50230"/>
                </a:solidFill>
                <a:latin typeface="HelveticaNeueLT Pro 55 Roman" pitchFamily="34" charset="0"/>
              </a:rPr>
              <a:t>B.3.1.4 </a:t>
            </a:r>
            <a:r>
              <a:rPr lang="en-GB" sz="3200" b="1" dirty="0" smtClean="0">
                <a:solidFill>
                  <a:srgbClr val="B50230"/>
                </a:solidFill>
                <a:latin typeface="HelveticaNeueLT Pro 55 Roman" pitchFamily="34" charset="0"/>
              </a:rPr>
              <a:t>How do Inductive </a:t>
            </a:r>
            <a:r>
              <a:rPr lang="en-GB" sz="3200" b="1" dirty="0">
                <a:solidFill>
                  <a:srgbClr val="B50230"/>
                </a:solidFill>
                <a:latin typeface="HelveticaNeueLT Pro 55 Roman" pitchFamily="34" charset="0"/>
              </a:rPr>
              <a:t>C</a:t>
            </a:r>
            <a:r>
              <a:rPr lang="en-GB" sz="3200" b="1" dirty="0" smtClean="0">
                <a:solidFill>
                  <a:srgbClr val="B50230"/>
                </a:solidFill>
                <a:latin typeface="HelveticaNeueLT Pro 55 Roman" pitchFamily="34" charset="0"/>
              </a:rPr>
              <a:t>hargers work?</a:t>
            </a:r>
            <a:endParaRPr lang="en-GB" dirty="0">
              <a:solidFill>
                <a:srgbClr val="B50230"/>
              </a:solidFill>
              <a:latin typeface="HelveticaNeueLT Pro 55 Roman" pitchFamily="34" charset="0"/>
            </a:endParaRPr>
          </a:p>
        </p:txBody>
      </p:sp>
      <p:sp>
        <p:nvSpPr>
          <p:cNvPr id="7" name="Rectangle 6"/>
          <p:cNvSpPr/>
          <p:nvPr/>
        </p:nvSpPr>
        <p:spPr>
          <a:xfrm>
            <a:off x="345664" y="2217894"/>
            <a:ext cx="6855236" cy="2462213"/>
          </a:xfrm>
          <a:prstGeom prst="rect">
            <a:avLst/>
          </a:prstGeom>
        </p:spPr>
        <p:txBody>
          <a:bodyPr wrap="square">
            <a:spAutoFit/>
          </a:bodyPr>
          <a:lstStyle/>
          <a:p>
            <a:pPr algn="just"/>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Inductive Charger works by transmitting electricity across an electromagnetic field, from the charger to the portable electrical </a:t>
            </a:r>
            <a:r>
              <a:rPr lang="en-GB" sz="1400" dirty="0" smtClean="0">
                <a:solidFill>
                  <a:srgbClr val="828187"/>
                </a:solidFill>
                <a:latin typeface="HelveticaNeueLT Pro 55 Roman" pitchFamily="34" charset="0"/>
                <a:ea typeface="Helvetica Neue" charset="0"/>
                <a:cs typeface="Helvetica Neue" charset="0"/>
              </a:rPr>
              <a:t>device.</a:t>
            </a:r>
          </a:p>
          <a:p>
            <a:pPr algn="just"/>
            <a:endParaRPr lang="en-GB" sz="1400" dirty="0">
              <a:solidFill>
                <a:srgbClr val="828187"/>
              </a:solidFill>
              <a:latin typeface="HelveticaNeueLT Pro 55 Roman" pitchFamily="34" charset="0"/>
              <a:ea typeface="Helvetica Neue" charset="0"/>
              <a:cs typeface="Helvetica Neue" charset="0"/>
            </a:endParaRPr>
          </a:p>
          <a:p>
            <a:pPr algn="just"/>
            <a:r>
              <a:rPr lang="en-GB" sz="1400" dirty="0" smtClean="0">
                <a:solidFill>
                  <a:srgbClr val="828187"/>
                </a:solidFill>
                <a:latin typeface="HelveticaNeueLT Pro 55 Roman" pitchFamily="34" charset="0"/>
                <a:ea typeface="Helvetica Neue" charset="0"/>
                <a:cs typeface="Helvetica Neue" charset="0"/>
              </a:rPr>
              <a:t>Both </a:t>
            </a:r>
            <a:r>
              <a:rPr lang="en-GB" sz="1400" dirty="0">
                <a:solidFill>
                  <a:srgbClr val="828187"/>
                </a:solidFill>
                <a:latin typeface="HelveticaNeueLT Pro 55 Roman" pitchFamily="34" charset="0"/>
                <a:ea typeface="Helvetica Neue" charset="0"/>
                <a:cs typeface="Helvetica Neue" charset="0"/>
              </a:rPr>
              <a:t>the charging pad and the portable device contain induction coils – essentially a core of iron wrapped in copper wire. </a:t>
            </a:r>
            <a:endParaRPr lang="en-GB" sz="1400" dirty="0" smtClean="0">
              <a:solidFill>
                <a:srgbClr val="828187"/>
              </a:solidFill>
              <a:latin typeface="HelveticaNeueLT Pro 55 Roman" pitchFamily="34" charset="0"/>
              <a:ea typeface="Helvetica Neue" charset="0"/>
              <a:cs typeface="Helvetica Neue" charset="0"/>
            </a:endParaRPr>
          </a:p>
          <a:p>
            <a:pPr algn="just"/>
            <a:endParaRPr lang="en-GB" sz="1400" dirty="0">
              <a:solidFill>
                <a:srgbClr val="828187"/>
              </a:solidFill>
              <a:latin typeface="HelveticaNeueLT Pro 55 Roman" pitchFamily="34" charset="0"/>
              <a:ea typeface="Helvetica Neue" charset="0"/>
              <a:cs typeface="Helvetica Neue" charset="0"/>
            </a:endParaRPr>
          </a:p>
          <a:p>
            <a:pPr algn="just"/>
            <a:r>
              <a:rPr lang="en-GB" sz="1400" dirty="0" smtClean="0">
                <a:solidFill>
                  <a:srgbClr val="828187"/>
                </a:solidFill>
                <a:latin typeface="HelveticaNeueLT Pro 55 Roman" pitchFamily="34" charset="0"/>
                <a:ea typeface="Helvetica Neue" charset="0"/>
                <a:cs typeface="Helvetica Neue" charset="0"/>
              </a:rPr>
              <a:t>When </a:t>
            </a:r>
            <a:r>
              <a:rPr lang="en-GB" sz="1400" dirty="0">
                <a:solidFill>
                  <a:srgbClr val="828187"/>
                </a:solidFill>
                <a:latin typeface="HelveticaNeueLT Pro 55 Roman" pitchFamily="34" charset="0"/>
                <a:ea typeface="Helvetica Neue" charset="0"/>
                <a:cs typeface="Helvetica Neue" charset="0"/>
              </a:rPr>
              <a:t>the portable device is placed on the charging pad, the proximity of the coils creates the electromagnetic field used to transmit electricity</a:t>
            </a:r>
            <a:r>
              <a:rPr lang="en-GB" sz="1400" dirty="0" smtClean="0">
                <a:solidFill>
                  <a:srgbClr val="828187"/>
                </a:solidFill>
                <a:latin typeface="HelveticaNeueLT Pro 55 Roman" pitchFamily="34" charset="0"/>
                <a:ea typeface="Helvetica Neue" charset="0"/>
                <a:cs typeface="Helvetica Neue" charset="0"/>
              </a:rPr>
              <a:t>.</a:t>
            </a:r>
          </a:p>
          <a:p>
            <a:pPr algn="just"/>
            <a:endParaRPr lang="en-GB" sz="1400" dirty="0">
              <a:solidFill>
                <a:srgbClr val="828187"/>
              </a:solidFill>
              <a:latin typeface="HelveticaNeueLT Pro 55 Roman" pitchFamily="34" charset="0"/>
              <a:ea typeface="Helvetica Neue" charset="0"/>
              <a:cs typeface="Helvetica Neue" charset="0"/>
            </a:endParaRPr>
          </a:p>
          <a:p>
            <a:pPr algn="just"/>
            <a:r>
              <a:rPr lang="en-GB" sz="1400" dirty="0" smtClean="0">
                <a:solidFill>
                  <a:srgbClr val="828187"/>
                </a:solidFill>
                <a:latin typeface="HelveticaNeueLT Pro 55 Roman" pitchFamily="34" charset="0"/>
                <a:ea typeface="Helvetica Neue" charset="0"/>
                <a:cs typeface="Helvetica Neue" charset="0"/>
              </a:rPr>
              <a:t>As </a:t>
            </a:r>
            <a:r>
              <a:rPr lang="en-GB" sz="1400" dirty="0">
                <a:solidFill>
                  <a:srgbClr val="828187"/>
                </a:solidFill>
                <a:latin typeface="HelveticaNeueLT Pro 55 Roman" pitchFamily="34" charset="0"/>
                <a:ea typeface="Helvetica Neue" charset="0"/>
                <a:cs typeface="Helvetica Neue" charset="0"/>
              </a:rPr>
              <a:t>electricity is passed across to the induction coil in the portable device, it is used to charge the device battery</a:t>
            </a:r>
            <a:r>
              <a:rPr lang="en-GB" sz="1400" dirty="0" smtClean="0">
                <a:solidFill>
                  <a:srgbClr val="828187"/>
                </a:solidFill>
                <a:latin typeface="HelveticaNeueLT Pro 55 Roman" pitchFamily="34" charset="0"/>
                <a:ea typeface="Helvetica Neue" charset="0"/>
                <a:cs typeface="Helvetica Neue" charset="0"/>
              </a:rPr>
              <a:t>.</a:t>
            </a:r>
            <a:endParaRPr lang="en-GB" sz="1400" dirty="0">
              <a:solidFill>
                <a:srgbClr val="828187"/>
              </a:solidFill>
              <a:latin typeface="HelveticaNeueLT Pro 55 Roman" pitchFamily="34" charset="0"/>
              <a:ea typeface="Helvetica Neue" charset="0"/>
              <a:cs typeface="Helvetica Neue"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517553" y="2438054"/>
            <a:ext cx="3312368" cy="1656184"/>
          </a:xfrm>
          <a:prstGeom prst="rect">
            <a:avLst/>
          </a:prstGeom>
        </p:spPr>
      </p:pic>
    </p:spTree>
    <p:extLst>
      <p:ext uri="{BB962C8B-B14F-4D97-AF65-F5344CB8AC3E}">
        <p14:creationId xmlns:p14="http://schemas.microsoft.com/office/powerpoint/2010/main" val="1831294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584775"/>
          </a:xfrm>
          <a:prstGeom prst="rect">
            <a:avLst/>
          </a:prstGeom>
        </p:spPr>
        <p:txBody>
          <a:bodyPr>
            <a:spAutoFit/>
          </a:bodyPr>
          <a:lstStyle/>
          <a:p>
            <a:r>
              <a:rPr lang="en-GB" sz="800" b="1" dirty="0" smtClean="0">
                <a:solidFill>
                  <a:srgbClr val="B50230"/>
                </a:solidFill>
                <a:latin typeface="HelveticaNeueLT Pro 55 Roman" pitchFamily="34" charset="0"/>
              </a:rPr>
              <a:t>B.3.14 </a:t>
            </a:r>
            <a:r>
              <a:rPr lang="en-GB" sz="3200" b="1" dirty="0" smtClean="0">
                <a:solidFill>
                  <a:srgbClr val="B50230"/>
                </a:solidFill>
                <a:latin typeface="HelveticaNeueLT Pro 55 Roman" pitchFamily="34" charset="0"/>
              </a:rPr>
              <a:t>Inductive charger FAQs</a:t>
            </a:r>
            <a:endParaRPr lang="en-GB" dirty="0">
              <a:solidFill>
                <a:srgbClr val="B50230"/>
              </a:solidFill>
              <a:latin typeface="HelveticaNeueLT Pro 55 Roman" pitchFamily="34" charset="0"/>
            </a:endParaRPr>
          </a:p>
        </p:txBody>
      </p:sp>
      <p:sp>
        <p:nvSpPr>
          <p:cNvPr id="7" name="Rectangle 6"/>
          <p:cNvSpPr/>
          <p:nvPr/>
        </p:nvSpPr>
        <p:spPr>
          <a:xfrm>
            <a:off x="345665" y="1970245"/>
            <a:ext cx="11331985" cy="4622804"/>
          </a:xfrm>
          <a:prstGeom prst="rect">
            <a:avLst/>
          </a:prstGeom>
        </p:spPr>
        <p:txBody>
          <a:bodyPr wrap="square">
            <a:spAutoFit/>
          </a:bodyPr>
          <a:lstStyle/>
          <a:p>
            <a:pPr lvl="0">
              <a:spcBef>
                <a:spcPct val="20000"/>
              </a:spcBef>
              <a:defRPr/>
            </a:pPr>
            <a:r>
              <a:rPr lang="en-GB" sz="1300" b="1" dirty="0" smtClean="0">
                <a:solidFill>
                  <a:srgbClr val="B50230"/>
                </a:solidFill>
                <a:latin typeface="HelveticaNeueLT Pro 55 Roman" pitchFamily="34" charset="0"/>
                <a:ea typeface="Helvetica Neue" charset="0"/>
                <a:cs typeface="Helvetica Neue" charset="0"/>
              </a:rPr>
              <a:t>What </a:t>
            </a:r>
            <a:r>
              <a:rPr lang="en-GB" sz="1300" b="1" dirty="0">
                <a:solidFill>
                  <a:srgbClr val="B50230"/>
                </a:solidFill>
                <a:latin typeface="HelveticaNeueLT Pro 55 Roman" pitchFamily="34" charset="0"/>
                <a:ea typeface="Helvetica Neue" charset="0"/>
                <a:cs typeface="Helvetica Neue" charset="0"/>
              </a:rPr>
              <a:t>devices are compatible with Inductive Chargers?</a:t>
            </a:r>
          </a:p>
          <a:p>
            <a:pPr lvl="1" algn="just">
              <a:spcBef>
                <a:spcPct val="20000"/>
              </a:spcBef>
              <a:defRPr/>
            </a:pPr>
            <a:r>
              <a:rPr lang="en-GB" sz="1300" dirty="0">
                <a:solidFill>
                  <a:srgbClr val="828187"/>
                </a:solidFill>
                <a:latin typeface="HelveticaNeueLT Pro 55 Roman" pitchFamily="34" charset="0"/>
                <a:ea typeface="Helvetica Neue" charset="0"/>
                <a:cs typeface="Helvetica Neue" charset="0"/>
              </a:rPr>
              <a:t>A device must be Qi-enabled in order to be compatible with Inductive Chargers. The following mobile phones and tablets meet this criterion:</a:t>
            </a: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Samsung Galaxy:  Galaxy S8, Galaxy S8 </a:t>
            </a:r>
            <a:r>
              <a:rPr lang="en-GB" sz="1300" dirty="0" smtClean="0">
                <a:solidFill>
                  <a:srgbClr val="828187"/>
                </a:solidFill>
                <a:latin typeface="HelveticaNeueLT Pro 55 Roman" pitchFamily="34" charset="0"/>
                <a:ea typeface="Helvetica Neue" charset="0"/>
                <a:cs typeface="Helvetica Neue" charset="0"/>
              </a:rPr>
              <a:t>+, S7</a:t>
            </a:r>
            <a:r>
              <a:rPr lang="en-GB" sz="1300" dirty="0">
                <a:solidFill>
                  <a:srgbClr val="828187"/>
                </a:solidFill>
                <a:latin typeface="HelveticaNeueLT Pro 55 Roman" pitchFamily="34" charset="0"/>
                <a:ea typeface="Helvetica Neue" charset="0"/>
                <a:cs typeface="Helvetica Neue" charset="0"/>
              </a:rPr>
              <a:t>, S7 Edge, Note 5, S6, S6 Edge</a:t>
            </a:r>
            <a:r>
              <a:rPr lang="en-GB" sz="1300" dirty="0" smtClean="0">
                <a:solidFill>
                  <a:srgbClr val="828187"/>
                </a:solidFill>
                <a:latin typeface="HelveticaNeueLT Pro 55 Roman" pitchFamily="34" charset="0"/>
                <a:ea typeface="Helvetica Neue" charset="0"/>
                <a:cs typeface="Helvetica Neue" charset="0"/>
              </a:rPr>
              <a:t>.</a:t>
            </a:r>
          </a:p>
          <a:p>
            <a:pPr marL="742950" lvl="1" indent="-285750" algn="just">
              <a:spcBef>
                <a:spcPct val="20000"/>
              </a:spcBef>
              <a:buFont typeface="Arial" panose="020B0604020202020204" pitchFamily="34" charset="0"/>
              <a:buChar char="–"/>
              <a:defRPr/>
            </a:pPr>
            <a:r>
              <a:rPr lang="fr-FR" sz="1300" dirty="0">
                <a:solidFill>
                  <a:srgbClr val="828187"/>
                </a:solidFill>
                <a:latin typeface="HelveticaNeueLT Pro 55 Roman" pitchFamily="34" charset="0"/>
                <a:ea typeface="Helvetica Neue" charset="0"/>
                <a:cs typeface="Helvetica Neue" charset="0"/>
              </a:rPr>
              <a:t>Apple: iPhone X, Apple iPhone 8 et 8 Plus</a:t>
            </a:r>
            <a:endParaRPr lang="en-GB" sz="1300" dirty="0">
              <a:solidFill>
                <a:srgbClr val="828187"/>
              </a:solidFill>
              <a:latin typeface="HelveticaNeueLT Pro 55 Roman" pitchFamily="34" charset="0"/>
              <a:ea typeface="Helvetica Neue" charset="0"/>
              <a:cs typeface="Helvetica Neue" charset="0"/>
            </a:endParaRPr>
          </a:p>
          <a:p>
            <a:pPr marL="742950" lvl="1" indent="-285750" algn="just">
              <a:spcBef>
                <a:spcPct val="20000"/>
              </a:spcBef>
              <a:buFont typeface="Arial" panose="020B0604020202020204" pitchFamily="34" charset="0"/>
              <a:buChar char="–"/>
              <a:defRPr/>
            </a:pPr>
            <a:r>
              <a:rPr lang="fr-FR" sz="1300" smtClean="0">
                <a:solidFill>
                  <a:srgbClr val="828187"/>
                </a:solidFill>
                <a:latin typeface="HelveticaNeueLT Pro 55 Roman" pitchFamily="34" charset="0"/>
                <a:ea typeface="Helvetica Neue" charset="0"/>
                <a:cs typeface="Helvetica Neue" charset="0"/>
              </a:rPr>
              <a:t>Nokia </a:t>
            </a:r>
            <a:r>
              <a:rPr lang="fr-FR" sz="1300" dirty="0">
                <a:solidFill>
                  <a:srgbClr val="828187"/>
                </a:solidFill>
                <a:latin typeface="HelveticaNeueLT Pro 55 Roman" pitchFamily="34" charset="0"/>
                <a:ea typeface="Helvetica Neue" charset="0"/>
                <a:cs typeface="Helvetica Neue" charset="0"/>
              </a:rPr>
              <a:t>Lumia: 152, 930, 920</a:t>
            </a:r>
            <a:endParaRPr lang="en-GB" sz="1300" dirty="0">
              <a:solidFill>
                <a:srgbClr val="828187"/>
              </a:solidFill>
              <a:latin typeface="HelveticaNeueLT Pro 55 Roman" pitchFamily="34" charset="0"/>
              <a:ea typeface="Helvetica Neue" charset="0"/>
              <a:cs typeface="Helvetica Neue" charset="0"/>
            </a:endParaRP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Google Nexus: 4, 5, 6, 7 (2013)</a:t>
            </a: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BlackBerry: Priv.</a:t>
            </a: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Additionally, it is possible to add adapters to other devices which enable wireless </a:t>
            </a:r>
            <a:r>
              <a:rPr lang="en-GB" sz="1300" dirty="0" smtClean="0">
                <a:solidFill>
                  <a:srgbClr val="828187"/>
                </a:solidFill>
                <a:latin typeface="HelveticaNeueLT Pro 55 Roman" pitchFamily="34" charset="0"/>
                <a:ea typeface="Helvetica Neue" charset="0"/>
                <a:cs typeface="Helvetica Neue" charset="0"/>
              </a:rPr>
              <a:t>charging</a:t>
            </a:r>
            <a:r>
              <a:rPr lang="en-GB" sz="1300" dirty="0">
                <a:solidFill>
                  <a:srgbClr val="828187"/>
                </a:solidFill>
                <a:latin typeface="HelveticaNeueLT Pro 55 Roman" pitchFamily="34" charset="0"/>
                <a:ea typeface="Helvetica Neue" charset="0"/>
                <a:cs typeface="Helvetica Neue" charset="0"/>
              </a:rPr>
              <a:t>.</a:t>
            </a:r>
          </a:p>
          <a:p>
            <a:pPr lvl="0">
              <a:spcBef>
                <a:spcPct val="20000"/>
              </a:spcBef>
              <a:defRPr/>
            </a:pPr>
            <a:r>
              <a:rPr lang="en-GB" sz="1300" b="1" dirty="0">
                <a:solidFill>
                  <a:srgbClr val="B50230"/>
                </a:solidFill>
                <a:latin typeface="HelveticaNeueLT Pro 55 Roman" pitchFamily="34" charset="0"/>
                <a:ea typeface="Helvetica Neue" charset="0"/>
                <a:cs typeface="Helvetica Neue" charset="0"/>
              </a:rPr>
              <a:t>How long does it take to charge a </a:t>
            </a:r>
            <a:r>
              <a:rPr lang="en-GB" sz="1300" b="1" dirty="0" smtClean="0">
                <a:solidFill>
                  <a:srgbClr val="B50230"/>
                </a:solidFill>
                <a:latin typeface="HelveticaNeueLT Pro 55 Roman" pitchFamily="34" charset="0"/>
                <a:ea typeface="Helvetica Neue" charset="0"/>
                <a:cs typeface="Helvetica Neue" charset="0"/>
              </a:rPr>
              <a:t>device?</a:t>
            </a:r>
          </a:p>
          <a:p>
            <a:pPr marL="742950" lvl="1" indent="-285750" algn="just">
              <a:spcBef>
                <a:spcPct val="20000"/>
              </a:spcBef>
              <a:buFont typeface="Arial" panose="020B0604020202020204" pitchFamily="34" charset="0"/>
              <a:buChar char="–"/>
              <a:defRPr/>
            </a:pPr>
            <a:r>
              <a:rPr lang="en-GB" sz="1300" dirty="0" smtClean="0">
                <a:solidFill>
                  <a:srgbClr val="828187"/>
                </a:solidFill>
                <a:latin typeface="HelveticaNeueLT Pro 55 Roman" pitchFamily="34" charset="0"/>
                <a:ea typeface="Helvetica Neue" charset="0"/>
                <a:cs typeface="Helvetica Neue" charset="0"/>
              </a:rPr>
              <a:t>The charging time depends on the phone’s capacity. For a 2600mAh a full charge is around 4,3 hours, for a capacity of 3550mAh it takes 5,6 hours. </a:t>
            </a:r>
          </a:p>
          <a:p>
            <a:pPr lvl="0">
              <a:spcBef>
                <a:spcPct val="20000"/>
              </a:spcBef>
              <a:defRPr/>
            </a:pPr>
            <a:r>
              <a:rPr lang="en-GB" sz="1300" b="1" dirty="0" smtClean="0">
                <a:solidFill>
                  <a:srgbClr val="B50230"/>
                </a:solidFill>
                <a:latin typeface="HelveticaNeueLT Pro 55 Roman" pitchFamily="34" charset="0"/>
                <a:ea typeface="Helvetica Neue" charset="0"/>
                <a:cs typeface="Helvetica Neue" charset="0"/>
              </a:rPr>
              <a:t>Are they safe?</a:t>
            </a:r>
          </a:p>
          <a:p>
            <a:pPr marL="742950" lvl="1" indent="-285750" algn="just">
              <a:spcBef>
                <a:spcPct val="20000"/>
              </a:spcBef>
              <a:buFont typeface="Arial" panose="020B0604020202020204" pitchFamily="34" charset="0"/>
              <a:buChar char="–"/>
              <a:defRPr/>
            </a:pPr>
            <a:r>
              <a:rPr lang="en-GB" sz="1300" dirty="0" smtClean="0">
                <a:solidFill>
                  <a:srgbClr val="828187"/>
                </a:solidFill>
                <a:latin typeface="HelveticaNeueLT Pro 55 Roman" pitchFamily="34" charset="0"/>
                <a:ea typeface="Helvetica Neue" charset="0"/>
                <a:cs typeface="Helvetica Neue" charset="0"/>
              </a:rPr>
              <a:t>Inductive Charging </a:t>
            </a:r>
            <a:r>
              <a:rPr lang="en-GB" sz="1300" dirty="0">
                <a:solidFill>
                  <a:srgbClr val="828187"/>
                </a:solidFill>
                <a:latin typeface="HelveticaNeueLT Pro 55 Roman" pitchFamily="34" charset="0"/>
                <a:ea typeface="Helvetica Neue" charset="0"/>
                <a:cs typeface="Helvetica Neue" charset="0"/>
              </a:rPr>
              <a:t>is actually very safe to use. </a:t>
            </a:r>
          </a:p>
          <a:p>
            <a:pPr marL="742950" lvl="1" indent="-285750" algn="just">
              <a:spcBef>
                <a:spcPct val="20000"/>
              </a:spcBef>
              <a:buFont typeface="Arial" panose="020B0604020202020204" pitchFamily="34" charset="0"/>
              <a:buChar char="–"/>
              <a:defRPr/>
            </a:pPr>
            <a:r>
              <a:rPr lang="en-GB" sz="1300" dirty="0" smtClean="0">
                <a:solidFill>
                  <a:srgbClr val="828187"/>
                </a:solidFill>
                <a:latin typeface="HelveticaNeueLT Pro 55 Roman" pitchFamily="34" charset="0"/>
                <a:ea typeface="Helvetica Neue" charset="0"/>
                <a:cs typeface="Helvetica Neue" charset="0"/>
              </a:rPr>
              <a:t>The </a:t>
            </a:r>
            <a:r>
              <a:rPr lang="en-GB" sz="1300" dirty="0">
                <a:solidFill>
                  <a:srgbClr val="828187"/>
                </a:solidFill>
                <a:latin typeface="HelveticaNeueLT Pro 55 Roman" pitchFamily="34" charset="0"/>
                <a:ea typeface="Helvetica Neue" charset="0"/>
                <a:cs typeface="Helvetica Neue" charset="0"/>
              </a:rPr>
              <a:t>electromagnetic fields generated by the transmitters are very small and weak in power, only operating over short distances.</a:t>
            </a: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The International Commission on Non-Ionizing Radiation Protection (ICNIRP) has found no evidence of adverse effects on human health when exposed to inductive charging.</a:t>
            </a:r>
          </a:p>
          <a:p>
            <a:pPr marL="742950" lvl="1" indent="-285750" algn="just">
              <a:spcBef>
                <a:spcPct val="20000"/>
              </a:spcBef>
              <a:buFont typeface="Arial" panose="020B0604020202020204" pitchFamily="34" charset="0"/>
              <a:buChar char="–"/>
              <a:defRPr/>
            </a:pPr>
            <a:r>
              <a:rPr lang="en-GB" sz="1300" dirty="0">
                <a:solidFill>
                  <a:srgbClr val="828187"/>
                </a:solidFill>
                <a:latin typeface="HelveticaNeueLT Pro 55 Roman" pitchFamily="34" charset="0"/>
                <a:ea typeface="Helvetica Neue" charset="0"/>
                <a:cs typeface="Helvetica Neue" charset="0"/>
              </a:rPr>
              <a:t>Indeed, wireless charging is actually safer than plugging in a device in some ways. As it does not require contact with exposed external electrical connectors, the possibility of electrical shocks and failure are reduced.</a:t>
            </a:r>
          </a:p>
          <a:p>
            <a:pPr lvl="0">
              <a:defRPr/>
            </a:pPr>
            <a:endParaRPr lang="en-US" sz="1200" kern="0" dirty="0">
              <a:latin typeface="Helvetica Neue" charset="0"/>
              <a:ea typeface="Helvetica Neue" charset="0"/>
              <a:cs typeface="Helvetica Neue" charset="0"/>
            </a:endParaRPr>
          </a:p>
          <a:p>
            <a:pPr lvl="0" algn="ctr"/>
            <a:endParaRPr lang="en-GB" sz="1200" b="1" dirty="0">
              <a:solidFill>
                <a:srgbClr val="B50230"/>
              </a:solidFill>
              <a:latin typeface="Helvetica Neue" charset="0"/>
              <a:ea typeface="Helvetica Neue" charset="0"/>
              <a:cs typeface="Helvetica Neue" charset="0"/>
            </a:endParaRPr>
          </a:p>
        </p:txBody>
      </p:sp>
    </p:spTree>
    <p:extLst>
      <p:ext uri="{BB962C8B-B14F-4D97-AF65-F5344CB8AC3E}">
        <p14:creationId xmlns:p14="http://schemas.microsoft.com/office/powerpoint/2010/main" val="2910036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49872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861774"/>
          </a:xfrm>
          <a:prstGeom prst="rect">
            <a:avLst/>
          </a:prstGeom>
        </p:spPr>
        <p:txBody>
          <a:bodyPr>
            <a:spAutoFit/>
          </a:bodyPr>
          <a:lstStyle/>
          <a:p>
            <a:r>
              <a:rPr lang="en-GB" sz="800" b="1" dirty="0" smtClean="0">
                <a:solidFill>
                  <a:srgbClr val="B50230"/>
                </a:solidFill>
                <a:latin typeface="HelveticaNeueLT Pro 55 Roman" pitchFamily="34" charset="0"/>
              </a:rPr>
              <a:t>B.3.1 </a:t>
            </a:r>
            <a:r>
              <a:rPr lang="en-GB" sz="3200" b="1" dirty="0" smtClean="0">
                <a:solidFill>
                  <a:srgbClr val="B50230"/>
                </a:solidFill>
                <a:latin typeface="HelveticaNeueLT Pro 55 Roman" pitchFamily="34" charset="0"/>
              </a:rPr>
              <a:t>Power Product Range</a:t>
            </a:r>
            <a:r>
              <a:rPr lang="en-GB" dirty="0">
                <a:solidFill>
                  <a:srgbClr val="B50230"/>
                </a:solidFill>
                <a:latin typeface="HelveticaNeueLT Pro 55 Roman" pitchFamily="34" charset="0"/>
              </a:rPr>
              <a:t/>
            </a:r>
            <a:br>
              <a:rPr lang="en-GB" dirty="0">
                <a:solidFill>
                  <a:srgbClr val="B50230"/>
                </a:solidFill>
                <a:latin typeface="HelveticaNeueLT Pro 55 Roman" pitchFamily="34" charset="0"/>
              </a:rPr>
            </a:br>
            <a:endParaRPr lang="en-GB" b="1" dirty="0">
              <a:solidFill>
                <a:srgbClr val="B50230"/>
              </a:solidFill>
              <a:latin typeface="HelveticaNeueLT Pro 55 Roman" pitchFamily="34" charset="0"/>
            </a:endParaRPr>
          </a:p>
        </p:txBody>
      </p:sp>
      <p:sp>
        <p:nvSpPr>
          <p:cNvPr id="7" name="Rectangle 6"/>
          <p:cNvSpPr/>
          <p:nvPr/>
        </p:nvSpPr>
        <p:spPr>
          <a:xfrm>
            <a:off x="345665" y="1970245"/>
            <a:ext cx="11074810" cy="523220"/>
          </a:xfrm>
          <a:prstGeom prst="rect">
            <a:avLst/>
          </a:prstGeom>
        </p:spPr>
        <p:txBody>
          <a:bodyPr wrap="square">
            <a:spAutoFit/>
          </a:bodyPr>
          <a:lstStyle/>
          <a:p>
            <a:pPr lvl="0" algn="just"/>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‘Power Range’ is a fairly new and expanding addition to the Flashbay product range. </a:t>
            </a:r>
            <a:endParaRPr lang="en-GB" sz="1400" dirty="0" smtClean="0">
              <a:solidFill>
                <a:srgbClr val="828187"/>
              </a:solidFill>
              <a:latin typeface="HelveticaNeueLT Pro 55 Roman" pitchFamily="34" charset="0"/>
              <a:ea typeface="Helvetica Neue" charset="0"/>
              <a:cs typeface="Helvetica Neue" charset="0"/>
            </a:endParaRPr>
          </a:p>
          <a:p>
            <a:pPr lvl="0" algn="just"/>
            <a:r>
              <a:rPr lang="en-GB" sz="1400" dirty="0" smtClean="0">
                <a:solidFill>
                  <a:srgbClr val="828187"/>
                </a:solidFill>
                <a:latin typeface="HelveticaNeueLT Pro 55 Roman" pitchFamily="34" charset="0"/>
                <a:ea typeface="Helvetica Neue" charset="0"/>
                <a:cs typeface="Helvetica Neue" charset="0"/>
              </a:rPr>
              <a:t>Currently</a:t>
            </a:r>
            <a:r>
              <a:rPr lang="en-GB" sz="1400" dirty="0">
                <a:solidFill>
                  <a:srgbClr val="828187"/>
                </a:solidFill>
                <a:latin typeface="HelveticaNeueLT Pro 55 Roman" pitchFamily="34" charset="0"/>
                <a:ea typeface="Helvetica Neue" charset="0"/>
                <a:cs typeface="Helvetica Neue" charset="0"/>
              </a:rPr>
              <a:t>, the Power category can be sub-categorised into</a:t>
            </a:r>
            <a:r>
              <a:rPr lang="en-GB" sz="1400" dirty="0" smtClean="0">
                <a:latin typeface="Helvetica Neue" charset="0"/>
                <a:ea typeface="Helvetica Neue" charset="0"/>
                <a:cs typeface="Helvetica Neue" charset="0"/>
              </a:rPr>
              <a:t>:</a:t>
            </a:r>
            <a:r>
              <a:rPr lang="en-GB" sz="1400" b="1" dirty="0" smtClean="0">
                <a:solidFill>
                  <a:srgbClr val="B50230"/>
                </a:solidFill>
                <a:latin typeface="HelveticaNeueLT Pro 55 Roman" pitchFamily="34" charset="0"/>
                <a:ea typeface="Helvetica Neue" charset="0"/>
                <a:cs typeface="Helvetica Neue" charset="0"/>
              </a:rPr>
              <a:t>				</a:t>
            </a:r>
            <a:endParaRPr lang="en-GB" sz="1400" b="1" dirty="0">
              <a:solidFill>
                <a:srgbClr val="B50230"/>
              </a:solidFill>
              <a:latin typeface="Helvetica Neue" charset="0"/>
              <a:ea typeface="Helvetica Neue" charset="0"/>
              <a:cs typeface="Helvetica Neue" charset="0"/>
            </a:endParaRPr>
          </a:p>
        </p:txBody>
      </p:sp>
      <p:pic>
        <p:nvPicPr>
          <p:cNvPr id="1026" name="Picture 2" descr="C:\Users\therese\Desktop\FB_PowerBanks_201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25457" y="3343459"/>
            <a:ext cx="3536420" cy="251901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herese\Desktop\FB_USBchargers_201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1667" y="3156689"/>
            <a:ext cx="4060825" cy="289255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3025" y="2743201"/>
            <a:ext cx="13843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927699" y="2659151"/>
            <a:ext cx="1088760" cy="338554"/>
          </a:xfrm>
          <a:prstGeom prst="rect">
            <a:avLst/>
          </a:prstGeom>
        </p:spPr>
        <p:txBody>
          <a:bodyPr wrap="none">
            <a:spAutoFit/>
          </a:bodyPr>
          <a:lstStyle/>
          <a:p>
            <a:r>
              <a:rPr lang="en-GB" sz="1600" b="1" dirty="0">
                <a:solidFill>
                  <a:srgbClr val="B50230"/>
                </a:solidFill>
                <a:latin typeface="HelveticaNeueLT Pro 55 Roman" pitchFamily="34" charset="0"/>
              </a:rPr>
              <a:t>Chargers</a:t>
            </a:r>
          </a:p>
        </p:txBody>
      </p:sp>
    </p:spTree>
    <p:extLst>
      <p:ext uri="{BB962C8B-B14F-4D97-AF65-F5344CB8AC3E}">
        <p14:creationId xmlns:p14="http://schemas.microsoft.com/office/powerpoint/2010/main" val="4170250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861774"/>
          </a:xfrm>
          <a:prstGeom prst="rect">
            <a:avLst/>
          </a:prstGeom>
        </p:spPr>
        <p:txBody>
          <a:bodyPr>
            <a:spAutoFit/>
          </a:bodyPr>
          <a:lstStyle/>
          <a:p>
            <a:r>
              <a:rPr lang="en-GB" sz="800" b="1" dirty="0" smtClean="0">
                <a:solidFill>
                  <a:srgbClr val="B50230"/>
                </a:solidFill>
                <a:latin typeface="HelveticaNeueLT Pro 55 Roman" pitchFamily="34" charset="0"/>
              </a:rPr>
              <a:t>B.3.1.1</a:t>
            </a:r>
            <a:r>
              <a:rPr lang="en-GB" sz="3200" b="1" dirty="0" smtClean="0">
                <a:solidFill>
                  <a:srgbClr val="B50230"/>
                </a:solidFill>
                <a:latin typeface="HelveticaNeueLT Pro 55 Roman" pitchFamily="34" charset="0"/>
              </a:rPr>
              <a:t> What is a Power Bank?</a:t>
            </a:r>
            <a:r>
              <a:rPr lang="en-GB" dirty="0">
                <a:solidFill>
                  <a:srgbClr val="B50230"/>
                </a:solidFill>
                <a:latin typeface="HelveticaNeueLT Pro 55 Roman" pitchFamily="34" charset="0"/>
              </a:rPr>
              <a:t/>
            </a:r>
            <a:br>
              <a:rPr lang="en-GB" dirty="0">
                <a:solidFill>
                  <a:srgbClr val="B50230"/>
                </a:solidFill>
                <a:latin typeface="HelveticaNeueLT Pro 55 Roman" pitchFamily="34" charset="0"/>
              </a:rPr>
            </a:br>
            <a:endParaRPr lang="en-GB" dirty="0">
              <a:solidFill>
                <a:srgbClr val="B50230"/>
              </a:solidFill>
              <a:latin typeface="HelveticaNeueLT Pro 55 Roman" pitchFamily="34" charset="0"/>
            </a:endParaRPr>
          </a:p>
        </p:txBody>
      </p:sp>
      <p:sp>
        <p:nvSpPr>
          <p:cNvPr id="7" name="Rectangle 6"/>
          <p:cNvSpPr/>
          <p:nvPr/>
        </p:nvSpPr>
        <p:spPr>
          <a:xfrm>
            <a:off x="345665" y="2023863"/>
            <a:ext cx="11286116" cy="781752"/>
          </a:xfrm>
          <a:prstGeom prst="rect">
            <a:avLst/>
          </a:prstGeom>
        </p:spPr>
        <p:txBody>
          <a:bodyPr wrap="square">
            <a:spAutoFit/>
          </a:bodyPr>
          <a:lstStyle/>
          <a:p>
            <a:pPr>
              <a:defRPr/>
            </a:pPr>
            <a:r>
              <a:rPr lang="en-US" sz="1400" dirty="0" smtClean="0">
                <a:solidFill>
                  <a:srgbClr val="828187"/>
                </a:solidFill>
                <a:latin typeface="HelveticaNeueLT Pro 55 Roman" pitchFamily="34" charset="0"/>
                <a:ea typeface="Helvetica Neue" charset="0"/>
                <a:cs typeface="Helvetica Neue" charset="0"/>
              </a:rPr>
              <a:t>Power </a:t>
            </a:r>
            <a:r>
              <a:rPr lang="en-US" sz="1400" dirty="0">
                <a:solidFill>
                  <a:srgbClr val="828187"/>
                </a:solidFill>
                <a:latin typeface="HelveticaNeueLT Pro 55 Roman" pitchFamily="34" charset="0"/>
                <a:ea typeface="Helvetica Neue" charset="0"/>
                <a:cs typeface="Helvetica Neue" charset="0"/>
              </a:rPr>
              <a:t>Banks are portable rechargeable batteries that can be used as a power source for mobiles/tablets on the go!</a:t>
            </a:r>
          </a:p>
          <a:p>
            <a:pPr lvl="0">
              <a:spcBef>
                <a:spcPct val="20000"/>
              </a:spcBef>
              <a:defRPr/>
            </a:pPr>
            <a:endParaRPr lang="en-US" sz="1400" dirty="0">
              <a:solidFill>
                <a:srgbClr val="828187"/>
              </a:solidFill>
              <a:latin typeface="HelveticaNeueLT Pro 55 Roman" pitchFamily="34" charset="0"/>
              <a:ea typeface="Helvetica Neue" charset="0"/>
              <a:cs typeface="Helvetica Neue" charset="0"/>
            </a:endParaRPr>
          </a:p>
          <a:p>
            <a:pPr>
              <a:defRPr/>
            </a:pPr>
            <a:r>
              <a:rPr lang="en-GB" sz="1400" dirty="0">
                <a:solidFill>
                  <a:srgbClr val="828187"/>
                </a:solidFill>
                <a:latin typeface="HelveticaNeueLT Pro 55 Roman" pitchFamily="34" charset="0"/>
                <a:ea typeface="Helvetica Neue" charset="0"/>
                <a:cs typeface="Helvetica Neue" charset="0"/>
              </a:rPr>
              <a:t>The Power Bank itself can be recharged and used again and again</a:t>
            </a:r>
            <a:r>
              <a:rPr lang="en-GB" sz="1400" dirty="0" smtClean="0">
                <a:solidFill>
                  <a:srgbClr val="828187"/>
                </a:solidFill>
                <a:latin typeface="HelveticaNeueLT Pro 55 Roman" pitchFamily="34" charset="0"/>
                <a:ea typeface="Helvetica Neue" charset="0"/>
                <a:cs typeface="Helvetica Neue" charset="0"/>
              </a:rPr>
              <a:t>.</a:t>
            </a:r>
            <a:endParaRPr lang="en-GB" sz="1400" dirty="0">
              <a:solidFill>
                <a:srgbClr val="828187"/>
              </a:solidFill>
              <a:latin typeface="HelveticaNeueLT Pro 55 Roman" pitchFamily="34" charset="0"/>
              <a:ea typeface="Helvetica Neue" charset="0"/>
              <a:cs typeface="Helvetica Neue" charset="0"/>
            </a:endParaRPr>
          </a:p>
        </p:txBody>
      </p:sp>
      <p:sp>
        <p:nvSpPr>
          <p:cNvPr id="5" name="Rectangle 4"/>
          <p:cNvSpPr/>
          <p:nvPr/>
        </p:nvSpPr>
        <p:spPr>
          <a:xfrm>
            <a:off x="4494361" y="3429000"/>
            <a:ext cx="2815194" cy="369332"/>
          </a:xfrm>
          <a:prstGeom prst="rect">
            <a:avLst/>
          </a:prstGeom>
        </p:spPr>
        <p:txBody>
          <a:bodyPr wrap="none">
            <a:spAutoFit/>
          </a:bodyPr>
          <a:lstStyle/>
          <a:p>
            <a:pPr>
              <a:defRPr/>
            </a:pPr>
            <a:r>
              <a:rPr lang="en-GB" b="1" dirty="0">
                <a:solidFill>
                  <a:srgbClr val="B50230"/>
                </a:solidFill>
                <a:latin typeface="HelveticaNeueLT Pro 55 Roman" pitchFamily="34" charset="0"/>
                <a:ea typeface="Helvetica Neue" charset="0"/>
                <a:cs typeface="Helvetica Neue" charset="0"/>
              </a:rPr>
              <a:t>Power Bank Capacities: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65" y="3965891"/>
            <a:ext cx="11286116" cy="217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69272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843" y="1141579"/>
            <a:ext cx="6119934" cy="584775"/>
          </a:xfrm>
          <a:prstGeom prst="rect">
            <a:avLst/>
          </a:prstGeom>
        </p:spPr>
        <p:txBody>
          <a:bodyPr wrap="square">
            <a:spAutoFit/>
          </a:bodyPr>
          <a:lstStyle/>
          <a:p>
            <a:r>
              <a:rPr lang="en-GB" sz="800" b="1" dirty="0" smtClean="0">
                <a:solidFill>
                  <a:srgbClr val="B50230"/>
                </a:solidFill>
                <a:latin typeface="HelveticaNeueLT Pro 55 Roman" pitchFamily="34" charset="0"/>
              </a:rPr>
              <a:t>B.3.1.1</a:t>
            </a:r>
            <a:r>
              <a:rPr lang="en-GB" sz="3200" b="1" dirty="0" smtClean="0">
                <a:solidFill>
                  <a:srgbClr val="B50230"/>
                </a:solidFill>
                <a:latin typeface="HelveticaNeueLT Pro 55 Roman" pitchFamily="34" charset="0"/>
              </a:rPr>
              <a:t> Power Bank charging?</a:t>
            </a:r>
            <a:endParaRPr lang="en-GB" dirty="0">
              <a:solidFill>
                <a:srgbClr val="B50230"/>
              </a:solidFill>
              <a:latin typeface="HelveticaNeueLT Pro 55 Roman" pitchFamily="34" charset="0"/>
            </a:endParaRPr>
          </a:p>
        </p:txBody>
      </p:sp>
      <p:sp>
        <p:nvSpPr>
          <p:cNvPr id="7" name="Rectangle 6"/>
          <p:cNvSpPr/>
          <p:nvPr/>
        </p:nvSpPr>
        <p:spPr>
          <a:xfrm>
            <a:off x="345665" y="1688045"/>
            <a:ext cx="11379610" cy="5275290"/>
          </a:xfrm>
          <a:prstGeom prst="rect">
            <a:avLst/>
          </a:prstGeom>
        </p:spPr>
        <p:txBody>
          <a:bodyPr wrap="square">
            <a:spAutoFit/>
          </a:bodyPr>
          <a:lstStyle/>
          <a:p>
            <a:r>
              <a:rPr lang="en-GB" sz="1400" b="1" dirty="0" smtClean="0">
                <a:solidFill>
                  <a:srgbClr val="B50230"/>
                </a:solidFill>
                <a:latin typeface="HelveticaNeueLT Pro 55 Roman" pitchFamily="34" charset="0"/>
                <a:ea typeface="Helvetica Neue" charset="0"/>
                <a:cs typeface="Helvetica Neue" charset="0"/>
              </a:rPr>
              <a:t>How </a:t>
            </a:r>
            <a:r>
              <a:rPr lang="en-GB" sz="1400" b="1" dirty="0">
                <a:solidFill>
                  <a:srgbClr val="B50230"/>
                </a:solidFill>
                <a:latin typeface="HelveticaNeueLT Pro 55 Roman" pitchFamily="34" charset="0"/>
                <a:ea typeface="Helvetica Neue" charset="0"/>
                <a:cs typeface="Helvetica Neue" charset="0"/>
              </a:rPr>
              <a:t>do I recharge my Power Bank?</a:t>
            </a:r>
          </a:p>
          <a:p>
            <a:pPr algn="just"/>
            <a:r>
              <a:rPr lang="en-GB" sz="1400" dirty="0">
                <a:solidFill>
                  <a:srgbClr val="828187"/>
                </a:solidFill>
                <a:latin typeface="HelveticaNeueLT Pro 55 Roman" pitchFamily="34" charset="0"/>
                <a:ea typeface="Helvetica Neue" charset="0"/>
                <a:cs typeface="Helvetica Neue" charset="0"/>
              </a:rPr>
              <a:t>All of </a:t>
            </a:r>
            <a:r>
              <a:rPr lang="en-GB" sz="1400" dirty="0" err="1">
                <a:solidFill>
                  <a:srgbClr val="828187"/>
                </a:solidFill>
                <a:latin typeface="HelveticaNeueLT Pro 55 Roman" pitchFamily="34" charset="0"/>
                <a:ea typeface="Helvetica Neue" charset="0"/>
                <a:cs typeface="Helvetica Neue" charset="0"/>
              </a:rPr>
              <a:t>Flashbay`s</a:t>
            </a:r>
            <a:r>
              <a:rPr lang="en-GB" sz="1400" dirty="0">
                <a:solidFill>
                  <a:srgbClr val="828187"/>
                </a:solidFill>
                <a:latin typeface="HelveticaNeueLT Pro 55 Roman" pitchFamily="34" charset="0"/>
                <a:ea typeface="Helvetica Neue" charset="0"/>
                <a:cs typeface="Helvetica Neue" charset="0"/>
              </a:rPr>
              <a:t> Power Banks have a USB connection you can plug into a wall socket or a computer to charge the battery. It will automatically start charging when plugged in and a LED light will indicate when the Power Bank is fully charged. </a:t>
            </a:r>
            <a:endParaRPr lang="en-GB" sz="1400" dirty="0" smtClean="0">
              <a:solidFill>
                <a:srgbClr val="828187"/>
              </a:solidFill>
              <a:latin typeface="HelveticaNeueLT Pro 55 Roman" pitchFamily="34" charset="0"/>
              <a:ea typeface="Helvetica Neue" charset="0"/>
              <a:cs typeface="Helvetica Neue" charset="0"/>
            </a:endParaRPr>
          </a:p>
          <a:p>
            <a:endParaRPr lang="en-GB" sz="1400" dirty="0">
              <a:solidFill>
                <a:srgbClr val="828187"/>
              </a:solidFill>
              <a:latin typeface="HelveticaNeueLT Pro 55 Roman" pitchFamily="34" charset="0"/>
              <a:ea typeface="Helvetica Neue" charset="0"/>
              <a:cs typeface="Helvetica Neue" charset="0"/>
            </a:endParaRPr>
          </a:p>
          <a:p>
            <a:r>
              <a:rPr lang="en-GB" sz="1400" b="1" dirty="0">
                <a:solidFill>
                  <a:srgbClr val="B50230"/>
                </a:solidFill>
                <a:latin typeface="HelveticaNeueLT Pro 55 Roman" pitchFamily="34" charset="0"/>
                <a:ea typeface="Helvetica Neue" charset="0"/>
                <a:cs typeface="Helvetica Neue" charset="0"/>
              </a:rPr>
              <a:t>How long does it take to recharge the Power Bank?</a:t>
            </a:r>
          </a:p>
          <a:p>
            <a:pPr algn="just"/>
            <a:r>
              <a:rPr lang="en-GB" sz="1400" dirty="0">
                <a:solidFill>
                  <a:srgbClr val="828187"/>
                </a:solidFill>
                <a:latin typeface="HelveticaNeueLT Pro 55 Roman" pitchFamily="34" charset="0"/>
                <a:ea typeface="Helvetica Neue" charset="0"/>
                <a:cs typeface="Helvetica Neue" charset="0"/>
              </a:rPr>
              <a:t>This will depend on the capacity of the Power Bank. It will take longer to fully charge a 10050mAh Power Bank then one with 2600mAH. Charging via a wall socket is also generally quicker than connecting your </a:t>
            </a:r>
            <a:r>
              <a:rPr lang="en-GB" sz="1400" dirty="0" smtClean="0">
                <a:solidFill>
                  <a:srgbClr val="828187"/>
                </a:solidFill>
                <a:latin typeface="HelveticaNeueLT Pro 55 Roman" pitchFamily="34" charset="0"/>
                <a:ea typeface="Helvetica Neue" charset="0"/>
                <a:cs typeface="Helvetica Neue" charset="0"/>
              </a:rPr>
              <a:t>Power </a:t>
            </a:r>
            <a:r>
              <a:rPr lang="en-GB" sz="1400" dirty="0">
                <a:solidFill>
                  <a:srgbClr val="828187"/>
                </a:solidFill>
                <a:latin typeface="HelveticaNeueLT Pro 55 Roman" pitchFamily="34" charset="0"/>
                <a:ea typeface="Helvetica Neue" charset="0"/>
                <a:cs typeface="Helvetica Neue" charset="0"/>
              </a:rPr>
              <a:t>B</a:t>
            </a:r>
            <a:r>
              <a:rPr lang="en-GB" sz="1400" dirty="0" smtClean="0">
                <a:solidFill>
                  <a:srgbClr val="828187"/>
                </a:solidFill>
                <a:latin typeface="HelveticaNeueLT Pro 55 Roman" pitchFamily="34" charset="0"/>
                <a:ea typeface="Helvetica Neue" charset="0"/>
                <a:cs typeface="Helvetica Neue" charset="0"/>
              </a:rPr>
              <a:t>ank </a:t>
            </a:r>
            <a:r>
              <a:rPr lang="en-GB" sz="1400" dirty="0">
                <a:solidFill>
                  <a:srgbClr val="828187"/>
                </a:solidFill>
                <a:latin typeface="HelveticaNeueLT Pro 55 Roman" pitchFamily="34" charset="0"/>
                <a:ea typeface="Helvetica Neue" charset="0"/>
                <a:cs typeface="Helvetica Neue" charset="0"/>
              </a:rPr>
              <a:t>to the USB port of your computer</a:t>
            </a:r>
            <a:r>
              <a:rPr lang="en-GB" sz="1400" dirty="0" smtClean="0">
                <a:solidFill>
                  <a:srgbClr val="828187"/>
                </a:solidFill>
                <a:latin typeface="HelveticaNeueLT Pro 55 Roman" pitchFamily="34" charset="0"/>
                <a:ea typeface="Helvetica Neue" charset="0"/>
                <a:cs typeface="Helvetica Neue" charset="0"/>
              </a:rPr>
              <a:t>.</a:t>
            </a:r>
          </a:p>
          <a:p>
            <a:endParaRPr lang="en-GB" sz="1400" dirty="0">
              <a:solidFill>
                <a:srgbClr val="828187"/>
              </a:solidFill>
              <a:latin typeface="HelveticaNeueLT Pro 55 Roman" pitchFamily="34" charset="0"/>
              <a:ea typeface="Helvetica Neue" charset="0"/>
              <a:cs typeface="Helvetica Neue" charset="0"/>
            </a:endParaRPr>
          </a:p>
          <a:p>
            <a:r>
              <a:rPr lang="en-GB" sz="1400" b="1" dirty="0">
                <a:solidFill>
                  <a:srgbClr val="B50230"/>
                </a:solidFill>
                <a:latin typeface="HelveticaNeueLT Pro 55 Roman" pitchFamily="34" charset="0"/>
                <a:ea typeface="Helvetica Neue" charset="0"/>
                <a:cs typeface="Helvetica Neue" charset="0"/>
              </a:rPr>
              <a:t>What is the life cycle of a Power Bank?</a:t>
            </a:r>
          </a:p>
          <a:p>
            <a:r>
              <a:rPr lang="en-GB" sz="1400" dirty="0">
                <a:solidFill>
                  <a:srgbClr val="828187"/>
                </a:solidFill>
                <a:latin typeface="HelveticaNeueLT Pro 55 Roman" pitchFamily="34" charset="0"/>
                <a:ea typeface="Helvetica Neue" charset="0"/>
                <a:cs typeface="Helvetica Neue" charset="0"/>
              </a:rPr>
              <a:t>On average a </a:t>
            </a:r>
            <a:r>
              <a:rPr lang="en-GB" sz="1400" dirty="0" smtClean="0">
                <a:solidFill>
                  <a:srgbClr val="828187"/>
                </a:solidFill>
                <a:latin typeface="HelveticaNeueLT Pro 55 Roman" pitchFamily="34" charset="0"/>
                <a:ea typeface="Helvetica Neue" charset="0"/>
                <a:cs typeface="Helvetica Neue" charset="0"/>
              </a:rPr>
              <a:t>Power Bank </a:t>
            </a:r>
            <a:r>
              <a:rPr lang="en-GB" sz="1400" dirty="0">
                <a:solidFill>
                  <a:srgbClr val="828187"/>
                </a:solidFill>
                <a:latin typeface="HelveticaNeueLT Pro 55 Roman" pitchFamily="34" charset="0"/>
                <a:ea typeface="Helvetica Neue" charset="0"/>
                <a:cs typeface="Helvetica Neue" charset="0"/>
              </a:rPr>
              <a:t>- if properly maintained - can be used for about 400 - 500 cycles. </a:t>
            </a:r>
            <a:br>
              <a:rPr lang="en-GB" sz="1400" dirty="0">
                <a:solidFill>
                  <a:srgbClr val="828187"/>
                </a:solidFill>
                <a:latin typeface="HelveticaNeueLT Pro 55 Roman" pitchFamily="34" charset="0"/>
                <a:ea typeface="Helvetica Neue" charset="0"/>
                <a:cs typeface="Helvetica Neue" charset="0"/>
              </a:rPr>
            </a:br>
            <a:r>
              <a:rPr lang="en-GB" sz="1400" dirty="0">
                <a:solidFill>
                  <a:srgbClr val="828187"/>
                </a:solidFill>
                <a:latin typeface="HelveticaNeueLT Pro 55 Roman" pitchFamily="34" charset="0"/>
                <a:ea typeface="Helvetica Neue" charset="0"/>
                <a:cs typeface="Helvetica Neue" charset="0"/>
              </a:rPr>
              <a:t>One cycle means a charge and then discharge. If you don’t charge the Power Bank fully before discharging it is still counted as one cycle. </a:t>
            </a:r>
          </a:p>
          <a:p>
            <a:endParaRPr lang="en-GB" sz="1400" dirty="0">
              <a:solidFill>
                <a:srgbClr val="828187"/>
              </a:solidFill>
              <a:latin typeface="HelveticaNeueLT Pro 55 Roman" pitchFamily="34" charset="0"/>
              <a:ea typeface="Helvetica Neue" charset="0"/>
              <a:cs typeface="Helvetica Neue" charset="0"/>
            </a:endParaRPr>
          </a:p>
          <a:p>
            <a:pPr>
              <a:lnSpc>
                <a:spcPct val="115000"/>
              </a:lnSpc>
            </a:pPr>
            <a:r>
              <a:rPr lang="en-GB" sz="1400" b="1" dirty="0">
                <a:solidFill>
                  <a:srgbClr val="B50230"/>
                </a:solidFill>
                <a:latin typeface="HelveticaNeueLT Pro 55 Roman" pitchFamily="34" charset="0"/>
                <a:ea typeface="Helvetica Neue" charset="0"/>
                <a:cs typeface="Helvetica Neue" charset="0"/>
              </a:rPr>
              <a:t>How can the charging status be </a:t>
            </a:r>
            <a:r>
              <a:rPr lang="en-GB" sz="1400" b="1" dirty="0" smtClean="0">
                <a:solidFill>
                  <a:srgbClr val="B50230"/>
                </a:solidFill>
                <a:latin typeface="HelveticaNeueLT Pro 55 Roman" pitchFamily="34" charset="0"/>
                <a:ea typeface="Helvetica Neue" charset="0"/>
                <a:cs typeface="Helvetica Neue" charset="0"/>
              </a:rPr>
              <a:t>checked?</a:t>
            </a:r>
          </a:p>
          <a:p>
            <a:pPr>
              <a:lnSpc>
                <a:spcPct val="115000"/>
              </a:lnSpc>
            </a:pPr>
            <a:r>
              <a:rPr lang="en-GB" sz="1400" dirty="0" smtClean="0">
                <a:solidFill>
                  <a:srgbClr val="828187"/>
                </a:solidFill>
                <a:latin typeface="HelveticaNeueLT Pro 55 Roman" pitchFamily="34" charset="0"/>
                <a:ea typeface="Helvetica Neue" charset="0"/>
                <a:cs typeface="Helvetica Neue" charset="0"/>
              </a:rPr>
              <a:t>Every </a:t>
            </a:r>
            <a:r>
              <a:rPr lang="en-GB" sz="1400" dirty="0">
                <a:solidFill>
                  <a:srgbClr val="828187"/>
                </a:solidFill>
                <a:latin typeface="HelveticaNeueLT Pro 55 Roman" pitchFamily="34" charset="0"/>
                <a:ea typeface="Helvetica Neue" charset="0"/>
                <a:cs typeface="Helvetica Neue" charset="0"/>
              </a:rPr>
              <a:t>Power Bank has an LED that helps indicate the charging status. </a:t>
            </a:r>
            <a:endParaRPr lang="en-GB" sz="1400" dirty="0" smtClean="0">
              <a:solidFill>
                <a:srgbClr val="828187"/>
              </a:solidFill>
              <a:latin typeface="HelveticaNeueLT Pro 55 Roman" pitchFamily="34" charset="0"/>
              <a:ea typeface="Helvetica Neue" charset="0"/>
              <a:cs typeface="Helvetica Neue" charset="0"/>
            </a:endParaRPr>
          </a:p>
          <a:p>
            <a:pPr>
              <a:lnSpc>
                <a:spcPct val="115000"/>
              </a:lnSpc>
            </a:pPr>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LED is lit during charging or if plugged into phone/tablet. </a:t>
            </a:r>
            <a:endParaRPr lang="en-GB" sz="1400" dirty="0" smtClean="0">
              <a:solidFill>
                <a:srgbClr val="828187"/>
              </a:solidFill>
              <a:latin typeface="HelveticaNeueLT Pro 55 Roman" pitchFamily="34" charset="0"/>
              <a:ea typeface="Helvetica Neue" charset="0"/>
              <a:cs typeface="Helvetica Neue" charset="0"/>
            </a:endParaRPr>
          </a:p>
          <a:p>
            <a:pPr>
              <a:lnSpc>
                <a:spcPct val="115000"/>
              </a:lnSpc>
            </a:pPr>
            <a:endParaRPr lang="en-GB" sz="1400" dirty="0">
              <a:solidFill>
                <a:srgbClr val="828187"/>
              </a:solidFill>
              <a:latin typeface="HelveticaNeueLT Pro 55 Roman" pitchFamily="34" charset="0"/>
              <a:ea typeface="Helvetica Neue" charset="0"/>
              <a:cs typeface="Helvetica Neue" charset="0"/>
            </a:endParaRPr>
          </a:p>
          <a:p>
            <a:pPr>
              <a:lnSpc>
                <a:spcPct val="115000"/>
              </a:lnSpc>
            </a:pPr>
            <a:r>
              <a:rPr lang="en-GB" sz="1400" b="1" dirty="0" smtClean="0">
                <a:solidFill>
                  <a:srgbClr val="B50230"/>
                </a:solidFill>
                <a:latin typeface="HelveticaNeueLT Pro 55 Roman" pitchFamily="34" charset="0"/>
                <a:ea typeface="Helvetica Neue" charset="0"/>
                <a:cs typeface="Helvetica Neue" charset="0"/>
              </a:rPr>
              <a:t>Battery LED light </a:t>
            </a:r>
            <a:endParaRPr lang="en-GB" sz="1400" b="1" dirty="0">
              <a:solidFill>
                <a:srgbClr val="B50230"/>
              </a:solidFill>
              <a:latin typeface="HelveticaNeueLT Pro 55 Roman" pitchFamily="34" charset="0"/>
              <a:ea typeface="Helvetica Neue" charset="0"/>
              <a:cs typeface="Helvetica Neue" charset="0"/>
            </a:endParaRPr>
          </a:p>
          <a:p>
            <a:pPr>
              <a:lnSpc>
                <a:spcPct val="115000"/>
              </a:lnSpc>
            </a:pPr>
            <a:r>
              <a:rPr lang="en-GB" sz="1400" dirty="0" smtClean="0">
                <a:solidFill>
                  <a:srgbClr val="828187"/>
                </a:solidFill>
                <a:latin typeface="HelveticaNeueLT Pro 55 Roman" pitchFamily="34" charset="0"/>
                <a:ea typeface="Helvetica Neue" charset="0"/>
                <a:cs typeface="Helvetica Neue" charset="0"/>
              </a:rPr>
              <a:t>Green: </a:t>
            </a:r>
            <a:r>
              <a:rPr lang="en-GB" sz="1400" dirty="0">
                <a:solidFill>
                  <a:srgbClr val="828187"/>
                </a:solidFill>
                <a:latin typeface="HelveticaNeueLT Pro 55 Roman" pitchFamily="34" charset="0"/>
                <a:ea typeface="Helvetica Neue" charset="0"/>
                <a:cs typeface="Helvetica Neue" charset="0"/>
              </a:rPr>
              <a:t>50%-</a:t>
            </a:r>
            <a:r>
              <a:rPr lang="en-GB" sz="1400" dirty="0" smtClean="0">
                <a:solidFill>
                  <a:srgbClr val="828187"/>
                </a:solidFill>
                <a:latin typeface="HelveticaNeueLT Pro 55 Roman" pitchFamily="34" charset="0"/>
                <a:ea typeface="Helvetica Neue" charset="0"/>
                <a:cs typeface="Helvetica Neue" charset="0"/>
              </a:rPr>
              <a:t>100%</a:t>
            </a:r>
            <a:endParaRPr lang="en-GB" sz="1400" dirty="0">
              <a:solidFill>
                <a:srgbClr val="828187"/>
              </a:solidFill>
              <a:latin typeface="HelveticaNeueLT Pro 55 Roman" pitchFamily="34" charset="0"/>
              <a:ea typeface="Helvetica Neue" charset="0"/>
              <a:cs typeface="Helvetica Neue" charset="0"/>
            </a:endParaRPr>
          </a:p>
          <a:p>
            <a:pPr>
              <a:lnSpc>
                <a:spcPct val="115000"/>
              </a:lnSpc>
            </a:pPr>
            <a:r>
              <a:rPr lang="en-GB" sz="1400" dirty="0" smtClean="0">
                <a:solidFill>
                  <a:srgbClr val="828187"/>
                </a:solidFill>
                <a:latin typeface="HelveticaNeueLT Pro 55 Roman" pitchFamily="34" charset="0"/>
                <a:ea typeface="Helvetica Neue" charset="0"/>
                <a:cs typeface="Helvetica Neue" charset="0"/>
              </a:rPr>
              <a:t>Orange</a:t>
            </a:r>
            <a:r>
              <a:rPr lang="en-GB" sz="1400" dirty="0">
                <a:solidFill>
                  <a:srgbClr val="828187"/>
                </a:solidFill>
                <a:latin typeface="HelveticaNeueLT Pro 55 Roman" pitchFamily="34" charset="0"/>
                <a:ea typeface="Helvetica Neue" charset="0"/>
                <a:cs typeface="Helvetica Neue" charset="0"/>
              </a:rPr>
              <a:t>: 25%-49%. </a:t>
            </a:r>
            <a:endParaRPr lang="en-GB" sz="1400" dirty="0" smtClean="0">
              <a:solidFill>
                <a:srgbClr val="828187"/>
              </a:solidFill>
              <a:latin typeface="HelveticaNeueLT Pro 55 Roman" pitchFamily="34" charset="0"/>
              <a:ea typeface="Helvetica Neue" charset="0"/>
              <a:cs typeface="Helvetica Neue" charset="0"/>
            </a:endParaRPr>
          </a:p>
          <a:p>
            <a:pPr>
              <a:lnSpc>
                <a:spcPct val="115000"/>
              </a:lnSpc>
            </a:pPr>
            <a:r>
              <a:rPr lang="en-GB" sz="1400" dirty="0" smtClean="0">
                <a:solidFill>
                  <a:srgbClr val="828187"/>
                </a:solidFill>
                <a:latin typeface="HelveticaNeueLT Pro 55 Roman" pitchFamily="34" charset="0"/>
                <a:ea typeface="Helvetica Neue" charset="0"/>
                <a:cs typeface="Helvetica Neue" charset="0"/>
              </a:rPr>
              <a:t>Red</a:t>
            </a:r>
            <a:r>
              <a:rPr lang="en-GB" sz="1400" dirty="0">
                <a:solidFill>
                  <a:srgbClr val="828187"/>
                </a:solidFill>
                <a:latin typeface="HelveticaNeueLT Pro 55 Roman" pitchFamily="34" charset="0"/>
                <a:ea typeface="Helvetica Neue" charset="0"/>
                <a:cs typeface="Helvetica Neue" charset="0"/>
              </a:rPr>
              <a:t>: 0%-24%</a:t>
            </a:r>
          </a:p>
          <a:p>
            <a:endParaRPr lang="en-GB" sz="1200" dirty="0">
              <a:latin typeface="Helvetica Neue" charset="0"/>
              <a:ea typeface="Helvetica Neue" charset="0"/>
              <a:cs typeface="Helvetica Neue" charset="0"/>
            </a:endParaRPr>
          </a:p>
          <a:p>
            <a:pPr>
              <a:defRPr/>
            </a:pPr>
            <a:endParaRPr lang="en-GB" sz="1400" dirty="0" smtClean="0">
              <a:solidFill>
                <a:srgbClr val="828187"/>
              </a:solidFill>
              <a:latin typeface="HelveticaNeueLT Pro 55 Roman" pitchFamily="34" charset="0"/>
              <a:ea typeface="Helvetica Neue" charset="0"/>
              <a:cs typeface="Helvetica Neue" charset="0"/>
            </a:endParaRPr>
          </a:p>
          <a:p>
            <a:pPr>
              <a:defRPr/>
            </a:pPr>
            <a:endParaRPr lang="en-GB" sz="1400" dirty="0">
              <a:solidFill>
                <a:srgbClr val="828187"/>
              </a:solidFill>
              <a:latin typeface="HelveticaNeueLT Pro 55 Roman" pitchFamily="34" charset="0"/>
              <a:ea typeface="Helvetica Neue" charset="0"/>
              <a:cs typeface="Helvetica Neue" charset="0"/>
            </a:endParaRPr>
          </a:p>
        </p:txBody>
      </p:sp>
    </p:spTree>
    <p:extLst>
      <p:ext uri="{BB962C8B-B14F-4D97-AF65-F5344CB8AC3E}">
        <p14:creationId xmlns:p14="http://schemas.microsoft.com/office/powerpoint/2010/main" val="2198521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584775"/>
          </a:xfrm>
          <a:prstGeom prst="rect">
            <a:avLst/>
          </a:prstGeom>
        </p:spPr>
        <p:txBody>
          <a:bodyPr>
            <a:spAutoFit/>
          </a:bodyPr>
          <a:lstStyle/>
          <a:p>
            <a:r>
              <a:rPr lang="en-GB" sz="800" b="1" dirty="0" smtClean="0">
                <a:solidFill>
                  <a:srgbClr val="B50230"/>
                </a:solidFill>
                <a:latin typeface="HelveticaNeueLT Pro 55 Roman" pitchFamily="34" charset="0"/>
              </a:rPr>
              <a:t>B.3.1.1 </a:t>
            </a:r>
            <a:r>
              <a:rPr lang="en-GB" sz="3200" b="1" dirty="0" smtClean="0">
                <a:solidFill>
                  <a:srgbClr val="B50230"/>
                </a:solidFill>
                <a:latin typeface="HelveticaNeueLT Pro 55 Roman" pitchFamily="34" charset="0"/>
              </a:rPr>
              <a:t>Power Bank Safety</a:t>
            </a:r>
            <a:endParaRPr lang="en-GB" dirty="0">
              <a:solidFill>
                <a:srgbClr val="B50230"/>
              </a:solidFill>
              <a:latin typeface="HelveticaNeueLT Pro 55 Roman" pitchFamily="34" charset="0"/>
            </a:endParaRPr>
          </a:p>
        </p:txBody>
      </p:sp>
      <p:sp>
        <p:nvSpPr>
          <p:cNvPr id="7" name="Rectangle 6"/>
          <p:cNvSpPr/>
          <p:nvPr/>
        </p:nvSpPr>
        <p:spPr>
          <a:xfrm>
            <a:off x="345665" y="1970245"/>
            <a:ext cx="11286116" cy="4708981"/>
          </a:xfrm>
          <a:prstGeom prst="rect">
            <a:avLst/>
          </a:prstGeom>
        </p:spPr>
        <p:txBody>
          <a:bodyPr wrap="square">
            <a:spAutoFit/>
          </a:bodyPr>
          <a:lstStyle/>
          <a:p>
            <a:pPr>
              <a:defRPr/>
            </a:pPr>
            <a:r>
              <a:rPr lang="en-GB" sz="1400" dirty="0" smtClean="0">
                <a:solidFill>
                  <a:srgbClr val="828187"/>
                </a:solidFill>
                <a:latin typeface="HelveticaNeueLT Pro 55 Roman" pitchFamily="34" charset="0"/>
                <a:ea typeface="Helvetica Neue" charset="0"/>
                <a:cs typeface="Helvetica Neue" charset="0"/>
              </a:rPr>
              <a:t>Many </a:t>
            </a:r>
            <a:r>
              <a:rPr lang="en-GB" sz="1400" dirty="0">
                <a:solidFill>
                  <a:srgbClr val="828187"/>
                </a:solidFill>
                <a:latin typeface="HelveticaNeueLT Pro 55 Roman" pitchFamily="34" charset="0"/>
                <a:ea typeface="Helvetica Neue" charset="0"/>
                <a:cs typeface="Helvetica Neue" charset="0"/>
              </a:rPr>
              <a:t>customers are worried about poor quality components as these can cause Power Banks to break or even explode.</a:t>
            </a:r>
          </a:p>
          <a:p>
            <a:pPr lvl="0">
              <a:spcBef>
                <a:spcPct val="20000"/>
              </a:spcBef>
              <a:defRPr/>
            </a:pPr>
            <a:endParaRPr lang="en-GB" sz="1400" dirty="0">
              <a:solidFill>
                <a:srgbClr val="828187"/>
              </a:solidFill>
              <a:latin typeface="HelveticaNeueLT Pro 55 Roman" pitchFamily="34" charset="0"/>
              <a:ea typeface="Helvetica Neue" charset="0"/>
              <a:cs typeface="Helvetica Neue" charset="0"/>
            </a:endParaRPr>
          </a:p>
          <a:p>
            <a:pPr>
              <a:defRPr/>
            </a:pPr>
            <a:r>
              <a:rPr lang="en-GB" sz="1400" dirty="0">
                <a:solidFill>
                  <a:srgbClr val="828187"/>
                </a:solidFill>
                <a:latin typeface="HelveticaNeueLT Pro 55 Roman" pitchFamily="34" charset="0"/>
                <a:ea typeface="Helvetica Neue" charset="0"/>
                <a:cs typeface="Helvetica Neue" charset="0"/>
              </a:rPr>
              <a:t>We offer top quality </a:t>
            </a:r>
            <a:r>
              <a:rPr lang="en-GB" sz="1400" dirty="0" smtClean="0">
                <a:solidFill>
                  <a:srgbClr val="828187"/>
                </a:solidFill>
                <a:latin typeface="HelveticaNeueLT Pro 55 Roman" pitchFamily="34" charset="0"/>
                <a:ea typeface="Helvetica Neue" charset="0"/>
                <a:cs typeface="Helvetica Neue" charset="0"/>
              </a:rPr>
              <a:t>Power Banks </a:t>
            </a:r>
            <a:r>
              <a:rPr lang="en-GB" sz="1400" dirty="0">
                <a:solidFill>
                  <a:srgbClr val="828187"/>
                </a:solidFill>
                <a:latin typeface="HelveticaNeueLT Pro 55 Roman" pitchFamily="34" charset="0"/>
                <a:ea typeface="Helvetica Neue" charset="0"/>
                <a:cs typeface="Helvetica Neue" charset="0"/>
              </a:rPr>
              <a:t>with all relevant safety </a:t>
            </a:r>
            <a:r>
              <a:rPr lang="en-GB" sz="1400" dirty="0" smtClean="0">
                <a:solidFill>
                  <a:srgbClr val="828187"/>
                </a:solidFill>
                <a:latin typeface="HelveticaNeueLT Pro 55 Roman" pitchFamily="34" charset="0"/>
                <a:ea typeface="Helvetica Neue" charset="0"/>
                <a:cs typeface="Helvetica Neue" charset="0"/>
              </a:rPr>
              <a:t>features:</a:t>
            </a:r>
            <a:endParaRPr lang="en-GB" sz="1400" dirty="0">
              <a:solidFill>
                <a:srgbClr val="828187"/>
              </a:solidFill>
              <a:latin typeface="HelveticaNeueLT Pro 55 Roman" pitchFamily="34" charset="0"/>
              <a:ea typeface="Helvetica Neue" charset="0"/>
              <a:cs typeface="Helvetica Neue" charset="0"/>
            </a:endParaRPr>
          </a:p>
          <a:p>
            <a:pPr marL="285750" indent="-285750">
              <a:buFontTx/>
              <a:buChar char="-"/>
              <a:defRPr/>
            </a:pPr>
            <a:r>
              <a:rPr lang="en-GB" sz="1400" dirty="0" smtClean="0">
                <a:solidFill>
                  <a:srgbClr val="828187"/>
                </a:solidFill>
                <a:latin typeface="HelveticaNeueLT Pro 55 Roman" pitchFamily="34" charset="0"/>
                <a:ea typeface="Helvetica Neue" charset="0"/>
                <a:cs typeface="Helvetica Neue" charset="0"/>
              </a:rPr>
              <a:t>Output </a:t>
            </a:r>
            <a:r>
              <a:rPr lang="en-GB" sz="1400" dirty="0">
                <a:solidFill>
                  <a:srgbClr val="828187"/>
                </a:solidFill>
                <a:latin typeface="HelveticaNeueLT Pro 55 Roman" pitchFamily="34" charset="0"/>
                <a:ea typeface="Helvetica Neue" charset="0"/>
                <a:cs typeface="Helvetica Neue" charset="0"/>
              </a:rPr>
              <a:t>over-current and over-voltage </a:t>
            </a:r>
            <a:r>
              <a:rPr lang="en-GB" sz="1400" dirty="0" smtClean="0">
                <a:solidFill>
                  <a:srgbClr val="828187"/>
                </a:solidFill>
                <a:latin typeface="HelveticaNeueLT Pro 55 Roman" pitchFamily="34" charset="0"/>
                <a:ea typeface="Helvetica Neue" charset="0"/>
                <a:cs typeface="Helvetica Neue" charset="0"/>
              </a:rPr>
              <a:t>protection</a:t>
            </a:r>
          </a:p>
          <a:p>
            <a:pPr marL="285750" indent="-285750">
              <a:buFontTx/>
              <a:buChar char="-"/>
              <a:defRPr/>
            </a:pPr>
            <a:r>
              <a:rPr lang="en-GB" sz="1400" dirty="0" smtClean="0">
                <a:solidFill>
                  <a:srgbClr val="828187"/>
                </a:solidFill>
                <a:latin typeface="HelveticaNeueLT Pro 55 Roman" pitchFamily="34" charset="0"/>
                <a:ea typeface="Helvetica Neue" charset="0"/>
                <a:cs typeface="Helvetica Neue" charset="0"/>
              </a:rPr>
              <a:t>Input </a:t>
            </a:r>
            <a:r>
              <a:rPr lang="en-GB" sz="1400" dirty="0">
                <a:solidFill>
                  <a:srgbClr val="828187"/>
                </a:solidFill>
                <a:latin typeface="HelveticaNeueLT Pro 55 Roman" pitchFamily="34" charset="0"/>
                <a:ea typeface="Helvetica Neue" charset="0"/>
                <a:cs typeface="Helvetica Neue" charset="0"/>
              </a:rPr>
              <a:t>over-current and over-voltage </a:t>
            </a:r>
            <a:r>
              <a:rPr lang="en-GB" sz="1400" dirty="0" smtClean="0">
                <a:solidFill>
                  <a:srgbClr val="828187"/>
                </a:solidFill>
                <a:latin typeface="HelveticaNeueLT Pro 55 Roman" pitchFamily="34" charset="0"/>
                <a:ea typeface="Helvetica Neue" charset="0"/>
                <a:cs typeface="Helvetica Neue" charset="0"/>
              </a:rPr>
              <a:t>protection</a:t>
            </a:r>
          </a:p>
          <a:p>
            <a:pPr marL="285750" indent="-285750">
              <a:buFontTx/>
              <a:buChar char="-"/>
              <a:defRPr/>
            </a:pPr>
            <a:r>
              <a:rPr lang="en-GB" sz="1400" dirty="0" smtClean="0">
                <a:solidFill>
                  <a:srgbClr val="828187"/>
                </a:solidFill>
                <a:latin typeface="HelveticaNeueLT Pro 55 Roman" pitchFamily="34" charset="0"/>
                <a:ea typeface="Helvetica Neue" charset="0"/>
                <a:cs typeface="Helvetica Neue" charset="0"/>
              </a:rPr>
              <a:t>High </a:t>
            </a:r>
            <a:r>
              <a:rPr lang="en-GB" sz="1400" dirty="0">
                <a:solidFill>
                  <a:srgbClr val="828187"/>
                </a:solidFill>
                <a:latin typeface="HelveticaNeueLT Pro 55 Roman" pitchFamily="34" charset="0"/>
                <a:ea typeface="Helvetica Neue" charset="0"/>
                <a:cs typeface="Helvetica Neue" charset="0"/>
              </a:rPr>
              <a:t>temperature shut </a:t>
            </a:r>
            <a:r>
              <a:rPr lang="en-GB" sz="1400" dirty="0" smtClean="0">
                <a:solidFill>
                  <a:srgbClr val="828187"/>
                </a:solidFill>
                <a:latin typeface="HelveticaNeueLT Pro 55 Roman" pitchFamily="34" charset="0"/>
                <a:ea typeface="Helvetica Neue" charset="0"/>
                <a:cs typeface="Helvetica Neue" charset="0"/>
              </a:rPr>
              <a:t>down</a:t>
            </a:r>
          </a:p>
          <a:p>
            <a:pPr marL="285750" indent="-285750">
              <a:buFontTx/>
              <a:buChar char="-"/>
              <a:defRPr/>
            </a:pPr>
            <a:r>
              <a:rPr lang="en-GB" sz="1400" dirty="0" smtClean="0">
                <a:solidFill>
                  <a:srgbClr val="828187"/>
                </a:solidFill>
                <a:latin typeface="HelveticaNeueLT Pro 55 Roman" pitchFamily="34" charset="0"/>
                <a:ea typeface="Helvetica Neue" charset="0"/>
                <a:cs typeface="Helvetica Neue" charset="0"/>
              </a:rPr>
              <a:t>Short-circuit protection</a:t>
            </a:r>
          </a:p>
          <a:p>
            <a:pPr marL="285750" indent="-285750">
              <a:buFontTx/>
              <a:buChar char="-"/>
              <a:defRPr/>
            </a:pPr>
            <a:r>
              <a:rPr lang="en-GB" sz="1400" dirty="0" smtClean="0">
                <a:solidFill>
                  <a:srgbClr val="828187"/>
                </a:solidFill>
                <a:latin typeface="HelveticaNeueLT Pro 55 Roman" pitchFamily="34" charset="0"/>
                <a:ea typeface="Helvetica Neue" charset="0"/>
                <a:cs typeface="Helvetica Neue" charset="0"/>
              </a:rPr>
              <a:t>Electrostatic </a:t>
            </a:r>
            <a:r>
              <a:rPr lang="en-GB" sz="1400" dirty="0">
                <a:solidFill>
                  <a:srgbClr val="828187"/>
                </a:solidFill>
                <a:latin typeface="HelveticaNeueLT Pro 55 Roman" pitchFamily="34" charset="0"/>
                <a:ea typeface="Helvetica Neue" charset="0"/>
                <a:cs typeface="Helvetica Neue" charset="0"/>
              </a:rPr>
              <a:t>Discharge (ESD) protection</a:t>
            </a:r>
          </a:p>
          <a:p>
            <a:pPr marL="342900" lvl="0" indent="-342900">
              <a:spcBef>
                <a:spcPct val="20000"/>
              </a:spcBef>
              <a:buFont typeface="Arial" panose="020B0604020202020204" pitchFamily="34" charset="0"/>
              <a:buChar char="•"/>
              <a:defRPr/>
            </a:pPr>
            <a:endParaRPr lang="en-GB" sz="1400" dirty="0">
              <a:solidFill>
                <a:srgbClr val="828187"/>
              </a:solidFill>
              <a:latin typeface="HelveticaNeueLT Pro 55 Roman" pitchFamily="34" charset="0"/>
              <a:ea typeface="Helvetica Neue" charset="0"/>
              <a:cs typeface="Helvetica Neue" charset="0"/>
            </a:endParaRPr>
          </a:p>
          <a:p>
            <a:pPr lvl="0">
              <a:spcBef>
                <a:spcPct val="20000"/>
              </a:spcBef>
              <a:defRPr/>
            </a:pPr>
            <a:r>
              <a:rPr lang="en-GB" sz="1400" dirty="0">
                <a:solidFill>
                  <a:srgbClr val="828187"/>
                </a:solidFill>
                <a:latin typeface="HelveticaNeueLT Pro 55 Roman" pitchFamily="34" charset="0"/>
                <a:ea typeface="Helvetica Neue" charset="0"/>
                <a:cs typeface="Helvetica Neue" charset="0"/>
              </a:rPr>
              <a:t>All other services (except the warranty) are the same as for our USBs, e.g. quality branding and components, first class service, in house R&amp;D and production.</a:t>
            </a:r>
          </a:p>
          <a:p>
            <a:pPr marL="342900" lvl="0" indent="-342900">
              <a:spcBef>
                <a:spcPct val="20000"/>
              </a:spcBef>
              <a:buFont typeface="Arial" panose="020B0604020202020204" pitchFamily="34" charset="0"/>
              <a:buChar char="•"/>
              <a:defRPr/>
            </a:pPr>
            <a:endParaRPr lang="en-GB" sz="1400" dirty="0">
              <a:solidFill>
                <a:srgbClr val="828187"/>
              </a:solidFill>
              <a:latin typeface="HelveticaNeueLT Pro 55 Roman" pitchFamily="34" charset="0"/>
              <a:ea typeface="Helvetica Neue" charset="0"/>
              <a:cs typeface="Helvetica Neue" charset="0"/>
            </a:endParaRPr>
          </a:p>
          <a:p>
            <a:pPr lvl="0">
              <a:spcBef>
                <a:spcPct val="20000"/>
              </a:spcBef>
              <a:defRPr/>
            </a:pPr>
            <a:r>
              <a:rPr lang="en-GB" sz="1400" b="1" dirty="0">
                <a:solidFill>
                  <a:srgbClr val="B50230"/>
                </a:solidFill>
                <a:latin typeface="HelveticaNeueLT Pro 55 Roman" pitchFamily="34" charset="0"/>
                <a:ea typeface="Helvetica Neue" charset="0"/>
                <a:cs typeface="Helvetica Neue" charset="0"/>
              </a:rPr>
              <a:t>We use high quality </a:t>
            </a:r>
            <a:r>
              <a:rPr lang="en-GB" sz="1400" b="1" dirty="0" smtClean="0">
                <a:solidFill>
                  <a:srgbClr val="B50230"/>
                </a:solidFill>
                <a:latin typeface="HelveticaNeueLT Pro 55 Roman" pitchFamily="34" charset="0"/>
                <a:ea typeface="Helvetica Neue" charset="0"/>
                <a:cs typeface="Helvetica Neue" charset="0"/>
              </a:rPr>
              <a:t>batteries:</a:t>
            </a:r>
          </a:p>
          <a:p>
            <a:pPr lvl="0">
              <a:spcBef>
                <a:spcPct val="20000"/>
              </a:spcBef>
              <a:defRPr/>
            </a:pPr>
            <a:r>
              <a:rPr lang="en-GB" sz="1400" dirty="0" smtClean="0">
                <a:solidFill>
                  <a:srgbClr val="828187"/>
                </a:solidFill>
                <a:latin typeface="HelveticaNeueLT Pro 55 Roman" pitchFamily="34" charset="0"/>
                <a:ea typeface="Helvetica Neue" charset="0"/>
                <a:cs typeface="Helvetica Neue" charset="0"/>
              </a:rPr>
              <a:t>For </a:t>
            </a:r>
            <a:r>
              <a:rPr lang="en-GB" sz="1400" dirty="0">
                <a:solidFill>
                  <a:srgbClr val="828187"/>
                </a:solidFill>
                <a:latin typeface="HelveticaNeueLT Pro 55 Roman" pitchFamily="34" charset="0"/>
                <a:ea typeface="Helvetica Neue" charset="0"/>
                <a:cs typeface="Helvetica Neue" charset="0"/>
              </a:rPr>
              <a:t>the Power Banks Grade ‘A’ Samsung Li-ion batteries are used for all models except the Card shaped Power Bank products. </a:t>
            </a:r>
            <a:br>
              <a:rPr lang="en-GB" sz="1400" dirty="0">
                <a:solidFill>
                  <a:srgbClr val="828187"/>
                </a:solidFill>
                <a:latin typeface="HelveticaNeueLT Pro 55 Roman" pitchFamily="34" charset="0"/>
                <a:ea typeface="Helvetica Neue" charset="0"/>
                <a:cs typeface="Helvetica Neue" charset="0"/>
              </a:rPr>
            </a:br>
            <a:endParaRPr lang="en-GB" sz="1400" dirty="0" smtClean="0">
              <a:solidFill>
                <a:srgbClr val="828187"/>
              </a:solidFill>
              <a:latin typeface="HelveticaNeueLT Pro 55 Roman" pitchFamily="34" charset="0"/>
              <a:ea typeface="Helvetica Neue" charset="0"/>
              <a:cs typeface="Helvetica Neue" charset="0"/>
            </a:endParaRPr>
          </a:p>
          <a:p>
            <a:pPr lvl="0">
              <a:spcBef>
                <a:spcPct val="20000"/>
              </a:spcBef>
              <a:defRPr/>
            </a:pPr>
            <a:r>
              <a:rPr lang="en-GB" sz="1400" dirty="0" smtClean="0">
                <a:solidFill>
                  <a:srgbClr val="828187"/>
                </a:solidFill>
                <a:latin typeface="HelveticaNeueLT Pro 55 Roman" pitchFamily="34" charset="0"/>
                <a:ea typeface="Helvetica Neue" charset="0"/>
                <a:cs typeface="Helvetica Neue" charset="0"/>
              </a:rPr>
              <a:t>For </a:t>
            </a:r>
            <a:r>
              <a:rPr lang="en-GB" sz="1400" dirty="0">
                <a:solidFill>
                  <a:srgbClr val="828187"/>
                </a:solidFill>
                <a:latin typeface="HelveticaNeueLT Pro 55 Roman" pitchFamily="34" charset="0"/>
                <a:ea typeface="Helvetica Neue" charset="0"/>
                <a:cs typeface="Helvetica Neue" charset="0"/>
              </a:rPr>
              <a:t>the Card shaped ones Li-polymer batteries are used.</a:t>
            </a:r>
          </a:p>
          <a:p>
            <a:pPr marL="342900" lvl="0" indent="-342900">
              <a:spcBef>
                <a:spcPct val="20000"/>
              </a:spcBef>
              <a:buFont typeface="Arial" panose="020B0604020202020204" pitchFamily="34" charset="0"/>
              <a:buChar char="•"/>
              <a:defRPr/>
            </a:pPr>
            <a:endParaRPr lang="en-GB" sz="1200" dirty="0">
              <a:latin typeface="Helvetica Neue" charset="0"/>
              <a:ea typeface="Helvetica Neue" charset="0"/>
              <a:cs typeface="Helvetica Neue" charset="0"/>
            </a:endParaRPr>
          </a:p>
          <a:p>
            <a:pPr lvl="0" algn="ctr"/>
            <a:endParaRPr lang="en-GB" sz="1400" dirty="0">
              <a:solidFill>
                <a:srgbClr val="828187"/>
              </a:solidFill>
              <a:latin typeface="HelveticaNeueLT Pro 55 Roman" pitchFamily="34" charset="0"/>
              <a:ea typeface="Helvetica Neue" charset="0"/>
              <a:cs typeface="Helvetica Neue" charset="0"/>
            </a:endParaRPr>
          </a:p>
          <a:p>
            <a:pPr lvl="0" algn="ctr"/>
            <a:r>
              <a:rPr lang="en-GB" sz="1400" b="1" dirty="0">
                <a:solidFill>
                  <a:srgbClr val="B50230"/>
                </a:solidFill>
                <a:latin typeface="HelveticaNeueLT Pro 55 Roman" pitchFamily="34" charset="0"/>
                <a:ea typeface="Helvetica Neue" charset="0"/>
                <a:cs typeface="Helvetica Neue" charset="0"/>
              </a:rPr>
              <a:t/>
            </a:r>
            <a:br>
              <a:rPr lang="en-GB" sz="1400" b="1" dirty="0">
                <a:solidFill>
                  <a:srgbClr val="B50230"/>
                </a:solidFill>
                <a:latin typeface="HelveticaNeueLT Pro 55 Roman" pitchFamily="34" charset="0"/>
                <a:ea typeface="Helvetica Neue" charset="0"/>
                <a:cs typeface="Helvetica Neue" charset="0"/>
              </a:rPr>
            </a:br>
            <a:endParaRPr lang="en-GB" sz="1400" b="1" dirty="0">
              <a:solidFill>
                <a:srgbClr val="B50230"/>
              </a:solidFill>
              <a:latin typeface="Helvetica Neue" charset="0"/>
              <a:ea typeface="Helvetica Neue" charset="0"/>
              <a:cs typeface="Helvetica Neue" charset="0"/>
            </a:endParaRPr>
          </a:p>
        </p:txBody>
      </p:sp>
    </p:spTree>
    <p:extLst>
      <p:ext uri="{BB962C8B-B14F-4D97-AF65-F5344CB8AC3E}">
        <p14:creationId xmlns:p14="http://schemas.microsoft.com/office/powerpoint/2010/main" val="871239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113487"/>
            <a:ext cx="6096000" cy="584775"/>
          </a:xfrm>
          <a:prstGeom prst="rect">
            <a:avLst/>
          </a:prstGeom>
        </p:spPr>
        <p:txBody>
          <a:bodyPr>
            <a:spAutoFit/>
          </a:bodyPr>
          <a:lstStyle/>
          <a:p>
            <a:r>
              <a:rPr lang="en-GB" sz="800" b="1" dirty="0" smtClean="0">
                <a:solidFill>
                  <a:srgbClr val="B50230"/>
                </a:solidFill>
                <a:latin typeface="HelveticaNeueLT Pro 55 Roman" pitchFamily="34" charset="0"/>
              </a:rPr>
              <a:t>B.3.1.1</a:t>
            </a:r>
            <a:r>
              <a:rPr lang="en-GB" sz="3200" b="1" dirty="0" smtClean="0">
                <a:solidFill>
                  <a:srgbClr val="B50230"/>
                </a:solidFill>
                <a:latin typeface="HelveticaNeueLT Pro 55 Roman" pitchFamily="34" charset="0"/>
              </a:rPr>
              <a:t>Power Bank FAQs</a:t>
            </a:r>
            <a:endParaRPr lang="en-GB" dirty="0">
              <a:solidFill>
                <a:srgbClr val="B50230"/>
              </a:solidFill>
              <a:latin typeface="HelveticaNeueLT Pro 55 Roman" pitchFamily="34" charset="0"/>
            </a:endParaRPr>
          </a:p>
        </p:txBody>
      </p:sp>
      <p:sp>
        <p:nvSpPr>
          <p:cNvPr id="7" name="Rectangle 6"/>
          <p:cNvSpPr/>
          <p:nvPr/>
        </p:nvSpPr>
        <p:spPr>
          <a:xfrm>
            <a:off x="345665" y="1641112"/>
            <a:ext cx="11286116" cy="5469190"/>
          </a:xfrm>
          <a:prstGeom prst="rect">
            <a:avLst/>
          </a:prstGeom>
        </p:spPr>
        <p:txBody>
          <a:bodyPr wrap="square">
            <a:spAutoFit/>
          </a:bodyPr>
          <a:lstStyle/>
          <a:p>
            <a:r>
              <a:rPr lang="en-GB" sz="1300" b="1" dirty="0" smtClean="0">
                <a:solidFill>
                  <a:srgbClr val="B50230"/>
                </a:solidFill>
                <a:latin typeface="HelveticaNeueLT Pro 55 Roman" pitchFamily="34" charset="0"/>
                <a:ea typeface="Helvetica Neue" charset="0"/>
                <a:cs typeface="Helvetica Neue" charset="0"/>
              </a:rPr>
              <a:t>Q</a:t>
            </a:r>
            <a:r>
              <a:rPr lang="en-GB" sz="1300" b="1" dirty="0">
                <a:solidFill>
                  <a:srgbClr val="B50230"/>
                </a:solidFill>
                <a:latin typeface="HelveticaNeueLT Pro 55 Roman" pitchFamily="34" charset="0"/>
                <a:ea typeface="Helvetica Neue" charset="0"/>
                <a:cs typeface="Helvetica Neue" charset="0"/>
              </a:rPr>
              <a:t>: </a:t>
            </a:r>
            <a:r>
              <a:rPr lang="en-GB" sz="1300" b="1" dirty="0">
                <a:solidFill>
                  <a:srgbClr val="828187"/>
                </a:solidFill>
                <a:latin typeface="HelveticaNeueLT Pro 55 Roman" pitchFamily="34" charset="0"/>
                <a:ea typeface="Helvetica Neue" charset="0"/>
                <a:cs typeface="Helvetica Neue" charset="0"/>
              </a:rPr>
              <a:t>What capacities do we offer?</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We offer capacities ranging from </a:t>
            </a:r>
            <a:r>
              <a:rPr lang="en-GB" sz="1300" dirty="0" smtClean="0">
                <a:solidFill>
                  <a:srgbClr val="828187"/>
                </a:solidFill>
                <a:latin typeface="HelveticaNeueLT Pro 55 Roman" pitchFamily="34" charset="0"/>
                <a:ea typeface="Helvetica Neue" charset="0"/>
                <a:cs typeface="Helvetica Neue" charset="0"/>
              </a:rPr>
              <a:t>1000mAh </a:t>
            </a:r>
            <a:r>
              <a:rPr lang="en-GB" sz="1300" dirty="0">
                <a:solidFill>
                  <a:srgbClr val="828187"/>
                </a:solidFill>
                <a:latin typeface="HelveticaNeueLT Pro 55 Roman" pitchFamily="34" charset="0"/>
                <a:ea typeface="Helvetica Neue" charset="0"/>
                <a:cs typeface="Helvetica Neue" charset="0"/>
              </a:rPr>
              <a:t>to </a:t>
            </a:r>
            <a:r>
              <a:rPr lang="en-GB" sz="1300" dirty="0" smtClean="0">
                <a:solidFill>
                  <a:srgbClr val="828187"/>
                </a:solidFill>
                <a:latin typeface="HelveticaNeueLT Pro 55 Roman" pitchFamily="34" charset="0"/>
                <a:ea typeface="Helvetica Neue" charset="0"/>
                <a:cs typeface="Helvetica Neue" charset="0"/>
              </a:rPr>
              <a:t>6700mAh. For </a:t>
            </a:r>
            <a:r>
              <a:rPr lang="en-GB" sz="1300" dirty="0">
                <a:solidFill>
                  <a:srgbClr val="828187"/>
                </a:solidFill>
                <a:latin typeface="HelveticaNeueLT Pro 55 Roman" pitchFamily="34" charset="0"/>
                <a:ea typeface="Helvetica Neue" charset="0"/>
                <a:cs typeface="Helvetica Neue" charset="0"/>
              </a:rPr>
              <a:t>most users </a:t>
            </a:r>
            <a:r>
              <a:rPr lang="en-GB" sz="1300" dirty="0" smtClean="0">
                <a:solidFill>
                  <a:srgbClr val="828187"/>
                </a:solidFill>
                <a:latin typeface="HelveticaNeueLT Pro 55 Roman" pitchFamily="34" charset="0"/>
                <a:ea typeface="Helvetica Neue" charset="0"/>
                <a:cs typeface="Helvetica Neue" charset="0"/>
              </a:rPr>
              <a:t>3000mAh </a:t>
            </a:r>
            <a:r>
              <a:rPr lang="en-GB" sz="1300" dirty="0">
                <a:solidFill>
                  <a:srgbClr val="828187"/>
                </a:solidFill>
                <a:latin typeface="HelveticaNeueLT Pro 55 Roman" pitchFamily="34" charset="0"/>
                <a:ea typeface="Helvetica Neue" charset="0"/>
                <a:cs typeface="Helvetica Neue" charset="0"/>
              </a:rPr>
              <a:t>is easily enough, as nearly all current phone models can be charged once or more with this capacity. Normally a power source for recharging the </a:t>
            </a:r>
            <a:r>
              <a:rPr lang="en-GB" sz="1300" dirty="0" smtClean="0">
                <a:solidFill>
                  <a:srgbClr val="828187"/>
                </a:solidFill>
                <a:latin typeface="HelveticaNeueLT Pro 55 Roman" pitchFamily="34" charset="0"/>
                <a:ea typeface="Helvetica Neue" charset="0"/>
                <a:cs typeface="Helvetica Neue" charset="0"/>
              </a:rPr>
              <a:t>Power Bank </a:t>
            </a:r>
            <a:r>
              <a:rPr lang="en-GB" sz="1300" dirty="0">
                <a:solidFill>
                  <a:srgbClr val="828187"/>
                </a:solidFill>
                <a:latin typeface="HelveticaNeueLT Pro 55 Roman" pitchFamily="34" charset="0"/>
                <a:ea typeface="Helvetica Neue" charset="0"/>
                <a:cs typeface="Helvetica Neue" charset="0"/>
              </a:rPr>
              <a:t>is readily available once the </a:t>
            </a:r>
            <a:r>
              <a:rPr lang="en-GB" sz="1300" dirty="0" smtClean="0">
                <a:solidFill>
                  <a:srgbClr val="828187"/>
                </a:solidFill>
                <a:latin typeface="HelveticaNeueLT Pro 55 Roman" pitchFamily="34" charset="0"/>
                <a:ea typeface="Helvetica Neue" charset="0"/>
                <a:cs typeface="Helvetica Neue" charset="0"/>
              </a:rPr>
              <a:t>Power Bank </a:t>
            </a:r>
            <a:r>
              <a:rPr lang="en-GB" sz="1300" dirty="0">
                <a:solidFill>
                  <a:srgbClr val="828187"/>
                </a:solidFill>
                <a:latin typeface="HelveticaNeueLT Pro 55 Roman" pitchFamily="34" charset="0"/>
                <a:ea typeface="Helvetica Neue" charset="0"/>
                <a:cs typeface="Helvetica Neue" charset="0"/>
              </a:rPr>
              <a:t>is empty.</a:t>
            </a: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Is it compatible with all phones? </a:t>
            </a:r>
          </a:p>
          <a:p>
            <a:r>
              <a:rPr lang="en-GB" sz="1300" b="1" dirty="0">
                <a:solidFill>
                  <a:srgbClr val="B50230"/>
                </a:solidFill>
                <a:latin typeface="HelveticaNeueLT Pro 55 Roman" pitchFamily="34" charset="0"/>
                <a:ea typeface="Helvetica Neue" charset="0"/>
                <a:cs typeface="Helvetica Neue" charset="0"/>
              </a:rPr>
              <a:t>A: </a:t>
            </a:r>
            <a:r>
              <a:rPr lang="en-GB" sz="1300" dirty="0" smtClean="0">
                <a:solidFill>
                  <a:srgbClr val="828187"/>
                </a:solidFill>
                <a:latin typeface="HelveticaNeueLT Pro 55 Roman" pitchFamily="34" charset="0"/>
                <a:ea typeface="Helvetica Neue" charset="0"/>
                <a:cs typeface="Helvetica Neue" charset="0"/>
              </a:rPr>
              <a:t>Yes, but </a:t>
            </a:r>
            <a:r>
              <a:rPr lang="en-GB" sz="1300" dirty="0">
                <a:solidFill>
                  <a:srgbClr val="828187"/>
                </a:solidFill>
                <a:latin typeface="HelveticaNeueLT Pro 55 Roman" pitchFamily="34" charset="0"/>
                <a:ea typeface="Helvetica Neue" charset="0"/>
                <a:cs typeface="Helvetica Neue" charset="0"/>
              </a:rPr>
              <a:t>d</a:t>
            </a:r>
            <a:r>
              <a:rPr lang="en-GB" sz="1300" dirty="0" smtClean="0">
                <a:solidFill>
                  <a:srgbClr val="828187"/>
                </a:solidFill>
                <a:latin typeface="HelveticaNeueLT Pro 55 Roman" pitchFamily="34" charset="0"/>
                <a:ea typeface="Helvetica Neue" charset="0"/>
                <a:cs typeface="Helvetica Neue" charset="0"/>
              </a:rPr>
              <a:t>ifferent </a:t>
            </a:r>
            <a:r>
              <a:rPr lang="en-GB" sz="1300" dirty="0">
                <a:solidFill>
                  <a:srgbClr val="828187"/>
                </a:solidFill>
                <a:latin typeface="HelveticaNeueLT Pro 55 Roman" pitchFamily="34" charset="0"/>
                <a:ea typeface="Helvetica Neue" charset="0"/>
                <a:cs typeface="Helvetica Neue" charset="0"/>
              </a:rPr>
              <a:t>phones will need different cables. </a:t>
            </a:r>
            <a:r>
              <a:rPr lang="en-GB" sz="1300" dirty="0" smtClean="0">
                <a:solidFill>
                  <a:srgbClr val="828187"/>
                </a:solidFill>
                <a:latin typeface="HelveticaNeueLT Pro 55 Roman" pitchFamily="34" charset="0"/>
                <a:ea typeface="Helvetica Neue" charset="0"/>
                <a:cs typeface="Helvetica Neue" charset="0"/>
              </a:rPr>
              <a:t>Please refer </a:t>
            </a:r>
            <a:r>
              <a:rPr lang="en-GB" sz="1300" dirty="0">
                <a:solidFill>
                  <a:srgbClr val="828187"/>
                </a:solidFill>
                <a:latin typeface="HelveticaNeueLT Pro 55 Roman" pitchFamily="34" charset="0"/>
                <a:ea typeface="Helvetica Neue" charset="0"/>
                <a:cs typeface="Helvetica Neue" charset="0"/>
              </a:rPr>
              <a:t>to user manual of </a:t>
            </a:r>
            <a:r>
              <a:rPr lang="en-GB" sz="1300" dirty="0" smtClean="0">
                <a:solidFill>
                  <a:srgbClr val="828187"/>
                </a:solidFill>
                <a:latin typeface="HelveticaNeueLT Pro 55 Roman" pitchFamily="34" charset="0"/>
                <a:ea typeface="Helvetica Neue" charset="0"/>
                <a:cs typeface="Helvetica Neue" charset="0"/>
              </a:rPr>
              <a:t>the phone</a:t>
            </a:r>
            <a:r>
              <a:rPr lang="en-GB" sz="1300" dirty="0">
                <a:solidFill>
                  <a:srgbClr val="828187"/>
                </a:solidFill>
                <a:latin typeface="HelveticaNeueLT Pro 55 Roman" pitchFamily="34" charset="0"/>
                <a:ea typeface="Helvetica Neue" charset="0"/>
                <a:cs typeface="Helvetica Neue" charset="0"/>
              </a:rPr>
              <a:t>.</a:t>
            </a: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I have an </a:t>
            </a:r>
            <a:r>
              <a:rPr lang="en-GB" sz="1300" b="1" dirty="0" smtClean="0">
                <a:solidFill>
                  <a:srgbClr val="828187"/>
                </a:solidFill>
                <a:latin typeface="HelveticaNeueLT Pro 55 Roman" pitchFamily="34" charset="0"/>
                <a:ea typeface="Helvetica Neue" charset="0"/>
                <a:cs typeface="Helvetica Neue" charset="0"/>
              </a:rPr>
              <a:t>iPhone</a:t>
            </a:r>
            <a:r>
              <a:rPr lang="en-GB" sz="1300" b="1" dirty="0">
                <a:solidFill>
                  <a:srgbClr val="828187"/>
                </a:solidFill>
                <a:latin typeface="HelveticaNeueLT Pro 55 Roman" pitchFamily="34" charset="0"/>
                <a:ea typeface="Helvetica Neue" charset="0"/>
                <a:cs typeface="Helvetica Neue" charset="0"/>
              </a:rPr>
              <a:t>. Can I use it with my </a:t>
            </a:r>
            <a:r>
              <a:rPr lang="en-GB" sz="1300" b="1" dirty="0" smtClean="0">
                <a:solidFill>
                  <a:srgbClr val="828187"/>
                </a:solidFill>
                <a:latin typeface="HelveticaNeueLT Pro 55 Roman" pitchFamily="34" charset="0"/>
                <a:ea typeface="Helvetica Neue" charset="0"/>
                <a:cs typeface="Helvetica Neue" charset="0"/>
              </a:rPr>
              <a:t>iPhone</a:t>
            </a:r>
            <a:r>
              <a:rPr lang="en-GB" sz="1300" b="1" dirty="0">
                <a:solidFill>
                  <a:srgbClr val="828187"/>
                </a:solidFill>
                <a:latin typeface="HelveticaNeueLT Pro 55 Roman" pitchFamily="34" charset="0"/>
                <a:ea typeface="Helvetica Neue" charset="0"/>
                <a:cs typeface="Helvetica Neue" charset="0"/>
              </a:rPr>
              <a:t>? Why don’t you supply an Apple cable?</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Yes, with a lightning to USB cable supplied with Apple products. All Apple products come with a lightning to USB charger cable that can be used with the Power </a:t>
            </a:r>
            <a:r>
              <a:rPr lang="en-GB" sz="1300" dirty="0" smtClean="0">
                <a:solidFill>
                  <a:srgbClr val="828187"/>
                </a:solidFill>
                <a:latin typeface="HelveticaNeueLT Pro 55 Roman" pitchFamily="34" charset="0"/>
                <a:ea typeface="Helvetica Neue" charset="0"/>
                <a:cs typeface="Helvetica Neue" charset="0"/>
              </a:rPr>
              <a:t>Bank</a:t>
            </a:r>
            <a:r>
              <a:rPr lang="en-GB" sz="1300" dirty="0">
                <a:solidFill>
                  <a:srgbClr val="828187"/>
                </a:solidFill>
                <a:latin typeface="HelveticaNeueLT Pro 55 Roman" pitchFamily="34" charset="0"/>
                <a:ea typeface="Helvetica Neue" charset="0"/>
                <a:cs typeface="Helvetica Neue" charset="0"/>
              </a:rPr>
              <a:t>. </a:t>
            </a:r>
            <a:endParaRPr lang="en-GB" sz="1300" dirty="0" smtClean="0">
              <a:solidFill>
                <a:srgbClr val="828187"/>
              </a:solidFill>
              <a:latin typeface="HelveticaNeueLT Pro 55 Roman" pitchFamily="34" charset="0"/>
              <a:ea typeface="Helvetica Neue" charset="0"/>
              <a:cs typeface="Helvetica Neue" charset="0"/>
            </a:endParaRP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Why don’t the </a:t>
            </a:r>
            <a:r>
              <a:rPr lang="en-GB" sz="1300" b="1" dirty="0" smtClean="0">
                <a:solidFill>
                  <a:srgbClr val="828187"/>
                </a:solidFill>
                <a:latin typeface="HelveticaNeueLT Pro 55 Roman" pitchFamily="34" charset="0"/>
                <a:ea typeface="Helvetica Neue" charset="0"/>
                <a:cs typeface="Helvetica Neue" charset="0"/>
              </a:rPr>
              <a:t>Power Banks </a:t>
            </a:r>
            <a:r>
              <a:rPr lang="en-GB" sz="1300" b="1" dirty="0">
                <a:solidFill>
                  <a:srgbClr val="828187"/>
                </a:solidFill>
                <a:latin typeface="HelveticaNeueLT Pro 55 Roman" pitchFamily="34" charset="0"/>
                <a:ea typeface="Helvetica Neue" charset="0"/>
                <a:cs typeface="Helvetica Neue" charset="0"/>
              </a:rPr>
              <a:t>come fully charged?</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For safety reasons it is not permitted to transport fully charged </a:t>
            </a:r>
            <a:r>
              <a:rPr lang="en-GB" sz="1300" dirty="0" smtClean="0">
                <a:solidFill>
                  <a:srgbClr val="828187"/>
                </a:solidFill>
                <a:latin typeface="HelveticaNeueLT Pro 55 Roman" pitchFamily="34" charset="0"/>
                <a:ea typeface="Helvetica Neue" charset="0"/>
                <a:cs typeface="Helvetica Neue" charset="0"/>
              </a:rPr>
              <a:t>Power Banks </a:t>
            </a:r>
            <a:r>
              <a:rPr lang="en-GB" sz="1300" dirty="0">
                <a:solidFill>
                  <a:srgbClr val="828187"/>
                </a:solidFill>
                <a:latin typeface="HelveticaNeueLT Pro 55 Roman" pitchFamily="34" charset="0"/>
                <a:ea typeface="Helvetica Neue" charset="0"/>
                <a:cs typeface="Helvetica Neue" charset="0"/>
              </a:rPr>
              <a:t>as cargo on </a:t>
            </a:r>
            <a:r>
              <a:rPr lang="en-GB" sz="1300" dirty="0" smtClean="0">
                <a:solidFill>
                  <a:srgbClr val="828187"/>
                </a:solidFill>
                <a:latin typeface="HelveticaNeueLT Pro 55 Roman" pitchFamily="34" charset="0"/>
                <a:ea typeface="Helvetica Neue" charset="0"/>
                <a:cs typeface="Helvetica Neue" charset="0"/>
              </a:rPr>
              <a:t>planes.</a:t>
            </a:r>
            <a:endParaRPr lang="en-GB" sz="1300" dirty="0">
              <a:solidFill>
                <a:srgbClr val="828187"/>
              </a:solidFill>
              <a:latin typeface="HelveticaNeueLT Pro 55 Roman" pitchFamily="34" charset="0"/>
              <a:ea typeface="Helvetica Neue" charset="0"/>
              <a:cs typeface="Helvetica Neue" charset="0"/>
            </a:endParaRP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Do they come pre-charged?</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Power </a:t>
            </a:r>
            <a:r>
              <a:rPr lang="en-GB" sz="1300" dirty="0" smtClean="0">
                <a:solidFill>
                  <a:srgbClr val="828187"/>
                </a:solidFill>
                <a:latin typeface="HelveticaNeueLT Pro 55 Roman" pitchFamily="34" charset="0"/>
                <a:ea typeface="Helvetica Neue" charset="0"/>
                <a:cs typeface="Helvetica Neue" charset="0"/>
              </a:rPr>
              <a:t>Banks </a:t>
            </a:r>
            <a:r>
              <a:rPr lang="en-GB" sz="1300" dirty="0">
                <a:solidFill>
                  <a:srgbClr val="828187"/>
                </a:solidFill>
                <a:latin typeface="HelveticaNeueLT Pro 55 Roman" pitchFamily="34" charset="0"/>
                <a:ea typeface="Helvetica Neue" charset="0"/>
                <a:cs typeface="Helvetica Neue" charset="0"/>
              </a:rPr>
              <a:t>come ca. 30% pre-charged </a:t>
            </a: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Can I take my Power </a:t>
            </a:r>
            <a:r>
              <a:rPr lang="en-GB" sz="1300" b="1" dirty="0" smtClean="0">
                <a:solidFill>
                  <a:srgbClr val="828187"/>
                </a:solidFill>
                <a:latin typeface="HelveticaNeueLT Pro 55 Roman" pitchFamily="34" charset="0"/>
                <a:ea typeface="Helvetica Neue" charset="0"/>
                <a:cs typeface="Helvetica Neue" charset="0"/>
              </a:rPr>
              <a:t>Bank </a:t>
            </a:r>
            <a:r>
              <a:rPr lang="en-GB" sz="1300" b="1" dirty="0">
                <a:solidFill>
                  <a:srgbClr val="828187"/>
                </a:solidFill>
                <a:latin typeface="HelveticaNeueLT Pro 55 Roman" pitchFamily="34" charset="0"/>
                <a:ea typeface="Helvetica Neue" charset="0"/>
                <a:cs typeface="Helvetica Neue" charset="0"/>
              </a:rPr>
              <a:t>on the plane?</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Guidelines on this are not completely clear at the moment. Some airlines allow for up to 2 </a:t>
            </a:r>
            <a:r>
              <a:rPr lang="en-GB" sz="1300" dirty="0" smtClean="0">
                <a:solidFill>
                  <a:srgbClr val="828187"/>
                </a:solidFill>
                <a:latin typeface="HelveticaNeueLT Pro 55 Roman" pitchFamily="34" charset="0"/>
                <a:ea typeface="Helvetica Neue" charset="0"/>
                <a:cs typeface="Helvetica Neue" charset="0"/>
              </a:rPr>
              <a:t>Power Banks </a:t>
            </a:r>
            <a:r>
              <a:rPr lang="en-GB" sz="1300" dirty="0">
                <a:solidFill>
                  <a:srgbClr val="828187"/>
                </a:solidFill>
                <a:latin typeface="HelveticaNeueLT Pro 55 Roman" pitchFamily="34" charset="0"/>
                <a:ea typeface="Helvetica Neue" charset="0"/>
                <a:cs typeface="Helvetica Neue" charset="0"/>
              </a:rPr>
              <a:t>to be taken on as hand luggage. If in doubt, please check with your airline beforehand.</a:t>
            </a:r>
          </a:p>
          <a:p>
            <a:endParaRPr lang="en-GB" sz="1300" dirty="0">
              <a:solidFill>
                <a:srgbClr val="828187"/>
              </a:solidFill>
              <a:latin typeface="HelveticaNeueLT Pro 55 Roman" pitchFamily="34" charset="0"/>
              <a:ea typeface="Helvetica Neue" charset="0"/>
              <a:cs typeface="Helvetica Neue" charset="0"/>
            </a:endParaRPr>
          </a:p>
          <a:p>
            <a:r>
              <a:rPr lang="en-GB" sz="1300" b="1" dirty="0">
                <a:solidFill>
                  <a:srgbClr val="B50230"/>
                </a:solidFill>
                <a:latin typeface="HelveticaNeueLT Pro 55 Roman" pitchFamily="34" charset="0"/>
                <a:ea typeface="Helvetica Neue" charset="0"/>
                <a:cs typeface="Helvetica Neue" charset="0"/>
              </a:rPr>
              <a:t>Q: </a:t>
            </a:r>
            <a:r>
              <a:rPr lang="en-GB" sz="1300" b="1" dirty="0">
                <a:solidFill>
                  <a:srgbClr val="828187"/>
                </a:solidFill>
                <a:latin typeface="HelveticaNeueLT Pro 55 Roman" pitchFamily="34" charset="0"/>
                <a:ea typeface="Helvetica Neue" charset="0"/>
                <a:cs typeface="Helvetica Neue" charset="0"/>
              </a:rPr>
              <a:t>What is the </a:t>
            </a:r>
            <a:r>
              <a:rPr lang="en-GB" sz="1300" b="1" dirty="0" smtClean="0">
                <a:solidFill>
                  <a:srgbClr val="828187"/>
                </a:solidFill>
                <a:latin typeface="HelveticaNeueLT Pro 55 Roman" pitchFamily="34" charset="0"/>
                <a:ea typeface="Helvetica Neue" charset="0"/>
                <a:cs typeface="Helvetica Neue" charset="0"/>
              </a:rPr>
              <a:t>Warranty </a:t>
            </a:r>
            <a:r>
              <a:rPr lang="en-GB" sz="1300" b="1" dirty="0">
                <a:solidFill>
                  <a:srgbClr val="828187"/>
                </a:solidFill>
                <a:latin typeface="HelveticaNeueLT Pro 55 Roman" pitchFamily="34" charset="0"/>
                <a:ea typeface="Helvetica Neue" charset="0"/>
                <a:cs typeface="Helvetica Neue" charset="0"/>
              </a:rPr>
              <a:t>period, and what does it cover?</a:t>
            </a:r>
          </a:p>
          <a:p>
            <a:r>
              <a:rPr lang="en-GB" sz="1300" b="1" dirty="0">
                <a:solidFill>
                  <a:srgbClr val="B50230"/>
                </a:solidFill>
                <a:latin typeface="HelveticaNeueLT Pro 55 Roman" pitchFamily="34" charset="0"/>
                <a:ea typeface="Helvetica Neue" charset="0"/>
                <a:cs typeface="Helvetica Neue" charset="0"/>
              </a:rPr>
              <a:t>A: </a:t>
            </a:r>
            <a:r>
              <a:rPr lang="en-GB" sz="1300" dirty="0">
                <a:solidFill>
                  <a:srgbClr val="828187"/>
                </a:solidFill>
                <a:latin typeface="HelveticaNeueLT Pro 55 Roman" pitchFamily="34" charset="0"/>
                <a:ea typeface="Helvetica Neue" charset="0"/>
                <a:cs typeface="Helvetica Neue" charset="0"/>
              </a:rPr>
              <a:t>The Warranty period is 2 years and can be applied for the </a:t>
            </a:r>
            <a:r>
              <a:rPr lang="en-GB" sz="1300" dirty="0" smtClean="0">
                <a:solidFill>
                  <a:srgbClr val="828187"/>
                </a:solidFill>
                <a:latin typeface="HelveticaNeueLT Pro 55 Roman" pitchFamily="34" charset="0"/>
                <a:ea typeface="Helvetica Neue" charset="0"/>
                <a:cs typeface="Helvetica Neue" charset="0"/>
              </a:rPr>
              <a:t>Power </a:t>
            </a:r>
            <a:r>
              <a:rPr lang="en-GB" sz="1300" dirty="0">
                <a:solidFill>
                  <a:srgbClr val="828187"/>
                </a:solidFill>
                <a:latin typeface="HelveticaNeueLT Pro 55 Roman" pitchFamily="34" charset="0"/>
                <a:ea typeface="Helvetica Neue" charset="0"/>
                <a:cs typeface="Helvetica Neue" charset="0"/>
              </a:rPr>
              <a:t>B</a:t>
            </a:r>
            <a:r>
              <a:rPr lang="en-GB" sz="1300" dirty="0" smtClean="0">
                <a:solidFill>
                  <a:srgbClr val="828187"/>
                </a:solidFill>
                <a:latin typeface="HelveticaNeueLT Pro 55 Roman" pitchFamily="34" charset="0"/>
                <a:ea typeface="Helvetica Neue" charset="0"/>
                <a:cs typeface="Helvetica Neue" charset="0"/>
              </a:rPr>
              <a:t>ank </a:t>
            </a:r>
            <a:r>
              <a:rPr lang="en-GB" sz="1300" dirty="0">
                <a:solidFill>
                  <a:srgbClr val="828187"/>
                </a:solidFill>
                <a:latin typeface="HelveticaNeueLT Pro 55 Roman" pitchFamily="34" charset="0"/>
                <a:ea typeface="Helvetica Neue" charset="0"/>
                <a:cs typeface="Helvetica Neue" charset="0"/>
              </a:rPr>
              <a:t>only, the cable is excluded.</a:t>
            </a:r>
          </a:p>
          <a:p>
            <a:pPr marL="342900" lvl="0" indent="-342900">
              <a:spcBef>
                <a:spcPct val="20000"/>
              </a:spcBef>
              <a:buFont typeface="Arial" panose="020B0604020202020204" pitchFamily="34" charset="0"/>
              <a:buChar char="•"/>
              <a:defRPr/>
            </a:pPr>
            <a:endParaRPr lang="en-GB" sz="1200" dirty="0">
              <a:solidFill>
                <a:srgbClr val="828187"/>
              </a:solidFill>
              <a:latin typeface="HelveticaNeueLT Pro 55 Roman" pitchFamily="34" charset="0"/>
              <a:ea typeface="Helvetica Neue" charset="0"/>
              <a:cs typeface="Helvetica Neue" charset="0"/>
            </a:endParaRPr>
          </a:p>
          <a:p>
            <a:pPr lvl="0" algn="ctr"/>
            <a:endParaRPr lang="en-GB" sz="1200" dirty="0">
              <a:solidFill>
                <a:srgbClr val="828187"/>
              </a:solidFill>
              <a:latin typeface="HelveticaNeueLT Pro 55 Roman" pitchFamily="34" charset="0"/>
              <a:ea typeface="Helvetica Neue" charset="0"/>
              <a:cs typeface="Helvetica Neue" charset="0"/>
            </a:endParaRPr>
          </a:p>
          <a:p>
            <a:pPr lvl="0" algn="ctr"/>
            <a:r>
              <a:rPr lang="en-GB" sz="1200" b="1" dirty="0" smtClean="0">
                <a:solidFill>
                  <a:srgbClr val="B50230"/>
                </a:solidFill>
                <a:latin typeface="HelveticaNeueLT Pro 55 Roman" pitchFamily="34" charset="0"/>
                <a:ea typeface="Helvetica Neue" charset="0"/>
                <a:cs typeface="Helvetica Neue" charset="0"/>
              </a:rPr>
              <a:t/>
            </a:r>
            <a:br>
              <a:rPr lang="en-GB" sz="1200" b="1" dirty="0" smtClean="0">
                <a:solidFill>
                  <a:srgbClr val="B50230"/>
                </a:solidFill>
                <a:latin typeface="HelveticaNeueLT Pro 55 Roman" pitchFamily="34" charset="0"/>
                <a:ea typeface="Helvetica Neue" charset="0"/>
                <a:cs typeface="Helvetica Neue" charset="0"/>
              </a:rPr>
            </a:br>
            <a:endParaRPr lang="en-GB" sz="1200" b="1" dirty="0">
              <a:solidFill>
                <a:srgbClr val="B50230"/>
              </a:solidFill>
              <a:latin typeface="Helvetica Neue" charset="0"/>
              <a:ea typeface="Helvetica Neue" charset="0"/>
              <a:cs typeface="Helvetica Neue" charset="0"/>
            </a:endParaRPr>
          </a:p>
        </p:txBody>
      </p:sp>
    </p:spTree>
    <p:extLst>
      <p:ext uri="{BB962C8B-B14F-4D97-AF65-F5344CB8AC3E}">
        <p14:creationId xmlns:p14="http://schemas.microsoft.com/office/powerpoint/2010/main" val="2683387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584775"/>
          </a:xfrm>
          <a:prstGeom prst="rect">
            <a:avLst/>
          </a:prstGeom>
        </p:spPr>
        <p:txBody>
          <a:bodyPr>
            <a:spAutoFit/>
          </a:bodyPr>
          <a:lstStyle/>
          <a:p>
            <a:r>
              <a:rPr lang="en-GB" sz="800" b="1" dirty="0" smtClean="0">
                <a:solidFill>
                  <a:srgbClr val="B50230"/>
                </a:solidFill>
                <a:latin typeface="HelveticaNeueLT Pro 55 Roman" pitchFamily="34" charset="0"/>
              </a:rPr>
              <a:t>B.3.1.2 </a:t>
            </a:r>
            <a:r>
              <a:rPr lang="en-GB" sz="3200" b="1" dirty="0" smtClean="0">
                <a:solidFill>
                  <a:srgbClr val="B50230"/>
                </a:solidFill>
                <a:latin typeface="HelveticaNeueLT Pro 55 Roman" pitchFamily="34" charset="0"/>
              </a:rPr>
              <a:t>What is a USB Car Charger?</a:t>
            </a:r>
            <a:endParaRPr lang="en-GB" dirty="0">
              <a:solidFill>
                <a:srgbClr val="B50230"/>
              </a:solidFill>
              <a:latin typeface="HelveticaNeueLT Pro 55 Roman" pitchFamily="34" charset="0"/>
            </a:endParaRPr>
          </a:p>
        </p:txBody>
      </p:sp>
      <p:sp>
        <p:nvSpPr>
          <p:cNvPr id="7" name="Rectangle 6"/>
          <p:cNvSpPr/>
          <p:nvPr/>
        </p:nvSpPr>
        <p:spPr>
          <a:xfrm>
            <a:off x="212317" y="2140173"/>
            <a:ext cx="6930948" cy="3570208"/>
          </a:xfrm>
          <a:prstGeom prst="rect">
            <a:avLst/>
          </a:prstGeom>
        </p:spPr>
        <p:txBody>
          <a:bodyPr wrap="square">
            <a:spAutoFit/>
          </a:bodyPr>
          <a:lstStyle/>
          <a:p>
            <a:pPr lvl="1"/>
            <a:endParaRPr lang="en-GB" sz="1400" dirty="0">
              <a:solidFill>
                <a:srgbClr val="828187"/>
              </a:solidFill>
              <a:latin typeface="HelveticaNeueLT Pro 55 Roman" pitchFamily="34" charset="0"/>
              <a:ea typeface="Helvetica Neue" charset="0"/>
              <a:cs typeface="Helvetica Neue" charset="0"/>
            </a:endParaRPr>
          </a:p>
          <a:p>
            <a:pPr lvl="1" algn="just"/>
            <a:r>
              <a:rPr lang="en-GB" sz="1400" dirty="0" smtClean="0">
                <a:solidFill>
                  <a:srgbClr val="828187"/>
                </a:solidFill>
                <a:latin typeface="HelveticaNeueLT Pro 55 Roman" pitchFamily="34" charset="0"/>
                <a:ea typeface="Helvetica Neue" charset="0"/>
                <a:cs typeface="Helvetica Neue" charset="0"/>
              </a:rPr>
              <a:t>A </a:t>
            </a:r>
            <a:r>
              <a:rPr lang="en-GB" sz="1400" dirty="0">
                <a:solidFill>
                  <a:srgbClr val="828187"/>
                </a:solidFill>
                <a:latin typeface="HelveticaNeueLT Pro 55 Roman" pitchFamily="34" charset="0"/>
                <a:ea typeface="Helvetica Neue" charset="0"/>
                <a:cs typeface="Helvetica Neue" charset="0"/>
              </a:rPr>
              <a:t>USB Car Charger allows for the charging of portable devices via a USB port whilst driving</a:t>
            </a:r>
          </a:p>
          <a:p>
            <a:pPr lvl="1" algn="just"/>
            <a:endParaRPr lang="en-GB" sz="1400" dirty="0" smtClean="0">
              <a:solidFill>
                <a:srgbClr val="828187"/>
              </a:solidFill>
              <a:latin typeface="HelveticaNeueLT Pro 55 Roman" pitchFamily="34" charset="0"/>
              <a:ea typeface="Helvetica Neue" charset="0"/>
              <a:cs typeface="Helvetica Neue" charset="0"/>
            </a:endParaRPr>
          </a:p>
          <a:p>
            <a:pPr lvl="1" algn="just"/>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USB Car Charger plugs into a car’s 12V/24V Auxiliary charging socket</a:t>
            </a:r>
          </a:p>
          <a:p>
            <a:pPr lvl="1" algn="just"/>
            <a:endParaRPr lang="en-GB" sz="1400" dirty="0" smtClean="0">
              <a:solidFill>
                <a:srgbClr val="828187"/>
              </a:solidFill>
              <a:latin typeface="HelveticaNeueLT Pro 55 Roman" pitchFamily="34" charset="0"/>
              <a:ea typeface="Helvetica Neue" charset="0"/>
              <a:cs typeface="Helvetica Neue" charset="0"/>
            </a:endParaRPr>
          </a:p>
          <a:p>
            <a:pPr lvl="1" algn="just"/>
            <a:r>
              <a:rPr lang="en-GB" sz="1400" dirty="0" smtClean="0">
                <a:solidFill>
                  <a:srgbClr val="828187"/>
                </a:solidFill>
                <a:latin typeface="HelveticaNeueLT Pro 55 Roman" pitchFamily="34" charset="0"/>
                <a:ea typeface="Helvetica Neue" charset="0"/>
                <a:cs typeface="Helvetica Neue" charset="0"/>
              </a:rPr>
              <a:t>Typically</a:t>
            </a:r>
            <a:r>
              <a:rPr lang="en-GB" sz="1400" dirty="0">
                <a:solidFill>
                  <a:srgbClr val="828187"/>
                </a:solidFill>
                <a:latin typeface="HelveticaNeueLT Pro 55 Roman" pitchFamily="34" charset="0"/>
                <a:ea typeface="Helvetica Neue" charset="0"/>
                <a:cs typeface="Helvetica Neue" charset="0"/>
              </a:rPr>
              <a:t>, it is located in the centre console of the car, or in the lower dashboard area, and sometimes doubles up as a cigarette </a:t>
            </a:r>
            <a:r>
              <a:rPr lang="en-GB" sz="1400" dirty="0" smtClean="0">
                <a:solidFill>
                  <a:srgbClr val="828187"/>
                </a:solidFill>
                <a:latin typeface="HelveticaNeueLT Pro 55 Roman" pitchFamily="34" charset="0"/>
                <a:ea typeface="Helvetica Neue" charset="0"/>
                <a:cs typeface="Helvetica Neue" charset="0"/>
              </a:rPr>
              <a:t>lighter</a:t>
            </a:r>
          </a:p>
          <a:p>
            <a:pPr lvl="1" algn="just"/>
            <a:endParaRPr lang="en-GB" sz="1400" dirty="0" smtClean="0">
              <a:solidFill>
                <a:srgbClr val="828187"/>
              </a:solidFill>
              <a:latin typeface="HelveticaNeueLT Pro 55 Roman" pitchFamily="34" charset="0"/>
              <a:ea typeface="Helvetica Neue" charset="0"/>
              <a:cs typeface="Helvetica Neue" charset="0"/>
            </a:endParaRPr>
          </a:p>
          <a:p>
            <a:pPr lvl="1" algn="just"/>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USB Car Charger can be customised and branded with </a:t>
            </a:r>
            <a:r>
              <a:rPr lang="en-GB" sz="1400" dirty="0" smtClean="0">
                <a:solidFill>
                  <a:srgbClr val="828187"/>
                </a:solidFill>
                <a:latin typeface="HelveticaNeueLT Pro 55 Roman" pitchFamily="34" charset="0"/>
                <a:ea typeface="Helvetica Neue" charset="0"/>
                <a:cs typeface="Helvetica Neue" charset="0"/>
              </a:rPr>
              <a:t>the customers </a:t>
            </a:r>
            <a:r>
              <a:rPr lang="en-GB" sz="1400" dirty="0">
                <a:solidFill>
                  <a:srgbClr val="828187"/>
                </a:solidFill>
                <a:latin typeface="HelveticaNeueLT Pro 55 Roman" pitchFamily="34" charset="0"/>
                <a:ea typeface="Helvetica Neue" charset="0"/>
                <a:cs typeface="Helvetica Neue" charset="0"/>
              </a:rPr>
              <a:t>logo, serving as a practical and highly effective marketing tool every time your client is </a:t>
            </a:r>
            <a:r>
              <a:rPr lang="en-GB" sz="1400" dirty="0" smtClean="0">
                <a:solidFill>
                  <a:srgbClr val="828187"/>
                </a:solidFill>
                <a:latin typeface="HelveticaNeueLT Pro 55 Roman" pitchFamily="34" charset="0"/>
                <a:ea typeface="Helvetica Neue" charset="0"/>
                <a:cs typeface="Helvetica Neue" charset="0"/>
              </a:rPr>
              <a:t>driving.</a:t>
            </a:r>
            <a:endParaRPr lang="en-GB" sz="1400" dirty="0">
              <a:solidFill>
                <a:srgbClr val="828187"/>
              </a:solidFill>
              <a:latin typeface="HelveticaNeueLT Pro 55 Roman" pitchFamily="34" charset="0"/>
              <a:ea typeface="Helvetica Neue" charset="0"/>
              <a:cs typeface="Helvetica Neue" charset="0"/>
            </a:endParaRPr>
          </a:p>
          <a:p>
            <a:endParaRPr lang="en-US" sz="1600" dirty="0">
              <a:latin typeface="Helvetica Neue" charset="0"/>
              <a:ea typeface="Helvetica Neue" charset="0"/>
              <a:cs typeface="Helvetica Neue" charset="0"/>
            </a:endParaRPr>
          </a:p>
          <a:p>
            <a:pPr lvl="0" algn="ctr"/>
            <a:endParaRPr lang="en-GB" sz="1400" dirty="0">
              <a:solidFill>
                <a:srgbClr val="828187"/>
              </a:solidFill>
              <a:latin typeface="HelveticaNeueLT Pro 55 Roman" pitchFamily="34" charset="0"/>
              <a:ea typeface="Helvetica Neue" charset="0"/>
              <a:cs typeface="Helvetica Neue" charset="0"/>
            </a:endParaRPr>
          </a:p>
          <a:p>
            <a:pPr lvl="0" algn="ctr"/>
            <a:r>
              <a:rPr lang="en-GB" sz="1400" b="1" dirty="0">
                <a:solidFill>
                  <a:srgbClr val="B50230"/>
                </a:solidFill>
                <a:latin typeface="HelveticaNeueLT Pro 55 Roman" pitchFamily="34" charset="0"/>
                <a:ea typeface="Helvetica Neue" charset="0"/>
                <a:cs typeface="Helvetica Neue" charset="0"/>
              </a:rPr>
              <a:t/>
            </a:r>
            <a:br>
              <a:rPr lang="en-GB" sz="1400" b="1" dirty="0">
                <a:solidFill>
                  <a:srgbClr val="B50230"/>
                </a:solidFill>
                <a:latin typeface="HelveticaNeueLT Pro 55 Roman" pitchFamily="34" charset="0"/>
                <a:ea typeface="Helvetica Neue" charset="0"/>
                <a:cs typeface="Helvetica Neue" charset="0"/>
              </a:rPr>
            </a:br>
            <a:endParaRPr lang="en-GB" sz="1400" b="1" dirty="0">
              <a:solidFill>
                <a:srgbClr val="B50230"/>
              </a:solidFill>
              <a:latin typeface="Helvetica Neue" charset="0"/>
              <a:ea typeface="Helvetica Neue" charset="0"/>
              <a:cs typeface="Helvetica Neue" charset="0"/>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593870" y="2300114"/>
            <a:ext cx="4079603" cy="2447761"/>
          </a:xfrm>
          <a:prstGeom prst="rect">
            <a:avLst/>
          </a:prstGeom>
        </p:spPr>
      </p:pic>
    </p:spTree>
    <p:extLst>
      <p:ext uri="{BB962C8B-B14F-4D97-AF65-F5344CB8AC3E}">
        <p14:creationId xmlns:p14="http://schemas.microsoft.com/office/powerpoint/2010/main" val="1354771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667" y="1277035"/>
            <a:ext cx="6096000" cy="584775"/>
          </a:xfrm>
          <a:prstGeom prst="rect">
            <a:avLst/>
          </a:prstGeom>
        </p:spPr>
        <p:txBody>
          <a:bodyPr>
            <a:spAutoFit/>
          </a:bodyPr>
          <a:lstStyle/>
          <a:p>
            <a:r>
              <a:rPr lang="en-GB" sz="800" b="1" dirty="0" smtClean="0">
                <a:solidFill>
                  <a:srgbClr val="B50230"/>
                </a:solidFill>
                <a:latin typeface="HelveticaNeueLT Pro 55 Roman" pitchFamily="34" charset="0"/>
              </a:rPr>
              <a:t>B.3.1.3</a:t>
            </a:r>
            <a:r>
              <a:rPr lang="en-GB" sz="3200" b="1" dirty="0" smtClean="0">
                <a:solidFill>
                  <a:srgbClr val="B50230"/>
                </a:solidFill>
                <a:latin typeface="HelveticaNeueLT Pro 55 Roman" pitchFamily="34" charset="0"/>
              </a:rPr>
              <a:t>What is a Travel Charger?</a:t>
            </a:r>
            <a:endParaRPr lang="en-GB" dirty="0">
              <a:solidFill>
                <a:srgbClr val="B50230"/>
              </a:solidFill>
              <a:latin typeface="HelveticaNeueLT Pro 55 Roman" pitchFamily="34" charset="0"/>
            </a:endParaRPr>
          </a:p>
        </p:txBody>
      </p:sp>
      <p:sp>
        <p:nvSpPr>
          <p:cNvPr id="7" name="Rectangle 6"/>
          <p:cNvSpPr/>
          <p:nvPr/>
        </p:nvSpPr>
        <p:spPr>
          <a:xfrm>
            <a:off x="345665" y="1970245"/>
            <a:ext cx="6270723" cy="4031873"/>
          </a:xfrm>
          <a:prstGeom prst="rect">
            <a:avLst/>
          </a:prstGeom>
        </p:spPr>
        <p:txBody>
          <a:bodyPr wrap="square">
            <a:spAutoFit/>
          </a:bodyPr>
          <a:lstStyle/>
          <a:p>
            <a:pPr lvl="0">
              <a:spcBef>
                <a:spcPct val="20000"/>
              </a:spcBef>
              <a:defRPr/>
            </a:pPr>
            <a:r>
              <a:rPr lang="en-US" sz="1400" dirty="0" smtClean="0">
                <a:solidFill>
                  <a:srgbClr val="828187"/>
                </a:solidFill>
                <a:latin typeface="HelveticaNeueLT Pro 55 Roman" pitchFamily="34" charset="0"/>
                <a:ea typeface="Helvetica Neue" charset="0"/>
                <a:cs typeface="Helvetica Neue" charset="0"/>
              </a:rPr>
              <a:t>The Travel Charger is light </a:t>
            </a:r>
            <a:r>
              <a:rPr lang="en-US" sz="1400" dirty="0">
                <a:solidFill>
                  <a:srgbClr val="828187"/>
                </a:solidFill>
                <a:latin typeface="HelveticaNeueLT Pro 55 Roman" pitchFamily="34" charset="0"/>
                <a:ea typeface="Helvetica Neue" charset="0"/>
                <a:cs typeface="Helvetica Neue" charset="0"/>
              </a:rPr>
              <a:t>and </a:t>
            </a:r>
            <a:r>
              <a:rPr lang="en-US" sz="1400" dirty="0" smtClean="0">
                <a:solidFill>
                  <a:srgbClr val="828187"/>
                </a:solidFill>
                <a:latin typeface="HelveticaNeueLT Pro 55 Roman" pitchFamily="34" charset="0"/>
                <a:ea typeface="Helvetica Neue" charset="0"/>
                <a:cs typeface="Helvetica Neue" charset="0"/>
              </a:rPr>
              <a:t>portable and comes </a:t>
            </a:r>
            <a:r>
              <a:rPr lang="en-US" sz="1400" dirty="0">
                <a:solidFill>
                  <a:srgbClr val="828187"/>
                </a:solidFill>
                <a:latin typeface="HelveticaNeueLT Pro 55 Roman" pitchFamily="34" charset="0"/>
                <a:ea typeface="Helvetica Neue" charset="0"/>
                <a:cs typeface="Helvetica Neue" charset="0"/>
              </a:rPr>
              <a:t>with its own travel </a:t>
            </a:r>
            <a:r>
              <a:rPr lang="en-US" sz="1400" dirty="0" smtClean="0">
                <a:solidFill>
                  <a:srgbClr val="828187"/>
                </a:solidFill>
                <a:latin typeface="HelveticaNeueLT Pro 55 Roman" pitchFamily="34" charset="0"/>
                <a:ea typeface="Helvetica Neue" charset="0"/>
                <a:cs typeface="Helvetica Neue" charset="0"/>
              </a:rPr>
              <a:t>case. </a:t>
            </a:r>
          </a:p>
          <a:p>
            <a:pPr lvl="0">
              <a:spcBef>
                <a:spcPct val="20000"/>
              </a:spcBef>
              <a:defRPr/>
            </a:pPr>
            <a:r>
              <a:rPr lang="en-US" sz="1400" dirty="0" smtClean="0">
                <a:solidFill>
                  <a:srgbClr val="828187"/>
                </a:solidFill>
                <a:latin typeface="HelveticaNeueLT Pro 55 Roman" pitchFamily="34" charset="0"/>
                <a:ea typeface="Helvetica Neue" charset="0"/>
                <a:cs typeface="Helvetica Neue" charset="0"/>
              </a:rPr>
              <a:t>The </a:t>
            </a:r>
            <a:r>
              <a:rPr lang="en-US" sz="1400" dirty="0">
                <a:solidFill>
                  <a:srgbClr val="828187"/>
                </a:solidFill>
                <a:latin typeface="HelveticaNeueLT Pro 55 Roman" pitchFamily="34" charset="0"/>
                <a:ea typeface="Helvetica Neue" charset="0"/>
                <a:cs typeface="Helvetica Neue" charset="0"/>
              </a:rPr>
              <a:t>Latitude features 4 USB ports </a:t>
            </a:r>
          </a:p>
          <a:p>
            <a:pPr lvl="0">
              <a:spcBef>
                <a:spcPct val="20000"/>
              </a:spcBef>
              <a:defRPr/>
            </a:pPr>
            <a:endParaRPr lang="en-US" sz="1400" dirty="0" smtClean="0">
              <a:solidFill>
                <a:srgbClr val="828187"/>
              </a:solidFill>
              <a:latin typeface="HelveticaNeueLT Pro 55 Roman" pitchFamily="34" charset="0"/>
              <a:ea typeface="Helvetica Neue" charset="0"/>
              <a:cs typeface="Helvetica Neue" charset="0"/>
            </a:endParaRPr>
          </a:p>
          <a:p>
            <a:pPr lvl="0">
              <a:spcBef>
                <a:spcPct val="20000"/>
              </a:spcBef>
              <a:defRPr/>
            </a:pPr>
            <a:r>
              <a:rPr lang="en-US" sz="1400" dirty="0" smtClean="0">
                <a:solidFill>
                  <a:srgbClr val="828187"/>
                </a:solidFill>
                <a:latin typeface="HelveticaNeueLT Pro 55 Roman" pitchFamily="34" charset="0"/>
                <a:ea typeface="Helvetica Neue" charset="0"/>
                <a:cs typeface="Helvetica Neue" charset="0"/>
              </a:rPr>
              <a:t>The Travel Charger </a:t>
            </a:r>
            <a:r>
              <a:rPr lang="en-US" sz="1400" dirty="0">
                <a:solidFill>
                  <a:srgbClr val="828187"/>
                </a:solidFill>
                <a:latin typeface="HelveticaNeueLT Pro 55 Roman" pitchFamily="34" charset="0"/>
                <a:ea typeface="Helvetica Neue" charset="0"/>
                <a:cs typeface="Helvetica Neue" charset="0"/>
              </a:rPr>
              <a:t>comes with a selection of 4 removable plug types that will work </a:t>
            </a:r>
            <a:r>
              <a:rPr lang="en-US" sz="1400" dirty="0" smtClean="0">
                <a:solidFill>
                  <a:srgbClr val="828187"/>
                </a:solidFill>
                <a:latin typeface="HelveticaNeueLT Pro 55 Roman" pitchFamily="34" charset="0"/>
                <a:ea typeface="Helvetica Neue" charset="0"/>
                <a:cs typeface="Helvetica Neue" charset="0"/>
              </a:rPr>
              <a:t>in: </a:t>
            </a:r>
          </a:p>
          <a:p>
            <a:pPr lvl="0">
              <a:spcBef>
                <a:spcPct val="20000"/>
              </a:spcBef>
              <a:defRPr/>
            </a:pPr>
            <a:r>
              <a:rPr lang="en-US" sz="1400" b="1" dirty="0" smtClean="0">
                <a:solidFill>
                  <a:srgbClr val="B50230"/>
                </a:solidFill>
                <a:latin typeface="HelveticaNeueLT Pro 55 Roman" pitchFamily="34" charset="0"/>
                <a:ea typeface="Helvetica Neue" charset="0"/>
                <a:cs typeface="Helvetica Neue" charset="0"/>
              </a:rPr>
              <a:t>USA</a:t>
            </a:r>
            <a:r>
              <a:rPr lang="en-US" sz="1400" b="1" dirty="0">
                <a:solidFill>
                  <a:srgbClr val="B50230"/>
                </a:solidFill>
                <a:latin typeface="HelveticaNeueLT Pro 55 Roman" pitchFamily="34" charset="0"/>
                <a:ea typeface="Helvetica Neue" charset="0"/>
                <a:cs typeface="Helvetica Neue" charset="0"/>
              </a:rPr>
              <a:t>, </a:t>
            </a:r>
            <a:r>
              <a:rPr lang="en-US" sz="1400" b="1" dirty="0" smtClean="0">
                <a:solidFill>
                  <a:srgbClr val="B50230"/>
                </a:solidFill>
                <a:latin typeface="HelveticaNeueLT Pro 55 Roman" pitchFamily="34" charset="0"/>
                <a:ea typeface="Helvetica Neue" charset="0"/>
                <a:cs typeface="Helvetica Neue" charset="0"/>
              </a:rPr>
              <a:t>Canada</a:t>
            </a:r>
            <a:r>
              <a:rPr lang="en-US" sz="1400" b="1" dirty="0">
                <a:solidFill>
                  <a:srgbClr val="B50230"/>
                </a:solidFill>
                <a:latin typeface="HelveticaNeueLT Pro 55 Roman" pitchFamily="34" charset="0"/>
                <a:ea typeface="Helvetica Neue" charset="0"/>
                <a:cs typeface="Helvetica Neue" charset="0"/>
              </a:rPr>
              <a:t>, </a:t>
            </a:r>
            <a:r>
              <a:rPr lang="en-US" sz="1400" b="1" dirty="0" smtClean="0">
                <a:solidFill>
                  <a:srgbClr val="B50230"/>
                </a:solidFill>
                <a:latin typeface="HelveticaNeueLT Pro 55 Roman" pitchFamily="34" charset="0"/>
                <a:ea typeface="Helvetica Neue" charset="0"/>
                <a:cs typeface="Helvetica Neue" charset="0"/>
              </a:rPr>
              <a:t>Europe</a:t>
            </a:r>
            <a:r>
              <a:rPr lang="en-US" sz="1400" b="1" dirty="0">
                <a:solidFill>
                  <a:srgbClr val="B50230"/>
                </a:solidFill>
                <a:latin typeface="HelveticaNeueLT Pro 55 Roman" pitchFamily="34" charset="0"/>
                <a:ea typeface="Helvetica Neue" charset="0"/>
                <a:cs typeface="Helvetica Neue" charset="0"/>
              </a:rPr>
              <a:t>, </a:t>
            </a:r>
            <a:r>
              <a:rPr lang="en-US" sz="1400" b="1" dirty="0" smtClean="0">
                <a:solidFill>
                  <a:srgbClr val="B50230"/>
                </a:solidFill>
                <a:latin typeface="HelveticaNeueLT Pro 55 Roman" pitchFamily="34" charset="0"/>
                <a:ea typeface="Helvetica Neue" charset="0"/>
                <a:cs typeface="Helvetica Neue" charset="0"/>
              </a:rPr>
              <a:t>United </a:t>
            </a:r>
            <a:r>
              <a:rPr lang="en-US" sz="1400" b="1" dirty="0">
                <a:solidFill>
                  <a:srgbClr val="B50230"/>
                </a:solidFill>
                <a:latin typeface="HelveticaNeueLT Pro 55 Roman" pitchFamily="34" charset="0"/>
                <a:ea typeface="Helvetica Neue" charset="0"/>
                <a:cs typeface="Helvetica Neue" charset="0"/>
              </a:rPr>
              <a:t>Kingdom, </a:t>
            </a:r>
            <a:r>
              <a:rPr lang="en-US" sz="1400" b="1" dirty="0" smtClean="0">
                <a:solidFill>
                  <a:srgbClr val="B50230"/>
                </a:solidFill>
                <a:latin typeface="HelveticaNeueLT Pro 55 Roman" pitchFamily="34" charset="0"/>
                <a:ea typeface="Helvetica Neue" charset="0"/>
                <a:cs typeface="Helvetica Neue" charset="0"/>
              </a:rPr>
              <a:t>Ireland</a:t>
            </a:r>
            <a:r>
              <a:rPr lang="en-US" sz="1400" b="1" dirty="0">
                <a:solidFill>
                  <a:srgbClr val="B50230"/>
                </a:solidFill>
                <a:latin typeface="HelveticaNeueLT Pro 55 Roman" pitchFamily="34" charset="0"/>
                <a:ea typeface="Helvetica Neue" charset="0"/>
                <a:cs typeface="Helvetica Neue" charset="0"/>
              </a:rPr>
              <a:t>, </a:t>
            </a:r>
            <a:r>
              <a:rPr lang="en-US" sz="1400" b="1" dirty="0" smtClean="0">
                <a:solidFill>
                  <a:srgbClr val="B50230"/>
                </a:solidFill>
                <a:latin typeface="HelveticaNeueLT Pro 55 Roman" pitchFamily="34" charset="0"/>
                <a:ea typeface="Helvetica Neue" charset="0"/>
                <a:cs typeface="Helvetica Neue" charset="0"/>
              </a:rPr>
              <a:t>Australia</a:t>
            </a:r>
            <a:r>
              <a:rPr lang="en-US" sz="1400" b="1" dirty="0">
                <a:solidFill>
                  <a:srgbClr val="B50230"/>
                </a:solidFill>
                <a:latin typeface="HelveticaNeueLT Pro 55 Roman" pitchFamily="34" charset="0"/>
                <a:ea typeface="Helvetica Neue" charset="0"/>
                <a:cs typeface="Helvetica Neue" charset="0"/>
              </a:rPr>
              <a:t>, </a:t>
            </a:r>
            <a:r>
              <a:rPr lang="en-US" sz="1400" b="1" dirty="0" smtClean="0">
                <a:solidFill>
                  <a:srgbClr val="B50230"/>
                </a:solidFill>
                <a:latin typeface="HelveticaNeueLT Pro 55 Roman" pitchFamily="34" charset="0"/>
                <a:ea typeface="Helvetica Neue" charset="0"/>
                <a:cs typeface="Helvetica Neue" charset="0"/>
              </a:rPr>
              <a:t>New </a:t>
            </a:r>
            <a:r>
              <a:rPr lang="en-US" sz="1400" b="1" dirty="0">
                <a:solidFill>
                  <a:srgbClr val="B50230"/>
                </a:solidFill>
                <a:latin typeface="HelveticaNeueLT Pro 55 Roman" pitchFamily="34" charset="0"/>
                <a:ea typeface="Helvetica Neue" charset="0"/>
                <a:cs typeface="Helvetica Neue" charset="0"/>
              </a:rPr>
              <a:t>Zealand, </a:t>
            </a:r>
            <a:r>
              <a:rPr lang="en-US" sz="1400" b="1" dirty="0" smtClean="0">
                <a:solidFill>
                  <a:srgbClr val="B50230"/>
                </a:solidFill>
                <a:latin typeface="HelveticaNeueLT Pro 55 Roman" pitchFamily="34" charset="0"/>
                <a:ea typeface="Helvetica Neue" charset="0"/>
                <a:cs typeface="Helvetica Neue" charset="0"/>
              </a:rPr>
              <a:t>Japan, China.</a:t>
            </a:r>
            <a:endParaRPr lang="en-US" sz="1400" b="1" dirty="0">
              <a:solidFill>
                <a:srgbClr val="B50230"/>
              </a:solidFill>
              <a:latin typeface="HelveticaNeueLT Pro 55 Roman" pitchFamily="34" charset="0"/>
              <a:ea typeface="Helvetica Neue" charset="0"/>
              <a:cs typeface="Helvetica Neue" charset="0"/>
            </a:endParaRPr>
          </a:p>
          <a:p>
            <a:pPr marL="342900" lvl="0" indent="-342900">
              <a:spcBef>
                <a:spcPct val="20000"/>
              </a:spcBef>
              <a:buFont typeface="Arial" panose="020B0604020202020204" pitchFamily="34" charset="0"/>
              <a:buChar char="•"/>
              <a:defRPr/>
            </a:pPr>
            <a:endParaRPr lang="en-US" sz="1200" dirty="0" smtClean="0">
              <a:latin typeface="Helvetica Neue" charset="0"/>
              <a:ea typeface="Helvetica Neue" charset="0"/>
              <a:cs typeface="Helvetica Neue" charset="0"/>
            </a:endParaRPr>
          </a:p>
          <a:p>
            <a:pPr lvl="0">
              <a:spcBef>
                <a:spcPct val="20000"/>
              </a:spcBef>
              <a:defRPr/>
            </a:pPr>
            <a:endParaRPr lang="en-US" sz="1200" dirty="0">
              <a:latin typeface="Helvetica Neue" charset="0"/>
              <a:ea typeface="Helvetica Neue" charset="0"/>
              <a:cs typeface="Helvetica Neue" charset="0"/>
            </a:endParaRPr>
          </a:p>
          <a:p>
            <a:pPr lvl="0">
              <a:defRPr/>
            </a:pPr>
            <a:r>
              <a:rPr lang="en-GB" sz="1400" b="1" dirty="0">
                <a:solidFill>
                  <a:srgbClr val="B50230"/>
                </a:solidFill>
                <a:latin typeface="HelveticaNeueLT Pro 55 Roman" pitchFamily="34" charset="0"/>
                <a:ea typeface="Helvetica Neue" charset="0"/>
                <a:cs typeface="Helvetica Neue" charset="0"/>
              </a:rPr>
              <a:t>Safety features for </a:t>
            </a:r>
            <a:r>
              <a:rPr lang="en-GB" sz="1400" b="1" dirty="0" smtClean="0">
                <a:solidFill>
                  <a:srgbClr val="B50230"/>
                </a:solidFill>
                <a:latin typeface="HelveticaNeueLT Pro 55 Roman" pitchFamily="34" charset="0"/>
                <a:ea typeface="Helvetica Neue" charset="0"/>
                <a:cs typeface="Helvetica Neue" charset="0"/>
              </a:rPr>
              <a:t>Travel Charger</a:t>
            </a:r>
            <a:endParaRPr lang="en-US" sz="1400" b="1" dirty="0">
              <a:solidFill>
                <a:srgbClr val="B50230"/>
              </a:solidFill>
              <a:latin typeface="HelveticaNeueLT Pro 55 Roman" pitchFamily="34" charset="0"/>
              <a:ea typeface="Helvetica Neue" charset="0"/>
              <a:cs typeface="Helvetica Neue" charset="0"/>
            </a:endParaRPr>
          </a:p>
          <a:p>
            <a:pPr marL="285750" lvl="0" indent="-285750">
              <a:buFontTx/>
              <a:buChar char="-"/>
              <a:defRPr/>
            </a:pPr>
            <a:r>
              <a:rPr lang="en-US" sz="1400" dirty="0" smtClean="0">
                <a:solidFill>
                  <a:srgbClr val="828187"/>
                </a:solidFill>
                <a:latin typeface="HelveticaNeueLT Pro 55 Roman" pitchFamily="34" charset="0"/>
                <a:ea typeface="Helvetica Neue" charset="0"/>
                <a:cs typeface="Helvetica Neue" charset="0"/>
              </a:rPr>
              <a:t>Output </a:t>
            </a:r>
            <a:r>
              <a:rPr lang="en-US" sz="1400" dirty="0">
                <a:solidFill>
                  <a:srgbClr val="828187"/>
                </a:solidFill>
                <a:latin typeface="HelveticaNeueLT Pro 55 Roman" pitchFamily="34" charset="0"/>
                <a:ea typeface="Helvetica Neue" charset="0"/>
                <a:cs typeface="Helvetica Neue" charset="0"/>
              </a:rPr>
              <a:t>over-current and over-voltage </a:t>
            </a:r>
            <a:r>
              <a:rPr lang="en-US" sz="1400" dirty="0" smtClean="0">
                <a:solidFill>
                  <a:srgbClr val="828187"/>
                </a:solidFill>
                <a:latin typeface="HelveticaNeueLT Pro 55 Roman" pitchFamily="34" charset="0"/>
                <a:ea typeface="Helvetica Neue" charset="0"/>
                <a:cs typeface="Helvetica Neue" charset="0"/>
              </a:rPr>
              <a:t>protection</a:t>
            </a:r>
          </a:p>
          <a:p>
            <a:pPr marL="285750" lvl="0" indent="-285750">
              <a:buFontTx/>
              <a:buChar char="-"/>
              <a:defRPr/>
            </a:pPr>
            <a:r>
              <a:rPr lang="en-US" sz="1400" dirty="0" smtClean="0">
                <a:solidFill>
                  <a:srgbClr val="828187"/>
                </a:solidFill>
                <a:latin typeface="HelveticaNeueLT Pro 55 Roman" pitchFamily="34" charset="0"/>
                <a:ea typeface="Helvetica Neue" charset="0"/>
                <a:cs typeface="Helvetica Neue" charset="0"/>
              </a:rPr>
              <a:t>Input </a:t>
            </a:r>
            <a:r>
              <a:rPr lang="en-US" sz="1400" dirty="0">
                <a:solidFill>
                  <a:srgbClr val="828187"/>
                </a:solidFill>
                <a:latin typeface="HelveticaNeueLT Pro 55 Roman" pitchFamily="34" charset="0"/>
                <a:ea typeface="Helvetica Neue" charset="0"/>
                <a:cs typeface="Helvetica Neue" charset="0"/>
              </a:rPr>
              <a:t>over-current and over-voltage </a:t>
            </a:r>
            <a:r>
              <a:rPr lang="en-US" sz="1400" dirty="0" smtClean="0">
                <a:solidFill>
                  <a:srgbClr val="828187"/>
                </a:solidFill>
                <a:latin typeface="HelveticaNeueLT Pro 55 Roman" pitchFamily="34" charset="0"/>
                <a:ea typeface="Helvetica Neue" charset="0"/>
                <a:cs typeface="Helvetica Neue" charset="0"/>
              </a:rPr>
              <a:t>protection</a:t>
            </a:r>
          </a:p>
          <a:p>
            <a:pPr marL="285750" lvl="0" indent="-285750">
              <a:buFontTx/>
              <a:buChar char="-"/>
              <a:defRPr/>
            </a:pPr>
            <a:r>
              <a:rPr lang="en-US" sz="1400" dirty="0" smtClean="0">
                <a:solidFill>
                  <a:srgbClr val="828187"/>
                </a:solidFill>
                <a:latin typeface="HelveticaNeueLT Pro 55 Roman" pitchFamily="34" charset="0"/>
                <a:ea typeface="Helvetica Neue" charset="0"/>
                <a:cs typeface="Helvetica Neue" charset="0"/>
              </a:rPr>
              <a:t>High </a:t>
            </a:r>
            <a:r>
              <a:rPr lang="en-US" sz="1400" dirty="0">
                <a:solidFill>
                  <a:srgbClr val="828187"/>
                </a:solidFill>
                <a:latin typeface="HelveticaNeueLT Pro 55 Roman" pitchFamily="34" charset="0"/>
                <a:ea typeface="Helvetica Neue" charset="0"/>
                <a:cs typeface="Helvetica Neue" charset="0"/>
              </a:rPr>
              <a:t>temperature shut </a:t>
            </a:r>
            <a:r>
              <a:rPr lang="en-US" sz="1400" dirty="0" smtClean="0">
                <a:solidFill>
                  <a:srgbClr val="828187"/>
                </a:solidFill>
                <a:latin typeface="HelveticaNeueLT Pro 55 Roman" pitchFamily="34" charset="0"/>
                <a:ea typeface="Helvetica Neue" charset="0"/>
                <a:cs typeface="Helvetica Neue" charset="0"/>
              </a:rPr>
              <a:t>down</a:t>
            </a:r>
          </a:p>
          <a:p>
            <a:pPr marL="285750" lvl="0" indent="-285750">
              <a:buFontTx/>
              <a:buChar char="-"/>
              <a:defRPr/>
            </a:pPr>
            <a:r>
              <a:rPr lang="en-US" sz="1400" dirty="0" smtClean="0">
                <a:solidFill>
                  <a:srgbClr val="828187"/>
                </a:solidFill>
                <a:latin typeface="HelveticaNeueLT Pro 55 Roman" pitchFamily="34" charset="0"/>
                <a:ea typeface="Helvetica Neue" charset="0"/>
                <a:cs typeface="Helvetica Neue" charset="0"/>
              </a:rPr>
              <a:t>Short-circuit protection</a:t>
            </a:r>
          </a:p>
          <a:p>
            <a:pPr marL="285750" lvl="0" indent="-285750">
              <a:buFontTx/>
              <a:buChar char="-"/>
              <a:defRPr/>
            </a:pPr>
            <a:r>
              <a:rPr lang="en-US" sz="1400" dirty="0" smtClean="0">
                <a:solidFill>
                  <a:srgbClr val="828187"/>
                </a:solidFill>
                <a:latin typeface="HelveticaNeueLT Pro 55 Roman" pitchFamily="34" charset="0"/>
                <a:ea typeface="Helvetica Neue" charset="0"/>
                <a:cs typeface="Helvetica Neue" charset="0"/>
              </a:rPr>
              <a:t>Electrostatic </a:t>
            </a:r>
            <a:r>
              <a:rPr lang="en-US" sz="1400" dirty="0">
                <a:solidFill>
                  <a:srgbClr val="828187"/>
                </a:solidFill>
                <a:latin typeface="HelveticaNeueLT Pro 55 Roman" pitchFamily="34" charset="0"/>
                <a:ea typeface="Helvetica Neue" charset="0"/>
                <a:cs typeface="Helvetica Neue" charset="0"/>
              </a:rPr>
              <a:t>Discharge (ESD) protection</a:t>
            </a:r>
          </a:p>
          <a:p>
            <a:pPr lvl="0">
              <a:defRPr/>
            </a:pPr>
            <a:endParaRPr lang="en-US" sz="2000" kern="0" dirty="0">
              <a:latin typeface="Helvetica Neue" charset="0"/>
              <a:ea typeface="Helvetica Neue" charset="0"/>
              <a:cs typeface="Helvetica Neue" charset="0"/>
            </a:endParaRPr>
          </a:p>
          <a:p>
            <a:pPr lvl="0" algn="ctr"/>
            <a:endParaRPr lang="en-GB" sz="1400" b="1" dirty="0">
              <a:solidFill>
                <a:srgbClr val="B50230"/>
              </a:solidFill>
              <a:latin typeface="Helvetica Neue" charset="0"/>
              <a:ea typeface="Helvetica Neue" charset="0"/>
              <a:cs typeface="Helvetica Neue" charset="0"/>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105418" y="3525447"/>
            <a:ext cx="3731587" cy="2249390"/>
          </a:xfrm>
          <a:prstGeom prst="rect">
            <a:avLst/>
          </a:prstGeom>
        </p:spPr>
      </p:pic>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73588" y="1179804"/>
            <a:ext cx="3734763" cy="2271497"/>
          </a:xfrm>
          <a:prstGeom prst="rect">
            <a:avLst/>
          </a:prstGeom>
        </p:spPr>
      </p:pic>
    </p:spTree>
    <p:extLst>
      <p:ext uri="{BB962C8B-B14F-4D97-AF65-F5344CB8AC3E}">
        <p14:creationId xmlns:p14="http://schemas.microsoft.com/office/powerpoint/2010/main" val="781611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3730679"/>
            <a:ext cx="4315425" cy="2546603"/>
          </a:xfrm>
          <a:prstGeom prst="rect">
            <a:avLst/>
          </a:prstGeom>
        </p:spPr>
      </p:pic>
      <p:sp>
        <p:nvSpPr>
          <p:cNvPr id="2" name="Rectangle 1"/>
          <p:cNvSpPr/>
          <p:nvPr/>
        </p:nvSpPr>
        <p:spPr>
          <a:xfrm>
            <a:off x="335843" y="1141579"/>
            <a:ext cx="6119934" cy="584775"/>
          </a:xfrm>
          <a:prstGeom prst="rect">
            <a:avLst/>
          </a:prstGeom>
        </p:spPr>
        <p:txBody>
          <a:bodyPr wrap="square">
            <a:spAutoFit/>
          </a:bodyPr>
          <a:lstStyle/>
          <a:p>
            <a:r>
              <a:rPr lang="en-GB" sz="800" b="1" dirty="0" smtClean="0">
                <a:solidFill>
                  <a:srgbClr val="B50230"/>
                </a:solidFill>
                <a:latin typeface="HelveticaNeueLT Pro 55 Roman" pitchFamily="34" charset="0"/>
              </a:rPr>
              <a:t>B.3.1.4</a:t>
            </a:r>
            <a:r>
              <a:rPr lang="en-GB" sz="3200" b="1" dirty="0" smtClean="0">
                <a:solidFill>
                  <a:srgbClr val="B50230"/>
                </a:solidFill>
                <a:latin typeface="HelveticaNeueLT Pro 55 Roman" pitchFamily="34" charset="0"/>
              </a:rPr>
              <a:t> What is Inductive Charger?</a:t>
            </a:r>
            <a:endParaRPr lang="en-GB" dirty="0">
              <a:solidFill>
                <a:srgbClr val="B50230"/>
              </a:solidFill>
              <a:latin typeface="HelveticaNeueLT Pro 55 Roman" pitchFamily="34" charset="0"/>
            </a:endParaRPr>
          </a:p>
        </p:txBody>
      </p:sp>
      <p:sp>
        <p:nvSpPr>
          <p:cNvPr id="7" name="Rectangle 6"/>
          <p:cNvSpPr/>
          <p:nvPr/>
        </p:nvSpPr>
        <p:spPr>
          <a:xfrm>
            <a:off x="345665" y="1963101"/>
            <a:ext cx="6218686" cy="2862322"/>
          </a:xfrm>
          <a:prstGeom prst="rect">
            <a:avLst/>
          </a:prstGeom>
        </p:spPr>
        <p:txBody>
          <a:bodyPr wrap="square">
            <a:spAutoFit/>
          </a:bodyPr>
          <a:lstStyle/>
          <a:p>
            <a:pPr algn="just"/>
            <a:r>
              <a:rPr lang="en-GB" sz="1400" dirty="0" smtClean="0">
                <a:solidFill>
                  <a:srgbClr val="828187"/>
                </a:solidFill>
                <a:latin typeface="HelveticaNeueLT Pro 55 Roman" pitchFamily="34" charset="0"/>
                <a:ea typeface="Helvetica Neue" charset="0"/>
                <a:cs typeface="Helvetica Neue" charset="0"/>
              </a:rPr>
              <a:t>Also </a:t>
            </a:r>
            <a:r>
              <a:rPr lang="en-GB" sz="1400" dirty="0">
                <a:solidFill>
                  <a:srgbClr val="828187"/>
                </a:solidFill>
                <a:latin typeface="HelveticaNeueLT Pro 55 Roman" pitchFamily="34" charset="0"/>
                <a:ea typeface="Helvetica Neue" charset="0"/>
                <a:cs typeface="Helvetica Neue" charset="0"/>
              </a:rPr>
              <a:t>known as a ‘wireless charger’, an </a:t>
            </a:r>
            <a:r>
              <a:rPr lang="en-GB" sz="1400" dirty="0" smtClean="0">
                <a:solidFill>
                  <a:srgbClr val="828187"/>
                </a:solidFill>
                <a:latin typeface="HelveticaNeueLT Pro 55 Roman" pitchFamily="34" charset="0"/>
                <a:ea typeface="Helvetica Neue" charset="0"/>
                <a:cs typeface="Helvetica Neue" charset="0"/>
              </a:rPr>
              <a:t>Inductive </a:t>
            </a:r>
            <a:r>
              <a:rPr lang="en-GB" sz="1400" dirty="0">
                <a:solidFill>
                  <a:srgbClr val="828187"/>
                </a:solidFill>
                <a:latin typeface="HelveticaNeueLT Pro 55 Roman" pitchFamily="34" charset="0"/>
                <a:ea typeface="Helvetica Neue" charset="0"/>
                <a:cs typeface="Helvetica Neue" charset="0"/>
              </a:rPr>
              <a:t>C</a:t>
            </a:r>
            <a:r>
              <a:rPr lang="en-GB" sz="1400" dirty="0" smtClean="0">
                <a:solidFill>
                  <a:srgbClr val="828187"/>
                </a:solidFill>
                <a:latin typeface="HelveticaNeueLT Pro 55 Roman" pitchFamily="34" charset="0"/>
                <a:ea typeface="Helvetica Neue" charset="0"/>
                <a:cs typeface="Helvetica Neue" charset="0"/>
              </a:rPr>
              <a:t>harger </a:t>
            </a:r>
            <a:r>
              <a:rPr lang="en-GB" sz="1400" dirty="0">
                <a:solidFill>
                  <a:srgbClr val="828187"/>
                </a:solidFill>
                <a:latin typeface="HelveticaNeueLT Pro 55 Roman" pitchFamily="34" charset="0"/>
                <a:ea typeface="Helvetica Neue" charset="0"/>
                <a:cs typeface="Helvetica Neue" charset="0"/>
              </a:rPr>
              <a:t>charges the battery in portable electrical devices without having to plug the device directly into a power socket. </a:t>
            </a:r>
            <a:endParaRPr lang="en-GB" sz="1400" dirty="0" smtClean="0">
              <a:solidFill>
                <a:srgbClr val="828187"/>
              </a:solidFill>
              <a:latin typeface="HelveticaNeueLT Pro 55 Roman" pitchFamily="34" charset="0"/>
              <a:ea typeface="Helvetica Neue" charset="0"/>
              <a:cs typeface="Helvetica Neue" charset="0"/>
            </a:endParaRPr>
          </a:p>
          <a:p>
            <a:pPr algn="just"/>
            <a:endParaRPr lang="en-GB" sz="1400" dirty="0">
              <a:solidFill>
                <a:srgbClr val="828187"/>
              </a:solidFill>
              <a:latin typeface="HelveticaNeueLT Pro 55 Roman" pitchFamily="34" charset="0"/>
              <a:ea typeface="Helvetica Neue" charset="0"/>
              <a:cs typeface="Helvetica Neue" charset="0"/>
            </a:endParaRPr>
          </a:p>
          <a:p>
            <a:pPr algn="just"/>
            <a:r>
              <a:rPr lang="en-GB" sz="1400" dirty="0" smtClean="0">
                <a:solidFill>
                  <a:srgbClr val="828187"/>
                </a:solidFill>
                <a:latin typeface="HelveticaNeueLT Pro 55 Roman" pitchFamily="34" charset="0"/>
                <a:ea typeface="Helvetica Neue" charset="0"/>
                <a:cs typeface="Helvetica Neue" charset="0"/>
              </a:rPr>
              <a:t>The </a:t>
            </a:r>
            <a:r>
              <a:rPr lang="en-GB" sz="1400" dirty="0">
                <a:solidFill>
                  <a:srgbClr val="828187"/>
                </a:solidFill>
                <a:latin typeface="HelveticaNeueLT Pro 55 Roman" pitchFamily="34" charset="0"/>
                <a:ea typeface="Helvetica Neue" charset="0"/>
                <a:cs typeface="Helvetica Neue" charset="0"/>
              </a:rPr>
              <a:t>charger itself must be plugged into the mains electrical supply, but the portable electric device sits loosely on </a:t>
            </a:r>
            <a:r>
              <a:rPr lang="en-GB" sz="1400" dirty="0" smtClean="0">
                <a:solidFill>
                  <a:srgbClr val="828187"/>
                </a:solidFill>
                <a:latin typeface="HelveticaNeueLT Pro 55 Roman" pitchFamily="34" charset="0"/>
                <a:ea typeface="Helvetica Neue" charset="0"/>
                <a:cs typeface="Helvetica Neue" charset="0"/>
              </a:rPr>
              <a:t>top.</a:t>
            </a:r>
          </a:p>
          <a:p>
            <a:pPr algn="just"/>
            <a:endParaRPr lang="en-GB" sz="1400" dirty="0">
              <a:solidFill>
                <a:srgbClr val="828187"/>
              </a:solidFill>
              <a:latin typeface="HelveticaNeueLT Pro 55 Roman" pitchFamily="34" charset="0"/>
              <a:ea typeface="Helvetica Neue" charset="0"/>
              <a:cs typeface="Helvetica Neue" charset="0"/>
            </a:endParaRPr>
          </a:p>
          <a:p>
            <a:pPr algn="just"/>
            <a:r>
              <a:rPr lang="en-GB" sz="1400" dirty="0" smtClean="0">
                <a:solidFill>
                  <a:srgbClr val="828187"/>
                </a:solidFill>
                <a:latin typeface="HelveticaNeueLT Pro 55 Roman" pitchFamily="34" charset="0"/>
                <a:ea typeface="Helvetica Neue" charset="0"/>
                <a:cs typeface="Helvetica Neue" charset="0"/>
              </a:rPr>
              <a:t>As </a:t>
            </a:r>
            <a:r>
              <a:rPr lang="en-GB" sz="1400" dirty="0">
                <a:solidFill>
                  <a:srgbClr val="828187"/>
                </a:solidFill>
                <a:latin typeface="HelveticaNeueLT Pro 55 Roman" pitchFamily="34" charset="0"/>
                <a:ea typeface="Helvetica Neue" charset="0"/>
                <a:cs typeface="Helvetica Neue" charset="0"/>
              </a:rPr>
              <a:t>the picture shows, the top surface of </a:t>
            </a:r>
            <a:r>
              <a:rPr lang="en-GB" sz="1400" dirty="0" smtClean="0">
                <a:solidFill>
                  <a:srgbClr val="828187"/>
                </a:solidFill>
                <a:latin typeface="HelveticaNeueLT Pro 55 Roman" pitchFamily="34" charset="0"/>
                <a:ea typeface="Helvetica Neue" charset="0"/>
                <a:cs typeface="Helvetica Neue" charset="0"/>
              </a:rPr>
              <a:t>the Inductive Chargers provide </a:t>
            </a:r>
            <a:r>
              <a:rPr lang="en-GB" sz="1400" dirty="0">
                <a:solidFill>
                  <a:srgbClr val="828187"/>
                </a:solidFill>
                <a:latin typeface="HelveticaNeueLT Pro 55 Roman" pitchFamily="34" charset="0"/>
                <a:ea typeface="Helvetica Neue" charset="0"/>
                <a:cs typeface="Helvetica Neue" charset="0"/>
              </a:rPr>
              <a:t>a large branding area for photo printing.</a:t>
            </a:r>
          </a:p>
          <a:p>
            <a:pPr lvl="0">
              <a:defRPr/>
            </a:pPr>
            <a:r>
              <a:rPr lang="en-US" sz="1400" dirty="0">
                <a:solidFill>
                  <a:srgbClr val="828187"/>
                </a:solidFill>
                <a:latin typeface="HelveticaNeueLT Pro 55 Roman" pitchFamily="34" charset="0"/>
                <a:ea typeface="Helvetica Neue" charset="0"/>
                <a:cs typeface="Helvetica Neue" charset="0"/>
              </a:rPr>
              <a:t> </a:t>
            </a:r>
          </a:p>
          <a:p>
            <a:endParaRPr lang="en-GB" sz="1200" dirty="0">
              <a:latin typeface="Helvetica Neue" charset="0"/>
              <a:ea typeface="Helvetica Neue" charset="0"/>
              <a:cs typeface="Helvetica Neue" charset="0"/>
            </a:endParaRPr>
          </a:p>
          <a:p>
            <a:pPr>
              <a:defRPr/>
            </a:pPr>
            <a:endParaRPr lang="en-GB" sz="1400" dirty="0" smtClean="0">
              <a:solidFill>
                <a:srgbClr val="828187"/>
              </a:solidFill>
              <a:latin typeface="HelveticaNeueLT Pro 55 Roman" pitchFamily="34" charset="0"/>
              <a:ea typeface="Helvetica Neue" charset="0"/>
              <a:cs typeface="Helvetica Neue" charset="0"/>
            </a:endParaRPr>
          </a:p>
          <a:p>
            <a:pPr>
              <a:defRPr/>
            </a:pPr>
            <a:endParaRPr lang="en-GB" sz="1400" dirty="0">
              <a:solidFill>
                <a:srgbClr val="828187"/>
              </a:solidFill>
              <a:latin typeface="HelveticaNeueLT Pro 55 Roman" pitchFamily="34" charset="0"/>
              <a:ea typeface="Helvetica Neue" charset="0"/>
              <a:cs typeface="Helvetica Neue" charset="0"/>
            </a:endParaRPr>
          </a:p>
        </p:txBody>
      </p:sp>
      <p:pic>
        <p:nvPicPr>
          <p:cNvPr id="4" name="Content Placeholder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772506" y="1568605"/>
            <a:ext cx="5405155" cy="3751717"/>
          </a:xfrm>
          <a:prstGeom prst="rect">
            <a:avLst/>
          </a:prstGeom>
        </p:spPr>
      </p:pic>
    </p:spTree>
    <p:extLst>
      <p:ext uri="{BB962C8B-B14F-4D97-AF65-F5344CB8AC3E}">
        <p14:creationId xmlns:p14="http://schemas.microsoft.com/office/powerpoint/2010/main" val="1203042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TotalTime>
  <Words>1003</Words>
  <Application>Microsoft Office PowerPoint</Application>
  <PresentationFormat>Custom</PresentationFormat>
  <Paragraphs>131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Bartosz Wojszko</dc:creator>
  <cp:lastModifiedBy>Olga Malova</cp:lastModifiedBy>
  <cp:revision>54</cp:revision>
  <dcterms:created xsi:type="dcterms:W3CDTF">2018-02-21T15:11:45Z</dcterms:created>
  <dcterms:modified xsi:type="dcterms:W3CDTF">2018-12-17T13:07:23Z</dcterms:modified>
</cp:coreProperties>
</file>