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B502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B502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B502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B502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82994"/>
            <a:ext cx="12192000" cy="575310"/>
          </a:xfrm>
          <a:custGeom>
            <a:avLst/>
            <a:gdLst/>
            <a:ahLst/>
            <a:cxnLst/>
            <a:rect l="l" t="t" r="r" b="b"/>
            <a:pathLst>
              <a:path w="12192000" h="575309">
                <a:moveTo>
                  <a:pt x="12192000" y="0"/>
                </a:moveTo>
                <a:lnTo>
                  <a:pt x="0" y="0"/>
                </a:lnTo>
                <a:lnTo>
                  <a:pt x="0" y="575005"/>
                </a:lnTo>
                <a:lnTo>
                  <a:pt x="12192000" y="575005"/>
                </a:lnTo>
                <a:lnTo>
                  <a:pt x="12192000" y="0"/>
                </a:lnTo>
                <a:close/>
              </a:path>
            </a:pathLst>
          </a:custGeom>
          <a:solidFill>
            <a:srgbClr val="B50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60065" y="6282994"/>
            <a:ext cx="2590304" cy="5750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05021" y="331232"/>
            <a:ext cx="2245338" cy="5996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013307"/>
            <a:ext cx="3829050" cy="95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396473"/>
            <a:ext cx="492760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B502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804" y="1264079"/>
            <a:ext cx="11185525" cy="265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" y="396473"/>
            <a:ext cx="492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5022F"/>
                </a:solidFill>
                <a:latin typeface="Arial"/>
                <a:cs typeface="Arial"/>
              </a:rPr>
              <a:t>Product</a:t>
            </a:r>
            <a:r>
              <a:rPr sz="1800" spc="-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022F"/>
                </a:solidFill>
                <a:latin typeface="Arial"/>
                <a:cs typeface="Arial"/>
              </a:rPr>
              <a:t>Design</a:t>
            </a:r>
            <a:r>
              <a:rPr sz="1800" spc="-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022F"/>
                </a:solidFill>
                <a:latin typeface="Arial"/>
                <a:cs typeface="Arial"/>
              </a:rPr>
              <a:t>|</a:t>
            </a:r>
            <a:r>
              <a:rPr sz="1800" spc="-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B5022F"/>
                </a:solidFill>
                <a:latin typeface="Arial"/>
                <a:cs typeface="Arial"/>
              </a:rPr>
              <a:t>‘Code’</a:t>
            </a:r>
            <a:r>
              <a:rPr sz="1800" b="1" spc="1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5022F"/>
                </a:solidFill>
                <a:latin typeface="Arial"/>
                <a:cs typeface="Arial"/>
              </a:rPr>
              <a:t>–</a:t>
            </a:r>
            <a:r>
              <a:rPr sz="1800" b="1" spc="8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B5022F"/>
                </a:solidFill>
                <a:latin typeface="Arial"/>
                <a:cs typeface="Arial"/>
              </a:rPr>
              <a:t>secure</a:t>
            </a:r>
            <a:r>
              <a:rPr sz="1800" b="1" spc="9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B5022F"/>
                </a:solidFill>
                <a:latin typeface="Arial"/>
                <a:cs typeface="Arial"/>
              </a:rPr>
              <a:t>flash</a:t>
            </a:r>
            <a:r>
              <a:rPr sz="1800" b="1" spc="10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B5022F"/>
                </a:solidFill>
                <a:latin typeface="Arial"/>
                <a:cs typeface="Arial"/>
              </a:rPr>
              <a:t>drive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1457129"/>
            <a:ext cx="10839449" cy="48031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82994"/>
            <a:ext cx="12192000" cy="575310"/>
            <a:chOff x="0" y="6282994"/>
            <a:chExt cx="12192000" cy="575310"/>
          </a:xfrm>
        </p:grpSpPr>
        <p:sp>
          <p:nvSpPr>
            <p:cNvPr id="3" name="object 3"/>
            <p:cNvSpPr/>
            <p:nvPr/>
          </p:nvSpPr>
          <p:spPr>
            <a:xfrm>
              <a:off x="0" y="6282994"/>
              <a:ext cx="12192000" cy="575310"/>
            </a:xfrm>
            <a:custGeom>
              <a:avLst/>
              <a:gdLst/>
              <a:ahLst/>
              <a:cxnLst/>
              <a:rect l="l" t="t" r="r" b="b"/>
              <a:pathLst>
                <a:path w="12192000" h="575309">
                  <a:moveTo>
                    <a:pt x="12192000" y="0"/>
                  </a:moveTo>
                  <a:lnTo>
                    <a:pt x="0" y="0"/>
                  </a:lnTo>
                  <a:lnTo>
                    <a:pt x="0" y="575005"/>
                  </a:lnTo>
                  <a:lnTo>
                    <a:pt x="12192000" y="57500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50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0065" y="6282994"/>
              <a:ext cx="2590304" cy="57500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5010" y="322326"/>
            <a:ext cx="2245359" cy="6174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13307"/>
            <a:ext cx="3829050" cy="95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9804" y="3220518"/>
            <a:ext cx="7720330" cy="28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Arial"/>
                <a:cs typeface="Arial"/>
              </a:rPr>
              <a:t>CHANGING</a:t>
            </a:r>
            <a:r>
              <a:rPr sz="2400" b="1" spc="140" dirty="0">
                <a:latin typeface="Arial"/>
                <a:cs typeface="Arial"/>
              </a:rPr>
              <a:t> </a:t>
            </a:r>
            <a:r>
              <a:rPr sz="2400" b="1" spc="95" dirty="0">
                <a:latin typeface="Arial"/>
                <a:cs typeface="Arial"/>
              </a:rPr>
              <a:t>THE</a:t>
            </a:r>
            <a:r>
              <a:rPr sz="2400" b="1" spc="145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PIN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7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Any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used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4-15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digits.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new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entered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twice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confirm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297180" marR="5080" indent="-285115">
              <a:lnSpc>
                <a:spcPct val="119300"/>
              </a:lnSpc>
              <a:spcBef>
                <a:spcPts val="59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remember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longer PIN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numbers,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letters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 buttons so </a:t>
            </a:r>
            <a:r>
              <a:rPr sz="1600" spc="-20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remember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corresponding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310"/>
              </a:spcBef>
            </a:pPr>
            <a:r>
              <a:rPr sz="1600" i="1" dirty="0">
                <a:latin typeface="Arial"/>
                <a:cs typeface="Arial"/>
              </a:rPr>
              <a:t>e.g. ‘Flashbay’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would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be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entered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as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35274229.</a:t>
            </a:r>
            <a:endParaRPr sz="1600">
              <a:latin typeface="Arial"/>
              <a:cs typeface="Arial"/>
            </a:endParaRPr>
          </a:p>
          <a:p>
            <a:pPr marL="913130" marR="180340">
              <a:lnSpc>
                <a:spcPct val="100000"/>
              </a:lnSpc>
              <a:spcBef>
                <a:spcPts val="615"/>
              </a:spcBef>
            </a:pPr>
            <a:r>
              <a:rPr sz="1200" spc="-10" dirty="0">
                <a:latin typeface="Arial"/>
                <a:cs typeface="Arial"/>
              </a:rPr>
              <a:t>Please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done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same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way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classic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texting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i.e.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button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does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not </a:t>
            </a:r>
            <a:r>
              <a:rPr sz="1200" dirty="0">
                <a:latin typeface="Arial"/>
                <a:cs typeface="Arial"/>
              </a:rPr>
              <a:t>need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pressed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multiple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cycle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though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letters.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Only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corresponding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letter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once.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43353" y="0"/>
            <a:ext cx="3681729" cy="6858000"/>
            <a:chOff x="8443353" y="0"/>
            <a:chExt cx="3681729" cy="68580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3353" y="0"/>
              <a:ext cx="3681161" cy="6858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44024" y="218059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1074" y="2373312"/>
              <a:ext cx="196850" cy="1968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44024" y="299847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5834" y="3191192"/>
              <a:ext cx="196850" cy="1968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26064" y="136271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34675" y="1565592"/>
              <a:ext cx="196850" cy="1968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44024" y="382143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2034" y="4009072"/>
              <a:ext cx="196850" cy="1968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23525" y="218059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4854" y="2373312"/>
              <a:ext cx="196850" cy="1968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423525" y="1362712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3734" y="1560511"/>
              <a:ext cx="196850" cy="1968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420457" y="136271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4"/>
                  </a:lnTo>
                  <a:lnTo>
                    <a:pt x="134302" y="561974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34149" y="1560512"/>
              <a:ext cx="196850" cy="1968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344023" y="4639313"/>
              <a:ext cx="819150" cy="561975"/>
            </a:xfrm>
            <a:custGeom>
              <a:avLst/>
              <a:gdLst/>
              <a:ahLst/>
              <a:cxnLst/>
              <a:rect l="l" t="t" r="r" b="b"/>
              <a:pathLst>
                <a:path w="819150" h="561975">
                  <a:moveTo>
                    <a:pt x="0" y="134302"/>
                  </a:moveTo>
                  <a:lnTo>
                    <a:pt x="6847" y="91849"/>
                  </a:lnTo>
                  <a:lnTo>
                    <a:pt x="25914" y="54981"/>
                  </a:lnTo>
                  <a:lnTo>
                    <a:pt x="54987" y="25910"/>
                  </a:lnTo>
                  <a:lnTo>
                    <a:pt x="91854" y="6846"/>
                  </a:lnTo>
                  <a:lnTo>
                    <a:pt x="134302" y="0"/>
                  </a:lnTo>
                  <a:lnTo>
                    <a:pt x="684847" y="0"/>
                  </a:lnTo>
                  <a:lnTo>
                    <a:pt x="727295" y="6846"/>
                  </a:lnTo>
                  <a:lnTo>
                    <a:pt x="764162" y="25910"/>
                  </a:lnTo>
                  <a:lnTo>
                    <a:pt x="793235" y="54981"/>
                  </a:lnTo>
                  <a:lnTo>
                    <a:pt x="812302" y="91849"/>
                  </a:lnTo>
                  <a:lnTo>
                    <a:pt x="819150" y="134302"/>
                  </a:lnTo>
                  <a:lnTo>
                    <a:pt x="819150" y="427659"/>
                  </a:lnTo>
                  <a:lnTo>
                    <a:pt x="812302" y="470113"/>
                  </a:lnTo>
                  <a:lnTo>
                    <a:pt x="793235" y="506984"/>
                  </a:lnTo>
                  <a:lnTo>
                    <a:pt x="764162" y="536060"/>
                  </a:lnTo>
                  <a:lnTo>
                    <a:pt x="727295" y="555127"/>
                  </a:lnTo>
                  <a:lnTo>
                    <a:pt x="684847" y="561975"/>
                  </a:lnTo>
                  <a:lnTo>
                    <a:pt x="134302" y="561975"/>
                  </a:lnTo>
                  <a:lnTo>
                    <a:pt x="91854" y="555127"/>
                  </a:lnTo>
                  <a:lnTo>
                    <a:pt x="54987" y="536060"/>
                  </a:lnTo>
                  <a:lnTo>
                    <a:pt x="25914" y="506984"/>
                  </a:lnTo>
                  <a:lnTo>
                    <a:pt x="6847" y="470113"/>
                  </a:lnTo>
                  <a:lnTo>
                    <a:pt x="0" y="427659"/>
                  </a:lnTo>
                  <a:lnTo>
                    <a:pt x="0" y="13430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0913" y="4821871"/>
              <a:ext cx="196850" cy="1968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3" y="2340863"/>
              <a:ext cx="257555" cy="25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372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0" y="1378379"/>
            <a:ext cx="3550920" cy="201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Arial"/>
                <a:cs typeface="Arial"/>
              </a:rPr>
              <a:t>PIN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change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sequence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Only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unlocked,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press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seconds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begin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 change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sequence.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Both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flash </a:t>
            </a:r>
            <a:r>
              <a:rPr sz="1600" dirty="0">
                <a:latin typeface="Arial"/>
                <a:cs typeface="Arial"/>
              </a:rPr>
              <a:t>synchronously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slowly for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seconds.</a:t>
            </a:r>
            <a:endParaRPr sz="1600">
              <a:latin typeface="Arial"/>
              <a:cs typeface="Arial"/>
            </a:endParaRPr>
          </a:p>
          <a:p>
            <a:pPr marL="12700" marR="18605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After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back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sleep.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372" y="2434088"/>
              <a:ext cx="71996" cy="72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7962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0" y="1378379"/>
            <a:ext cx="3592195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latin typeface="Arial"/>
                <a:cs typeface="Arial"/>
              </a:rPr>
              <a:t>Invalid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PIN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Once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entered 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pressed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confirm,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new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invalid 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flash </a:t>
            </a:r>
            <a:r>
              <a:rPr sz="1600" dirty="0">
                <a:latin typeface="Arial"/>
                <a:cs typeface="Arial"/>
              </a:rPr>
              <a:t>quickly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before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returning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it’s </a:t>
            </a:r>
            <a:r>
              <a:rPr sz="1600" dirty="0">
                <a:latin typeface="Arial"/>
                <a:cs typeface="Arial"/>
              </a:rPr>
              <a:t>unlocked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372" y="2434088"/>
              <a:ext cx="71996" cy="72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7962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0622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0" y="1378379"/>
            <a:ext cx="3653790" cy="17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latin typeface="Arial"/>
                <a:cs typeface="Arial"/>
              </a:rPr>
              <a:t>Successful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PIN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Once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pressed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confirm,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slowly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until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user </a:t>
            </a:r>
            <a:r>
              <a:rPr sz="1600" dirty="0">
                <a:latin typeface="Arial"/>
                <a:cs typeface="Arial"/>
              </a:rPr>
              <a:t>re-confirms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match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quickly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it’s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unlocked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898" y="3220518"/>
            <a:ext cx="4831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latin typeface="Arial"/>
                <a:cs typeface="Arial"/>
              </a:rPr>
              <a:t>RESETTING</a:t>
            </a:r>
            <a:r>
              <a:rPr sz="2400" b="1" spc="165" dirty="0">
                <a:latin typeface="Arial"/>
                <a:cs typeface="Arial"/>
              </a:rPr>
              <a:t> </a:t>
            </a:r>
            <a:r>
              <a:rPr sz="2400" b="1" spc="100" dirty="0">
                <a:latin typeface="Arial"/>
                <a:cs typeface="Arial"/>
              </a:rPr>
              <a:t>THE</a:t>
            </a:r>
            <a:r>
              <a:rPr sz="2400" b="1" spc="1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FLASH</a:t>
            </a:r>
            <a:r>
              <a:rPr sz="2400" b="1" spc="20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897" y="3887698"/>
            <a:ext cx="11256010" cy="15055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Resetting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default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which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always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1234.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Resetting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destroy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saved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locked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partition.</a:t>
            </a:r>
            <a:r>
              <a:rPr sz="1600" spc="20" dirty="0">
                <a:latin typeface="Arial"/>
                <a:cs typeface="Arial"/>
              </a:rPr>
              <a:t> </a:t>
            </a:r>
            <a:endParaRPr lang="en-GB" sz="1600" spc="2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After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reset,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next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unlocked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plugged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 be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prompted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format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drive.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It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extremely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unlikely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accidentally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reset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 requires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pressed.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300" y="2771203"/>
            <a:ext cx="2679699" cy="131559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591800" y="4241798"/>
            <a:ext cx="539750" cy="693420"/>
          </a:xfrm>
          <a:custGeom>
            <a:avLst/>
            <a:gdLst/>
            <a:ahLst/>
            <a:cxnLst/>
            <a:rect l="l" t="t" r="r" b="b"/>
            <a:pathLst>
              <a:path w="539750" h="693420">
                <a:moveTo>
                  <a:pt x="429348" y="0"/>
                </a:moveTo>
                <a:lnTo>
                  <a:pt x="318935" y="169989"/>
                </a:lnTo>
                <a:lnTo>
                  <a:pt x="400431" y="169989"/>
                </a:lnTo>
                <a:lnTo>
                  <a:pt x="400431" y="635355"/>
                </a:lnTo>
                <a:lnTo>
                  <a:pt x="0" y="635355"/>
                </a:lnTo>
                <a:lnTo>
                  <a:pt x="0" y="693178"/>
                </a:lnTo>
                <a:lnTo>
                  <a:pt x="458254" y="693178"/>
                </a:lnTo>
                <a:lnTo>
                  <a:pt x="458254" y="169989"/>
                </a:lnTo>
                <a:lnTo>
                  <a:pt x="539750" y="169989"/>
                </a:lnTo>
                <a:lnTo>
                  <a:pt x="42934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3" y="2340863"/>
              <a:ext cx="257555" cy="25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372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1" y="1378379"/>
            <a:ext cx="3580129" cy="201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Arial"/>
                <a:cs typeface="Arial"/>
              </a:rPr>
              <a:t>Ready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to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reset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Press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‘9’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seconds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reset </a:t>
            </a:r>
            <a:r>
              <a:rPr sz="1600" dirty="0">
                <a:latin typeface="Arial"/>
                <a:cs typeface="Arial"/>
              </a:rPr>
              <a:t>sequence.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will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rapidly.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2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pressed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within 10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seconds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operation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cancelled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back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sleep.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3" y="2340863"/>
              <a:ext cx="257555" cy="25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372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1" y="1378379"/>
            <a:ext cx="3470910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latin typeface="Arial"/>
                <a:cs typeface="Arial"/>
              </a:rPr>
              <a:t>Reset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confirmed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Press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confirm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reset.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green lights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will </a:t>
            </a:r>
            <a:r>
              <a:rPr sz="1600" dirty="0">
                <a:latin typeface="Arial"/>
                <a:cs typeface="Arial"/>
              </a:rPr>
              <a:t>stop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flashing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confirm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reset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then </a:t>
            </a:r>
            <a:r>
              <a:rPr sz="1600" dirty="0">
                <a:latin typeface="Arial"/>
                <a:cs typeface="Arial"/>
              </a:rPr>
              <a:t>both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turn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off,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indicating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back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sleep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mode.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0" y="1295400"/>
            <a:ext cx="8077200" cy="3839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FAQs: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82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Are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Code?</a:t>
            </a:r>
            <a:endParaRPr lang="en-GB" sz="1600" spc="-10" dirty="0">
              <a:latin typeface="Arial"/>
              <a:cs typeface="Arial"/>
            </a:endParaRPr>
          </a:p>
          <a:p>
            <a:pPr marL="12065">
              <a:spcBef>
                <a:spcPts val="1820"/>
              </a:spcBef>
              <a:tabLst>
                <a:tab pos="299085" algn="l"/>
                <a:tab pos="299720" algn="l"/>
              </a:tabLst>
            </a:pPr>
            <a:r>
              <a:rPr lang="en-GB" sz="1600" i="1" spc="-10" dirty="0">
                <a:solidFill>
                  <a:srgbClr val="B5022F"/>
                </a:solidFill>
                <a:latin typeface="Arial"/>
                <a:cs typeface="Arial"/>
              </a:rPr>
              <a:t>        DPUS</a:t>
            </a:r>
            <a:r>
              <a:rPr lang="en-GB" sz="1600" i="1" spc="-5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lang="en-GB" sz="1600" i="1" dirty="0">
                <a:solidFill>
                  <a:srgbClr val="B5022F"/>
                </a:solidFill>
                <a:latin typeface="Arial"/>
                <a:cs typeface="Arial"/>
              </a:rPr>
              <a:t>and</a:t>
            </a:r>
            <a:r>
              <a:rPr lang="en-GB" sz="1600" i="1" spc="-5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lang="en-GB" sz="1600" i="1" spc="-10" dirty="0">
                <a:solidFill>
                  <a:srgbClr val="B5022F"/>
                </a:solidFill>
                <a:latin typeface="Arial"/>
                <a:cs typeface="Arial"/>
              </a:rPr>
              <a:t>Autorun.</a:t>
            </a:r>
            <a:endParaRPr lang="en-GB" sz="1600" spc="-10" dirty="0">
              <a:latin typeface="Arial"/>
              <a:cs typeface="Arial"/>
            </a:endParaRPr>
          </a:p>
          <a:p>
            <a:pPr marL="299085" indent="-287020">
              <a:spcBef>
                <a:spcPts val="182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dirty="0">
                <a:latin typeface="Arial"/>
                <a:cs typeface="Arial"/>
              </a:rPr>
              <a:t>Can we offer Volume Label (VL) service? </a:t>
            </a:r>
          </a:p>
          <a:p>
            <a:pPr marL="926465">
              <a:lnSpc>
                <a:spcPct val="100000"/>
              </a:lnSpc>
              <a:spcBef>
                <a:spcPts val="610"/>
              </a:spcBef>
            </a:pPr>
            <a:r>
              <a:rPr lang="en-US" sz="1600" i="1" spc="-10" dirty="0">
                <a:solidFill>
                  <a:srgbClr val="B5022F"/>
                </a:solidFill>
                <a:latin typeface="Arial"/>
                <a:cs typeface="Arial"/>
              </a:rPr>
              <a:t>Yes.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paper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manual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 comes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drive?</a:t>
            </a:r>
            <a:endParaRPr sz="1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1600" i="1" spc="-50" dirty="0">
                <a:solidFill>
                  <a:srgbClr val="B5022F"/>
                </a:solidFill>
                <a:latin typeface="Arial"/>
                <a:cs typeface="Arial"/>
              </a:rPr>
              <a:t>Yes.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Is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prompt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appears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PC/Mac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PIN?</a:t>
            </a:r>
            <a:endParaRPr sz="16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610"/>
              </a:spcBef>
            </a:pP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No,</a:t>
            </a:r>
            <a:r>
              <a:rPr sz="160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locked</a:t>
            </a:r>
            <a:r>
              <a:rPr sz="1600" i="1" spc="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data</a:t>
            </a:r>
            <a:r>
              <a:rPr sz="1600" i="1" spc="-1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will</a:t>
            </a:r>
            <a:r>
              <a:rPr sz="1600" i="1" spc="-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just</a:t>
            </a:r>
            <a:r>
              <a:rPr sz="1600" i="1" spc="-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remain</a:t>
            </a:r>
            <a:r>
              <a:rPr sz="160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inaccessible</a:t>
            </a:r>
            <a:r>
              <a:rPr sz="1600" i="1" spc="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until</a:t>
            </a:r>
            <a:r>
              <a:rPr sz="1600" i="1" spc="-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i="1" spc="-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B5022F"/>
                </a:solidFill>
                <a:latin typeface="Arial"/>
                <a:cs typeface="Arial"/>
              </a:rPr>
              <a:t>PIN is</a:t>
            </a:r>
            <a:r>
              <a:rPr sz="160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B5022F"/>
                </a:solidFill>
                <a:latin typeface="Arial"/>
                <a:cs typeface="Arial"/>
              </a:rPr>
              <a:t>entered.</a:t>
            </a:r>
            <a:endParaRPr lang="en-GB" sz="1600" i="1" spc="-10" dirty="0">
              <a:solidFill>
                <a:srgbClr val="B5022F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610"/>
              </a:spcBef>
            </a:pPr>
            <a:endParaRPr lang="en-GB" sz="1600" i="1" spc="-10" dirty="0">
              <a:solidFill>
                <a:srgbClr val="B5022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396473"/>
            <a:ext cx="59309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lang="en-GB" spc="60" dirty="0"/>
              <a:t>F</a:t>
            </a:r>
            <a:r>
              <a:rPr spc="60" dirty="0"/>
              <a:t>lash</a:t>
            </a:r>
            <a:r>
              <a:rPr spc="100" dirty="0"/>
              <a:t> </a:t>
            </a:r>
            <a:r>
              <a:rPr lang="en-GB" spc="45" dirty="0"/>
              <a:t>D</a:t>
            </a:r>
            <a:r>
              <a:rPr spc="45" dirty="0"/>
              <a:t>rive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FAQs: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/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b="0" dirty="0">
                <a:latin typeface="Arial"/>
                <a:cs typeface="Arial"/>
              </a:rPr>
              <a:t>Can</a:t>
            </a:r>
            <a:r>
              <a:rPr sz="1600" b="0" spc="3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the</a:t>
            </a:r>
            <a:r>
              <a:rPr sz="1600" b="0" spc="4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10x</a:t>
            </a:r>
            <a:r>
              <a:rPr sz="1600" b="0" spc="4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wrong</a:t>
            </a:r>
            <a:r>
              <a:rPr sz="1600" b="0" spc="5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entry</a:t>
            </a:r>
            <a:r>
              <a:rPr sz="1600" b="0" spc="5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countdown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be</a:t>
            </a:r>
            <a:r>
              <a:rPr sz="1600" b="0" spc="55" dirty="0">
                <a:latin typeface="Arial"/>
                <a:cs typeface="Arial"/>
              </a:rPr>
              <a:t> </a:t>
            </a:r>
            <a:r>
              <a:rPr sz="1600" b="0" spc="-10" dirty="0">
                <a:latin typeface="Arial"/>
                <a:cs typeface="Arial"/>
              </a:rPr>
              <a:t>restarted/cancelled?</a:t>
            </a:r>
            <a:endParaRPr sz="16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610"/>
              </a:spcBef>
            </a:pP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b="0" i="1" spc="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counter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will</a:t>
            </a:r>
            <a:r>
              <a:rPr sz="1600" b="0" i="1" spc="-1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only</a:t>
            </a:r>
            <a:r>
              <a:rPr sz="1600" b="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reset</a:t>
            </a:r>
            <a:r>
              <a:rPr sz="1600" b="0" i="1" spc="4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if</a:t>
            </a:r>
            <a:r>
              <a:rPr sz="1600" b="0" i="1" spc="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b="0" i="1" spc="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correct</a:t>
            </a:r>
            <a:r>
              <a:rPr sz="1600" b="0" i="1" spc="4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PIN</a:t>
            </a:r>
            <a:r>
              <a:rPr sz="1600" b="0" i="1" spc="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is entered.</a:t>
            </a:r>
            <a:r>
              <a:rPr sz="1600" b="0" i="1" spc="4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After</a:t>
            </a:r>
            <a:r>
              <a:rPr sz="1600" b="0" i="1" spc="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that,</a:t>
            </a:r>
            <a:r>
              <a:rPr sz="1600" b="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b="0" i="1" spc="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counter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spc="-10" dirty="0">
                <a:solidFill>
                  <a:srgbClr val="B5022F"/>
                </a:solidFill>
                <a:latin typeface="Arial"/>
                <a:cs typeface="Arial"/>
              </a:rPr>
              <a:t>restarts.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b="0" dirty="0">
                <a:latin typeface="Arial"/>
                <a:cs typeface="Arial"/>
              </a:rPr>
              <a:t>If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the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user</a:t>
            </a:r>
            <a:r>
              <a:rPr sz="1600" b="0" spc="4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presses</a:t>
            </a:r>
            <a:r>
              <a:rPr sz="1600" b="0" spc="6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the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spc="-20" dirty="0">
                <a:latin typeface="Arial"/>
                <a:cs typeface="Arial"/>
              </a:rPr>
              <a:t>KEY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button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before</a:t>
            </a:r>
            <a:r>
              <a:rPr sz="1600" b="0" spc="5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entering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a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PIN</a:t>
            </a:r>
            <a:r>
              <a:rPr sz="1600" b="0" spc="2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will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it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count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towards</a:t>
            </a:r>
            <a:r>
              <a:rPr sz="1600" b="0" spc="3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the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automatic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reset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20" dirty="0">
                <a:latin typeface="Arial"/>
                <a:cs typeface="Arial"/>
              </a:rPr>
              <a:t>10x?</a:t>
            </a:r>
            <a:endParaRPr sz="1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No,</a:t>
            </a:r>
            <a:r>
              <a:rPr sz="1600" b="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only</a:t>
            </a:r>
            <a:r>
              <a:rPr sz="1600" b="0" i="1" spc="-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if</a:t>
            </a:r>
            <a:r>
              <a:rPr sz="1600" b="0" i="1" spc="-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a PIN</a:t>
            </a:r>
            <a:r>
              <a:rPr sz="1600" b="0" i="1" spc="-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is</a:t>
            </a:r>
            <a:r>
              <a:rPr sz="1600" b="0" i="1" spc="-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entered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will</a:t>
            </a:r>
            <a:r>
              <a:rPr sz="1600" b="0" i="1" spc="-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it</a:t>
            </a:r>
            <a:r>
              <a:rPr sz="1600" b="0" i="1" spc="-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spc="-10" dirty="0">
                <a:solidFill>
                  <a:srgbClr val="B5022F"/>
                </a:solidFill>
                <a:latin typeface="Arial"/>
                <a:cs typeface="Arial"/>
              </a:rPr>
              <a:t>count.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b="0" dirty="0">
                <a:latin typeface="Arial"/>
                <a:cs typeface="Arial"/>
              </a:rPr>
              <a:t>What</a:t>
            </a:r>
            <a:r>
              <a:rPr sz="1600" b="0" spc="2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if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the</a:t>
            </a:r>
            <a:r>
              <a:rPr sz="1600" b="0" spc="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user</a:t>
            </a:r>
            <a:r>
              <a:rPr sz="1600" b="0" spc="3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types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in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a</a:t>
            </a:r>
            <a:r>
              <a:rPr sz="1600" b="0" spc="2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wrong</a:t>
            </a:r>
            <a:r>
              <a:rPr sz="1600" b="0" spc="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PIN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and</a:t>
            </a:r>
            <a:r>
              <a:rPr sz="1600" b="0" spc="3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they</a:t>
            </a:r>
            <a:r>
              <a:rPr sz="1600" b="0" spc="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want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to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cancel</a:t>
            </a:r>
            <a:r>
              <a:rPr sz="1600" b="0" spc="40" dirty="0">
                <a:latin typeface="Arial"/>
                <a:cs typeface="Arial"/>
              </a:rPr>
              <a:t> </a:t>
            </a:r>
            <a:r>
              <a:rPr sz="1600" b="0" spc="-25" dirty="0">
                <a:latin typeface="Arial"/>
                <a:cs typeface="Arial"/>
              </a:rPr>
              <a:t>it?</a:t>
            </a:r>
            <a:endParaRPr sz="1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If</a:t>
            </a:r>
            <a:r>
              <a:rPr sz="1600" b="0" i="1" spc="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they</a:t>
            </a:r>
            <a:r>
              <a:rPr sz="1600" b="0" i="1" spc="5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do</a:t>
            </a:r>
            <a:r>
              <a:rPr sz="1600" b="0" i="1" spc="4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not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press</a:t>
            </a:r>
            <a:r>
              <a:rPr sz="1600" b="0" i="1" spc="7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b="0" i="1" spc="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spc="-50" dirty="0">
                <a:solidFill>
                  <a:srgbClr val="B5022F"/>
                </a:solidFill>
                <a:latin typeface="Arial"/>
                <a:cs typeface="Arial"/>
              </a:rPr>
              <a:t>KEY</a:t>
            </a:r>
            <a:r>
              <a:rPr sz="1600" b="0" i="1" spc="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button</a:t>
            </a:r>
            <a:r>
              <a:rPr sz="1600" b="0" i="1" spc="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to</a:t>
            </a:r>
            <a:r>
              <a:rPr sz="1600" b="0" i="1" spc="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confirm</a:t>
            </a:r>
            <a:r>
              <a:rPr sz="1600" b="0" i="1" spc="5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it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will</a:t>
            </a:r>
            <a:r>
              <a:rPr sz="1600" b="0" i="1" spc="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time-out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after</a:t>
            </a:r>
            <a:r>
              <a:rPr sz="1600" b="0" i="1" spc="5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30</a:t>
            </a:r>
            <a:r>
              <a:rPr sz="1600" b="0" i="1" spc="4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seconds</a:t>
            </a:r>
            <a:r>
              <a:rPr sz="1600" b="0" i="1" spc="7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and</a:t>
            </a:r>
            <a:r>
              <a:rPr sz="1600" b="0" i="1" spc="4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the</a:t>
            </a:r>
            <a:r>
              <a:rPr sz="1600" b="0" i="1" spc="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drive</a:t>
            </a:r>
            <a:r>
              <a:rPr sz="1600" b="0" i="1" spc="5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will</a:t>
            </a:r>
            <a:r>
              <a:rPr sz="1600" b="0" i="1" spc="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go</a:t>
            </a:r>
            <a:r>
              <a:rPr sz="1600" b="0" i="1" spc="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back</a:t>
            </a:r>
            <a:r>
              <a:rPr sz="1600" b="0" i="1" spc="5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B5022F"/>
                </a:solidFill>
                <a:latin typeface="Arial"/>
                <a:cs typeface="Arial"/>
              </a:rPr>
              <a:t>to</a:t>
            </a:r>
            <a:r>
              <a:rPr sz="1600" b="0" i="1" spc="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600" b="0" i="1" spc="-10" dirty="0">
                <a:solidFill>
                  <a:srgbClr val="B5022F"/>
                </a:solidFill>
                <a:latin typeface="Arial"/>
                <a:cs typeface="Arial"/>
              </a:rPr>
              <a:t>sleep.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802" y="1264079"/>
            <a:ext cx="11462385" cy="4624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latin typeface="Arial"/>
                <a:cs typeface="Arial"/>
              </a:rPr>
              <a:t>Important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things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to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note:</a:t>
            </a:r>
            <a:endParaRPr sz="1800" dirty="0">
              <a:latin typeface="Arial"/>
              <a:cs typeface="Arial"/>
            </a:endParaRPr>
          </a:p>
          <a:p>
            <a:pPr marL="299085" marR="5080" indent="-287020">
              <a:lnSpc>
                <a:spcPct val="150000"/>
              </a:lnSpc>
              <a:spcBef>
                <a:spcPts val="182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This product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NOT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encrypted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drive.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“secure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PIN-</a:t>
            </a:r>
            <a:r>
              <a:rPr sz="1600" dirty="0">
                <a:latin typeface="Arial"/>
                <a:cs typeface="Arial"/>
              </a:rPr>
              <a:t>protected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drive”.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However,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customer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already </a:t>
            </a:r>
            <a:r>
              <a:rPr sz="1600" dirty="0">
                <a:latin typeface="Arial"/>
                <a:cs typeface="Arial"/>
              </a:rPr>
              <a:t>encrypted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preload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drive.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Resistant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 tampering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hard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 access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internals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cannot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accessed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without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PIN.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Currently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only </a:t>
            </a:r>
            <a:r>
              <a:rPr sz="1600" spc="-10" dirty="0">
                <a:latin typeface="Arial"/>
                <a:cs typeface="Arial"/>
              </a:rPr>
              <a:t>available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USB 2.0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8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16GB</a:t>
            </a: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Uses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20mAh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NiMH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battery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charges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plugged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in. </a:t>
            </a:r>
            <a:r>
              <a:rPr sz="1600" spc="-10" dirty="0">
                <a:latin typeface="Arial"/>
                <a:cs typeface="Arial"/>
              </a:rPr>
              <a:t>Fully-</a:t>
            </a:r>
            <a:r>
              <a:rPr sz="1600" dirty="0">
                <a:latin typeface="Arial"/>
                <a:cs typeface="Arial"/>
              </a:rPr>
              <a:t>charged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hrs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year.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Default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1234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change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anything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4-15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digits.</a:t>
            </a:r>
            <a:endParaRPr sz="1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160"/>
              </a:spcBef>
            </a:pP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A</a:t>
            </a:r>
            <a:r>
              <a:rPr sz="1400" i="1" spc="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bank card</a:t>
            </a:r>
            <a:r>
              <a:rPr sz="1400" i="1" spc="-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B5022F"/>
                </a:solidFill>
                <a:latin typeface="Arial"/>
                <a:cs typeface="Arial"/>
              </a:rPr>
              <a:t>has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 10,000</a:t>
            </a:r>
            <a:r>
              <a:rPr sz="1400" i="1" spc="-3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possible</a:t>
            </a:r>
            <a:r>
              <a:rPr sz="1400" i="1" spc="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combinations.</a:t>
            </a:r>
            <a:r>
              <a:rPr sz="1400" i="1" spc="-3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‘Code’</a:t>
            </a:r>
            <a:r>
              <a:rPr sz="1400" i="1" spc="-1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B5022F"/>
                </a:solidFill>
                <a:latin typeface="Arial"/>
                <a:cs typeface="Arial"/>
              </a:rPr>
              <a:t>has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 1</a:t>
            </a:r>
            <a:r>
              <a:rPr sz="1400" i="1" spc="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quadrillion</a:t>
            </a:r>
            <a:r>
              <a:rPr sz="1400" i="1" spc="-20" dirty="0">
                <a:solidFill>
                  <a:srgbClr val="B5022F"/>
                </a:solidFill>
                <a:latin typeface="Arial"/>
                <a:cs typeface="Arial"/>
              </a:rPr>
              <a:t> (1000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trillion)</a:t>
            </a:r>
            <a:r>
              <a:rPr sz="1400" i="1" spc="-1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B5022F"/>
                </a:solidFill>
                <a:latin typeface="Arial"/>
                <a:cs typeface="Arial"/>
              </a:rPr>
              <a:t>possible</a:t>
            </a:r>
            <a:r>
              <a:rPr sz="1400" i="1" spc="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B5022F"/>
                </a:solidFill>
                <a:latin typeface="Arial"/>
                <a:cs typeface="Arial"/>
              </a:rPr>
              <a:t>combinations.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Letters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designed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help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remember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longer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(explanation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later).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If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wrong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entered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row,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reset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default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wipe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We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cannot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retrieve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 forgotten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code.</a:t>
            </a:r>
            <a:endParaRPr lang="en-GB" sz="1600" spc="-1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GB" sz="1600" spc="-10" dirty="0">
                <a:latin typeface="Arial"/>
                <a:cs typeface="Arial"/>
              </a:rPr>
              <a:t>Volume Label (VL) Service is available for this product.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898" y="3220518"/>
            <a:ext cx="493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latin typeface="Arial"/>
                <a:cs typeface="Arial"/>
              </a:rPr>
              <a:t>UNLOCKING</a:t>
            </a:r>
            <a:r>
              <a:rPr sz="2400" b="1" spc="185" dirty="0">
                <a:latin typeface="Arial"/>
                <a:cs typeface="Arial"/>
              </a:rPr>
              <a:t> </a:t>
            </a:r>
            <a:r>
              <a:rPr sz="2400" b="1" spc="95" dirty="0">
                <a:latin typeface="Arial"/>
                <a:cs typeface="Arial"/>
              </a:rPr>
              <a:t>THE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FLASH</a:t>
            </a:r>
            <a:r>
              <a:rPr sz="2400" b="1" spc="204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898" y="3887698"/>
            <a:ext cx="852297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default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1234.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 cannot change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 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customer.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If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wrong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entered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times,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reset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default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destroy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" y="396473"/>
            <a:ext cx="492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5022F"/>
                </a:solidFill>
                <a:latin typeface="Arial"/>
                <a:cs typeface="Arial"/>
              </a:rPr>
              <a:t>Product</a:t>
            </a:r>
            <a:r>
              <a:rPr sz="1800" spc="-2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022F"/>
                </a:solidFill>
                <a:latin typeface="Arial"/>
                <a:cs typeface="Arial"/>
              </a:rPr>
              <a:t>Design</a:t>
            </a:r>
            <a:r>
              <a:rPr sz="1800" spc="-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5022F"/>
                </a:solidFill>
                <a:latin typeface="Arial"/>
                <a:cs typeface="Arial"/>
              </a:rPr>
              <a:t>|</a:t>
            </a:r>
            <a:r>
              <a:rPr sz="1800" spc="-1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B5022F"/>
                </a:solidFill>
                <a:latin typeface="Arial"/>
                <a:cs typeface="Arial"/>
              </a:rPr>
              <a:t>‘Code’</a:t>
            </a:r>
            <a:r>
              <a:rPr sz="1800" b="1" spc="12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5022F"/>
                </a:solidFill>
                <a:latin typeface="Arial"/>
                <a:cs typeface="Arial"/>
              </a:rPr>
              <a:t>–</a:t>
            </a:r>
            <a:r>
              <a:rPr sz="1800" b="1" spc="8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B5022F"/>
                </a:solidFill>
                <a:latin typeface="Arial"/>
                <a:cs typeface="Arial"/>
              </a:rPr>
              <a:t>secure</a:t>
            </a:r>
            <a:r>
              <a:rPr sz="1800" b="1" spc="95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B5022F"/>
                </a:solidFill>
                <a:latin typeface="Arial"/>
                <a:cs typeface="Arial"/>
              </a:rPr>
              <a:t>flash</a:t>
            </a:r>
            <a:r>
              <a:rPr sz="1800" b="1" spc="100" dirty="0">
                <a:solidFill>
                  <a:srgbClr val="B5022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B5022F"/>
                </a:solidFill>
                <a:latin typeface="Arial"/>
                <a:cs typeface="Arial"/>
              </a:rPr>
              <a:t>drive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378379"/>
            <a:ext cx="179832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Arial"/>
                <a:cs typeface="Arial"/>
              </a:rPr>
              <a:t>Sleep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mode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No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visible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5697" y="930884"/>
            <a:ext cx="1900610" cy="52071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07635"/>
            <a:chOff x="5145697" y="930884"/>
            <a:chExt cx="1901189" cy="5207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1443" y="3289655"/>
              <a:ext cx="852723" cy="10801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10288" y="2806102"/>
              <a:ext cx="977900" cy="1983105"/>
            </a:xfrm>
            <a:custGeom>
              <a:avLst/>
              <a:gdLst/>
              <a:ahLst/>
              <a:cxnLst/>
              <a:rect l="l" t="t" r="r" b="b"/>
              <a:pathLst>
                <a:path w="977900" h="1983104">
                  <a:moveTo>
                    <a:pt x="413994" y="1694789"/>
                  </a:moveTo>
                  <a:lnTo>
                    <a:pt x="0" y="1694789"/>
                  </a:lnTo>
                  <a:lnTo>
                    <a:pt x="0" y="1982838"/>
                  </a:lnTo>
                  <a:lnTo>
                    <a:pt x="413994" y="1982838"/>
                  </a:lnTo>
                  <a:lnTo>
                    <a:pt x="413994" y="1694789"/>
                  </a:lnTo>
                  <a:close/>
                </a:path>
                <a:path w="977900" h="1983104">
                  <a:moveTo>
                    <a:pt x="413994" y="1275638"/>
                  </a:moveTo>
                  <a:lnTo>
                    <a:pt x="0" y="1275638"/>
                  </a:lnTo>
                  <a:lnTo>
                    <a:pt x="0" y="1563674"/>
                  </a:lnTo>
                  <a:lnTo>
                    <a:pt x="413994" y="1563674"/>
                  </a:lnTo>
                  <a:lnTo>
                    <a:pt x="413994" y="1275638"/>
                  </a:lnTo>
                  <a:close/>
                </a:path>
                <a:path w="977900" h="1983104">
                  <a:moveTo>
                    <a:pt x="413994" y="850684"/>
                  </a:moveTo>
                  <a:lnTo>
                    <a:pt x="0" y="850684"/>
                  </a:lnTo>
                  <a:lnTo>
                    <a:pt x="0" y="1138720"/>
                  </a:lnTo>
                  <a:lnTo>
                    <a:pt x="413994" y="1138720"/>
                  </a:lnTo>
                  <a:lnTo>
                    <a:pt x="413994" y="850684"/>
                  </a:lnTo>
                  <a:close/>
                </a:path>
                <a:path w="977900" h="1983104">
                  <a:moveTo>
                    <a:pt x="413994" y="424942"/>
                  </a:moveTo>
                  <a:lnTo>
                    <a:pt x="0" y="424942"/>
                  </a:lnTo>
                  <a:lnTo>
                    <a:pt x="0" y="712978"/>
                  </a:lnTo>
                  <a:lnTo>
                    <a:pt x="413994" y="712978"/>
                  </a:lnTo>
                  <a:lnTo>
                    <a:pt x="413994" y="424942"/>
                  </a:lnTo>
                  <a:close/>
                </a:path>
                <a:path w="977900" h="1983104">
                  <a:moveTo>
                    <a:pt x="413994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413994" y="288036"/>
                  </a:lnTo>
                  <a:lnTo>
                    <a:pt x="413994" y="0"/>
                  </a:lnTo>
                  <a:close/>
                </a:path>
                <a:path w="977900" h="1983104">
                  <a:moveTo>
                    <a:pt x="977493" y="1694789"/>
                  </a:moveTo>
                  <a:lnTo>
                    <a:pt x="563511" y="1694789"/>
                  </a:lnTo>
                  <a:lnTo>
                    <a:pt x="563511" y="1982838"/>
                  </a:lnTo>
                  <a:lnTo>
                    <a:pt x="977493" y="1982838"/>
                  </a:lnTo>
                  <a:lnTo>
                    <a:pt x="977493" y="1694789"/>
                  </a:lnTo>
                  <a:close/>
                </a:path>
                <a:path w="977900" h="1983104">
                  <a:moveTo>
                    <a:pt x="977493" y="1275638"/>
                  </a:moveTo>
                  <a:lnTo>
                    <a:pt x="563511" y="1275638"/>
                  </a:lnTo>
                  <a:lnTo>
                    <a:pt x="563511" y="1563674"/>
                  </a:lnTo>
                  <a:lnTo>
                    <a:pt x="977493" y="1563674"/>
                  </a:lnTo>
                  <a:lnTo>
                    <a:pt x="977493" y="1275638"/>
                  </a:lnTo>
                  <a:close/>
                </a:path>
                <a:path w="977900" h="1983104">
                  <a:moveTo>
                    <a:pt x="977493" y="850684"/>
                  </a:moveTo>
                  <a:lnTo>
                    <a:pt x="563511" y="850684"/>
                  </a:lnTo>
                  <a:lnTo>
                    <a:pt x="563511" y="1138720"/>
                  </a:lnTo>
                  <a:lnTo>
                    <a:pt x="977493" y="1138720"/>
                  </a:lnTo>
                  <a:lnTo>
                    <a:pt x="977493" y="850684"/>
                  </a:lnTo>
                  <a:close/>
                </a:path>
                <a:path w="977900" h="1983104">
                  <a:moveTo>
                    <a:pt x="977493" y="424942"/>
                  </a:moveTo>
                  <a:lnTo>
                    <a:pt x="563511" y="424942"/>
                  </a:lnTo>
                  <a:lnTo>
                    <a:pt x="563511" y="712978"/>
                  </a:lnTo>
                  <a:lnTo>
                    <a:pt x="977493" y="712978"/>
                  </a:lnTo>
                  <a:lnTo>
                    <a:pt x="977493" y="424942"/>
                  </a:lnTo>
                  <a:close/>
                </a:path>
                <a:path w="977900" h="1983104">
                  <a:moveTo>
                    <a:pt x="977493" y="0"/>
                  </a:moveTo>
                  <a:lnTo>
                    <a:pt x="563511" y="0"/>
                  </a:lnTo>
                  <a:lnTo>
                    <a:pt x="563511" y="288036"/>
                  </a:lnTo>
                  <a:lnTo>
                    <a:pt x="977493" y="288036"/>
                  </a:lnTo>
                  <a:lnTo>
                    <a:pt x="977493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5" y="2340863"/>
              <a:ext cx="257555" cy="2575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793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9900" y="1378379"/>
            <a:ext cx="3557904" cy="79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Arial"/>
                <a:cs typeface="Arial"/>
              </a:rPr>
              <a:t>Locked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mode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Press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 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will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quickly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3" y="2340863"/>
              <a:ext cx="257555" cy="25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9900" y="1378379"/>
            <a:ext cx="3867150" cy="127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Arial"/>
                <a:cs typeface="Arial"/>
              </a:rPr>
              <a:t>Unlocking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sequence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Press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begin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unlocking </a:t>
            </a:r>
            <a:r>
              <a:rPr sz="1600" dirty="0">
                <a:latin typeface="Arial"/>
                <a:cs typeface="Arial"/>
              </a:rPr>
              <a:t>sequence.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slowly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30 </a:t>
            </a:r>
            <a:r>
              <a:rPr sz="1600" dirty="0">
                <a:latin typeface="Arial"/>
                <a:cs typeface="Arial"/>
              </a:rPr>
              <a:t>seconds.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After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goes </a:t>
            </a:r>
            <a:r>
              <a:rPr sz="1600" dirty="0">
                <a:latin typeface="Arial"/>
                <a:cs typeface="Arial"/>
              </a:rPr>
              <a:t>back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sleep.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3" y="2340863"/>
              <a:ext cx="257555" cy="25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9900" y="1378379"/>
            <a:ext cx="3862704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latin typeface="Arial"/>
                <a:cs typeface="Arial"/>
              </a:rPr>
              <a:t>Incorrect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PIN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entered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Once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entered 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pressed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confirm,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PIN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incorrect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quickly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5 </a:t>
            </a:r>
            <a:r>
              <a:rPr sz="1600" dirty="0">
                <a:latin typeface="Arial"/>
                <a:cs typeface="Arial"/>
              </a:rPr>
              <a:t>times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turn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indicating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back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sleep</a:t>
            </a:r>
            <a:r>
              <a:rPr sz="1600" spc="-10" dirty="0">
                <a:latin typeface="Arial"/>
                <a:cs typeface="Arial"/>
              </a:rPr>
              <a:t> mode.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4618" y="5091963"/>
              <a:ext cx="852723" cy="108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7963" y="2340863"/>
              <a:ext cx="257555" cy="257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1042" y="2434088"/>
              <a:ext cx="71996" cy="72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6399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339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0" y="1378379"/>
            <a:ext cx="4114165" cy="176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80" dirty="0">
                <a:latin typeface="Arial"/>
                <a:cs typeface="Arial"/>
              </a:rPr>
              <a:t>Correct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PIN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entered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and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unlocked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 correct,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will </a:t>
            </a:r>
            <a:r>
              <a:rPr sz="1600" dirty="0">
                <a:latin typeface="Arial"/>
                <a:cs typeface="Arial"/>
              </a:rPr>
              <a:t>disappear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flash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quickly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5 </a:t>
            </a:r>
            <a:r>
              <a:rPr sz="1600" dirty="0">
                <a:latin typeface="Arial"/>
                <a:cs typeface="Arial"/>
              </a:rPr>
              <a:t>times then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remain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 drive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connected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PC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within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seconds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auto-lock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go </a:t>
            </a:r>
            <a:r>
              <a:rPr sz="1600" spc="-20" dirty="0">
                <a:latin typeface="Arial"/>
                <a:cs typeface="Arial"/>
              </a:rPr>
              <a:t>out.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Product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Design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|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spc="50" dirty="0"/>
              <a:t>‘Code’</a:t>
            </a:r>
            <a:r>
              <a:rPr spc="12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80" dirty="0"/>
              <a:t>secure</a:t>
            </a:r>
            <a:r>
              <a:rPr spc="95" dirty="0"/>
              <a:t> </a:t>
            </a:r>
            <a:r>
              <a:rPr spc="60" dirty="0"/>
              <a:t>flash</a:t>
            </a:r>
            <a:r>
              <a:rPr spc="100" dirty="0"/>
              <a:t> </a:t>
            </a:r>
            <a:r>
              <a:rPr spc="45" dirty="0"/>
              <a:t>drive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5697" y="930884"/>
            <a:ext cx="1901189" cy="5241290"/>
            <a:chOff x="5145697" y="930884"/>
            <a:chExt cx="1901189" cy="524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697" y="930884"/>
              <a:ext cx="1900610" cy="520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420" y="5091963"/>
              <a:ext cx="852722" cy="10801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9197" y="49193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2031" y="0"/>
                  </a:moveTo>
                  <a:lnTo>
                    <a:pt x="206728" y="4060"/>
                  </a:lnTo>
                  <a:lnTo>
                    <a:pt x="164090" y="15767"/>
                  </a:lnTo>
                  <a:lnTo>
                    <a:pt x="124826" y="34409"/>
                  </a:lnTo>
                  <a:lnTo>
                    <a:pt x="89651" y="59275"/>
                  </a:lnTo>
                  <a:lnTo>
                    <a:pt x="59275" y="89651"/>
                  </a:lnTo>
                  <a:lnTo>
                    <a:pt x="34409" y="124826"/>
                  </a:lnTo>
                  <a:lnTo>
                    <a:pt x="15767" y="164090"/>
                  </a:lnTo>
                  <a:lnTo>
                    <a:pt x="4060" y="206728"/>
                  </a:lnTo>
                  <a:lnTo>
                    <a:pt x="0" y="252031"/>
                  </a:lnTo>
                  <a:lnTo>
                    <a:pt x="4060" y="297334"/>
                  </a:lnTo>
                  <a:lnTo>
                    <a:pt x="15767" y="339972"/>
                  </a:lnTo>
                  <a:lnTo>
                    <a:pt x="34409" y="379236"/>
                  </a:lnTo>
                  <a:lnTo>
                    <a:pt x="59275" y="414411"/>
                  </a:lnTo>
                  <a:lnTo>
                    <a:pt x="89651" y="444787"/>
                  </a:lnTo>
                  <a:lnTo>
                    <a:pt x="124826" y="469653"/>
                  </a:lnTo>
                  <a:lnTo>
                    <a:pt x="164090" y="488295"/>
                  </a:lnTo>
                  <a:lnTo>
                    <a:pt x="206728" y="500002"/>
                  </a:lnTo>
                  <a:lnTo>
                    <a:pt x="252031" y="504063"/>
                  </a:lnTo>
                  <a:lnTo>
                    <a:pt x="297333" y="500002"/>
                  </a:lnTo>
                  <a:lnTo>
                    <a:pt x="339971" y="488295"/>
                  </a:lnTo>
                  <a:lnTo>
                    <a:pt x="379232" y="469653"/>
                  </a:lnTo>
                  <a:lnTo>
                    <a:pt x="414406" y="444787"/>
                  </a:lnTo>
                  <a:lnTo>
                    <a:pt x="444780" y="414411"/>
                  </a:lnTo>
                  <a:lnTo>
                    <a:pt x="469643" y="379236"/>
                  </a:lnTo>
                  <a:lnTo>
                    <a:pt x="488284" y="339972"/>
                  </a:lnTo>
                  <a:lnTo>
                    <a:pt x="499990" y="297334"/>
                  </a:lnTo>
                  <a:lnTo>
                    <a:pt x="504050" y="252031"/>
                  </a:lnTo>
                  <a:lnTo>
                    <a:pt x="499990" y="206728"/>
                  </a:lnTo>
                  <a:lnTo>
                    <a:pt x="488284" y="164090"/>
                  </a:lnTo>
                  <a:lnTo>
                    <a:pt x="469643" y="124826"/>
                  </a:lnTo>
                  <a:lnTo>
                    <a:pt x="444780" y="89651"/>
                  </a:lnTo>
                  <a:lnTo>
                    <a:pt x="414406" y="59275"/>
                  </a:lnTo>
                  <a:lnTo>
                    <a:pt x="379232" y="34409"/>
                  </a:lnTo>
                  <a:lnTo>
                    <a:pt x="339971" y="15767"/>
                  </a:lnTo>
                  <a:lnTo>
                    <a:pt x="297333" y="406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FFFFFF">
                <a:alpha val="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9" y="2340863"/>
              <a:ext cx="257555" cy="2575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088" y="2434088"/>
              <a:ext cx="71996" cy="72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7962" y="2340863"/>
              <a:ext cx="257555" cy="257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0790" y="2434088"/>
              <a:ext cx="71996" cy="720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9901" y="1378379"/>
            <a:ext cx="3797935" cy="176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55" dirty="0">
                <a:latin typeface="Arial"/>
                <a:cs typeface="Arial"/>
              </a:rPr>
              <a:t>Lock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drive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from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unlocked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state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wants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lock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quicker </a:t>
            </a:r>
            <a:r>
              <a:rPr sz="1600" dirty="0">
                <a:latin typeface="Arial"/>
                <a:cs typeface="Arial"/>
              </a:rPr>
              <a:t>than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waiting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second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time-out,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they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KEY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button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instead.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green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light will turn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light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turn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seconds.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After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sleep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mode.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Product Design | ‘Code’ – secure flash drive</vt:lpstr>
      <vt:lpstr>Product Design | ‘Code’ – secure flash drive</vt:lpstr>
      <vt:lpstr>PowerPoint Presentation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  <vt:lpstr>Product Design | ‘Code’ – secure Flash Drive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UK2</cp:lastModifiedBy>
  <cp:revision>6</cp:revision>
  <dcterms:created xsi:type="dcterms:W3CDTF">2022-09-23T09:32:34Z</dcterms:created>
  <dcterms:modified xsi:type="dcterms:W3CDTF">2022-10-17T11:32:06Z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2019-01-04T00:00:00Z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2022-09-23T00:00:00Z</vt:filetime>
  </property>
  <property fmtid="{D5CDD505-2E9C-101B-9397-08002B2CF9AE}" pid="5" name="Producer">
    <vt:lpwstr>Adobe PDF Library 19.10.96</vt:lpwstr>
  </property>
</Properties>
</file>